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9"/>
  </p:notesMasterIdLst>
  <p:sldIdLst>
    <p:sldId id="322" r:id="rId2"/>
    <p:sldId id="303" r:id="rId3"/>
    <p:sldId id="362" r:id="rId4"/>
    <p:sldId id="363" r:id="rId5"/>
    <p:sldId id="364" r:id="rId6"/>
    <p:sldId id="358" r:id="rId7"/>
    <p:sldId id="377" r:id="rId8"/>
    <p:sldId id="378" r:id="rId9"/>
    <p:sldId id="379" r:id="rId10"/>
    <p:sldId id="380" r:id="rId11"/>
    <p:sldId id="381" r:id="rId12"/>
    <p:sldId id="384" r:id="rId13"/>
    <p:sldId id="385" r:id="rId14"/>
    <p:sldId id="386" r:id="rId15"/>
    <p:sldId id="387" r:id="rId16"/>
    <p:sldId id="388" r:id="rId17"/>
    <p:sldId id="356" r:id="rId18"/>
    <p:sldId id="357" r:id="rId19"/>
    <p:sldId id="373" r:id="rId20"/>
    <p:sldId id="374" r:id="rId21"/>
    <p:sldId id="360" r:id="rId22"/>
    <p:sldId id="375" r:id="rId23"/>
    <p:sldId id="376" r:id="rId24"/>
    <p:sldId id="382" r:id="rId25"/>
    <p:sldId id="383" r:id="rId26"/>
    <p:sldId id="271" r:id="rId27"/>
    <p:sldId id="273" r:id="rId28"/>
    <p:sldId id="274" r:id="rId29"/>
    <p:sldId id="389" r:id="rId30"/>
    <p:sldId id="390" r:id="rId31"/>
    <p:sldId id="391" r:id="rId32"/>
    <p:sldId id="392" r:id="rId33"/>
    <p:sldId id="279" r:id="rId34"/>
    <p:sldId id="280" r:id="rId35"/>
    <p:sldId id="281" r:id="rId36"/>
    <p:sldId id="282" r:id="rId37"/>
    <p:sldId id="283" r:id="rId38"/>
    <p:sldId id="284" r:id="rId39"/>
    <p:sldId id="285" r:id="rId40"/>
    <p:sldId id="394" r:id="rId41"/>
    <p:sldId id="395" r:id="rId42"/>
    <p:sldId id="396" r:id="rId43"/>
    <p:sldId id="393" r:id="rId44"/>
    <p:sldId id="286" r:id="rId45"/>
    <p:sldId id="287" r:id="rId46"/>
    <p:sldId id="288" r:id="rId47"/>
    <p:sldId id="289" r:id="rId48"/>
    <p:sldId id="290" r:id="rId49"/>
    <p:sldId id="474" r:id="rId50"/>
    <p:sldId id="292" r:id="rId51"/>
    <p:sldId id="293" r:id="rId52"/>
    <p:sldId id="397" r:id="rId53"/>
    <p:sldId id="398" r:id="rId54"/>
    <p:sldId id="420" r:id="rId55"/>
    <p:sldId id="262" r:id="rId56"/>
    <p:sldId id="263" r:id="rId57"/>
    <p:sldId id="399" r:id="rId58"/>
    <p:sldId id="400" r:id="rId59"/>
    <p:sldId id="401" r:id="rId60"/>
    <p:sldId id="402" r:id="rId61"/>
    <p:sldId id="475" r:id="rId62"/>
    <p:sldId id="403" r:id="rId63"/>
    <p:sldId id="476" r:id="rId64"/>
    <p:sldId id="404" r:id="rId65"/>
    <p:sldId id="405" r:id="rId66"/>
    <p:sldId id="270" r:id="rId67"/>
    <p:sldId id="406" r:id="rId68"/>
    <p:sldId id="408" r:id="rId69"/>
    <p:sldId id="407" r:id="rId70"/>
    <p:sldId id="260" r:id="rId71"/>
    <p:sldId id="259" r:id="rId72"/>
    <p:sldId id="256" r:id="rId73"/>
    <p:sldId id="257" r:id="rId74"/>
    <p:sldId id="258" r:id="rId75"/>
    <p:sldId id="425" r:id="rId76"/>
    <p:sldId id="426" r:id="rId77"/>
    <p:sldId id="427" r:id="rId78"/>
    <p:sldId id="428" r:id="rId79"/>
    <p:sldId id="429" r:id="rId80"/>
    <p:sldId id="430" r:id="rId81"/>
    <p:sldId id="431" r:id="rId82"/>
    <p:sldId id="432" r:id="rId83"/>
    <p:sldId id="433" r:id="rId84"/>
    <p:sldId id="434" r:id="rId85"/>
    <p:sldId id="435" r:id="rId86"/>
    <p:sldId id="436" r:id="rId87"/>
    <p:sldId id="477" r:id="rId88"/>
    <p:sldId id="478" r:id="rId89"/>
    <p:sldId id="437" r:id="rId90"/>
    <p:sldId id="438" r:id="rId91"/>
    <p:sldId id="439" r:id="rId92"/>
    <p:sldId id="440" r:id="rId93"/>
    <p:sldId id="441" r:id="rId94"/>
    <p:sldId id="442" r:id="rId95"/>
    <p:sldId id="443" r:id="rId96"/>
    <p:sldId id="444" r:id="rId97"/>
    <p:sldId id="467" r:id="rId98"/>
    <p:sldId id="466" r:id="rId99"/>
    <p:sldId id="468" r:id="rId100"/>
    <p:sldId id="469" r:id="rId101"/>
    <p:sldId id="470" r:id="rId102"/>
    <p:sldId id="471" r:id="rId103"/>
    <p:sldId id="472" r:id="rId104"/>
    <p:sldId id="465" r:id="rId105"/>
    <p:sldId id="473" r:id="rId106"/>
    <p:sldId id="445" r:id="rId107"/>
    <p:sldId id="446" r:id="rId108"/>
    <p:sldId id="447" r:id="rId109"/>
    <p:sldId id="448" r:id="rId110"/>
    <p:sldId id="449" r:id="rId111"/>
    <p:sldId id="450" r:id="rId112"/>
    <p:sldId id="451" r:id="rId113"/>
    <p:sldId id="452" r:id="rId114"/>
    <p:sldId id="453" r:id="rId115"/>
    <p:sldId id="454" r:id="rId116"/>
    <p:sldId id="455" r:id="rId117"/>
    <p:sldId id="424" r:id="rId118"/>
    <p:sldId id="411" r:id="rId119"/>
    <p:sldId id="410" r:id="rId120"/>
    <p:sldId id="412" r:id="rId121"/>
    <p:sldId id="414" r:id="rId122"/>
    <p:sldId id="464" r:id="rId123"/>
    <p:sldId id="463" r:id="rId124"/>
    <p:sldId id="415" r:id="rId125"/>
    <p:sldId id="416" r:id="rId126"/>
    <p:sldId id="418" r:id="rId127"/>
    <p:sldId id="417" r:id="rId128"/>
    <p:sldId id="421" r:id="rId129"/>
    <p:sldId id="422" r:id="rId130"/>
    <p:sldId id="423" r:id="rId131"/>
    <p:sldId id="460" r:id="rId132"/>
    <p:sldId id="461" r:id="rId133"/>
    <p:sldId id="462" r:id="rId134"/>
    <p:sldId id="459" r:id="rId135"/>
    <p:sldId id="457" r:id="rId136"/>
    <p:sldId id="458" r:id="rId137"/>
    <p:sldId id="456" r:id="rId1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B8851D3-5135-4CA8-B4E3-12EF7BD82B6B}">
          <p14:sldIdLst>
            <p14:sldId id="322"/>
            <p14:sldId id="303"/>
            <p14:sldId id="362"/>
            <p14:sldId id="363"/>
            <p14:sldId id="364"/>
            <p14:sldId id="358"/>
            <p14:sldId id="377"/>
            <p14:sldId id="378"/>
            <p14:sldId id="379"/>
            <p14:sldId id="380"/>
            <p14:sldId id="381"/>
            <p14:sldId id="384"/>
            <p14:sldId id="385"/>
            <p14:sldId id="386"/>
            <p14:sldId id="387"/>
            <p14:sldId id="388"/>
            <p14:sldId id="356"/>
            <p14:sldId id="357"/>
            <p14:sldId id="373"/>
            <p14:sldId id="374"/>
            <p14:sldId id="360"/>
            <p14:sldId id="375"/>
            <p14:sldId id="376"/>
            <p14:sldId id="382"/>
            <p14:sldId id="383"/>
            <p14:sldId id="271"/>
            <p14:sldId id="273"/>
            <p14:sldId id="274"/>
            <p14:sldId id="389"/>
            <p14:sldId id="390"/>
            <p14:sldId id="391"/>
            <p14:sldId id="392"/>
            <p14:sldId id="279"/>
            <p14:sldId id="280"/>
            <p14:sldId id="281"/>
            <p14:sldId id="282"/>
            <p14:sldId id="283"/>
            <p14:sldId id="284"/>
            <p14:sldId id="285"/>
            <p14:sldId id="394"/>
            <p14:sldId id="395"/>
            <p14:sldId id="396"/>
            <p14:sldId id="393"/>
            <p14:sldId id="286"/>
            <p14:sldId id="287"/>
            <p14:sldId id="288"/>
            <p14:sldId id="289"/>
            <p14:sldId id="290"/>
            <p14:sldId id="474"/>
            <p14:sldId id="292"/>
            <p14:sldId id="293"/>
            <p14:sldId id="397"/>
            <p14:sldId id="398"/>
            <p14:sldId id="420"/>
            <p14:sldId id="262"/>
            <p14:sldId id="263"/>
            <p14:sldId id="399"/>
            <p14:sldId id="400"/>
            <p14:sldId id="401"/>
            <p14:sldId id="402"/>
            <p14:sldId id="475"/>
            <p14:sldId id="403"/>
            <p14:sldId id="476"/>
            <p14:sldId id="404"/>
            <p14:sldId id="405"/>
            <p14:sldId id="270"/>
            <p14:sldId id="406"/>
            <p14:sldId id="408"/>
            <p14:sldId id="407"/>
            <p14:sldId id="260"/>
            <p14:sldId id="259"/>
            <p14:sldId id="256"/>
            <p14:sldId id="257"/>
            <p14:sldId id="258"/>
            <p14:sldId id="425"/>
            <p14:sldId id="426"/>
            <p14:sldId id="427"/>
            <p14:sldId id="428"/>
            <p14:sldId id="429"/>
            <p14:sldId id="430"/>
            <p14:sldId id="431"/>
            <p14:sldId id="432"/>
            <p14:sldId id="433"/>
            <p14:sldId id="434"/>
            <p14:sldId id="435"/>
            <p14:sldId id="436"/>
            <p14:sldId id="477"/>
            <p14:sldId id="478"/>
            <p14:sldId id="437"/>
            <p14:sldId id="438"/>
            <p14:sldId id="439"/>
            <p14:sldId id="440"/>
            <p14:sldId id="441"/>
            <p14:sldId id="442"/>
            <p14:sldId id="443"/>
            <p14:sldId id="444"/>
            <p14:sldId id="467"/>
            <p14:sldId id="466"/>
            <p14:sldId id="468"/>
            <p14:sldId id="469"/>
            <p14:sldId id="470"/>
            <p14:sldId id="471"/>
            <p14:sldId id="472"/>
            <p14:sldId id="465"/>
            <p14:sldId id="473"/>
            <p14:sldId id="445"/>
            <p14:sldId id="446"/>
            <p14:sldId id="447"/>
            <p14:sldId id="448"/>
            <p14:sldId id="449"/>
            <p14:sldId id="450"/>
            <p14:sldId id="451"/>
            <p14:sldId id="452"/>
            <p14:sldId id="453"/>
            <p14:sldId id="454"/>
            <p14:sldId id="455"/>
          </p14:sldIdLst>
        </p14:section>
        <p14:section name="Condensed Summaries" id="{8A107594-C25C-4DD7-BE1A-AAEA4E96DF83}">
          <p14:sldIdLst>
            <p14:sldId id="424"/>
            <p14:sldId id="411"/>
            <p14:sldId id="410"/>
            <p14:sldId id="412"/>
            <p14:sldId id="414"/>
            <p14:sldId id="464"/>
            <p14:sldId id="463"/>
            <p14:sldId id="415"/>
            <p14:sldId id="416"/>
            <p14:sldId id="418"/>
            <p14:sldId id="417"/>
            <p14:sldId id="421"/>
            <p14:sldId id="422"/>
            <p14:sldId id="423"/>
            <p14:sldId id="460"/>
            <p14:sldId id="461"/>
            <p14:sldId id="462"/>
            <p14:sldId id="459"/>
            <p14:sldId id="457"/>
            <p14:sldId id="458"/>
            <p14:sldId id="45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3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22F857-8D8A-4B73-8EB7-4748C17AB258}" type="datetimeFigureOut">
              <a:rPr lang="en-AU" smtClean="0"/>
              <a:t>6/05/2025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D244F2-67F4-4E21-BE29-D71BBF4B7B1C}" type="slidenum">
              <a:rPr lang="en-AU" smtClean="0"/>
              <a:t>‹#›</a:t>
            </a:fld>
            <a:endParaRPr lang="en-AU"/>
          </a:p>
        </p:txBody>
      </p:sp>
    </p:spTree>
    <p:extLst>
      <p:ext uri="{BB962C8B-B14F-4D97-AF65-F5344CB8AC3E}">
        <p14:creationId xmlns:p14="http://schemas.microsoft.com/office/powerpoint/2010/main" val="110282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4B743FB-7174-40A5-880B-7AC0AF161B47}" type="slidenum">
              <a:rPr lang="en-AU" smtClean="0"/>
              <a:t>8</a:t>
            </a:fld>
            <a:endParaRPr lang="en-AU"/>
          </a:p>
        </p:txBody>
      </p:sp>
    </p:spTree>
    <p:extLst>
      <p:ext uri="{BB962C8B-B14F-4D97-AF65-F5344CB8AC3E}">
        <p14:creationId xmlns:p14="http://schemas.microsoft.com/office/powerpoint/2010/main" val="378430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654B0EFC-5880-47E7-B564-7E6F06732B5D}" type="datetimeFigureOut">
              <a:rPr lang="en-AU" smtClean="0"/>
              <a:t>6/05/2025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C62CF73-5D1B-4F71-9C9E-FA44C9B515A8}" type="slidenum">
              <a:rPr lang="en-AU" smtClean="0"/>
              <a:t>‹#›</a:t>
            </a:fld>
            <a:endParaRPr lang="en-AU"/>
          </a:p>
        </p:txBody>
      </p:sp>
    </p:spTree>
    <p:extLst>
      <p:ext uri="{BB962C8B-B14F-4D97-AF65-F5344CB8AC3E}">
        <p14:creationId xmlns:p14="http://schemas.microsoft.com/office/powerpoint/2010/main" val="2708465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54B0EFC-5880-47E7-B564-7E6F06732B5D}" type="datetimeFigureOut">
              <a:rPr lang="en-AU" smtClean="0"/>
              <a:t>6/05/2025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C62CF73-5D1B-4F71-9C9E-FA44C9B515A8}" type="slidenum">
              <a:rPr lang="en-AU" smtClean="0"/>
              <a:t>‹#›</a:t>
            </a:fld>
            <a:endParaRPr lang="en-AU"/>
          </a:p>
        </p:txBody>
      </p:sp>
    </p:spTree>
    <p:extLst>
      <p:ext uri="{BB962C8B-B14F-4D97-AF65-F5344CB8AC3E}">
        <p14:creationId xmlns:p14="http://schemas.microsoft.com/office/powerpoint/2010/main" val="3340137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54B0EFC-5880-47E7-B564-7E6F06732B5D}" type="datetimeFigureOut">
              <a:rPr lang="en-AU" smtClean="0"/>
              <a:t>6/05/2025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C62CF73-5D1B-4F71-9C9E-FA44C9B515A8}" type="slidenum">
              <a:rPr lang="en-AU" smtClean="0"/>
              <a:t>‹#›</a:t>
            </a:fld>
            <a:endParaRPr lang="en-AU"/>
          </a:p>
        </p:txBody>
      </p:sp>
    </p:spTree>
    <p:extLst>
      <p:ext uri="{BB962C8B-B14F-4D97-AF65-F5344CB8AC3E}">
        <p14:creationId xmlns:p14="http://schemas.microsoft.com/office/powerpoint/2010/main" val="1472212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654B0EFC-5880-47E7-B564-7E6F06732B5D}" type="datetimeFigureOut">
              <a:rPr lang="en-AU" smtClean="0"/>
              <a:t>6/05/2025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C62CF73-5D1B-4F71-9C9E-FA44C9B515A8}" type="slidenum">
              <a:rPr lang="en-AU" smtClean="0"/>
              <a:t>‹#›</a:t>
            </a:fld>
            <a:endParaRPr lang="en-AU"/>
          </a:p>
        </p:txBody>
      </p:sp>
    </p:spTree>
    <p:extLst>
      <p:ext uri="{BB962C8B-B14F-4D97-AF65-F5344CB8AC3E}">
        <p14:creationId xmlns:p14="http://schemas.microsoft.com/office/powerpoint/2010/main" val="2335365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54B0EFC-5880-47E7-B564-7E6F06732B5D}" type="datetimeFigureOut">
              <a:rPr lang="en-AU" smtClean="0"/>
              <a:t>6/05/2025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C62CF73-5D1B-4F71-9C9E-FA44C9B515A8}" type="slidenum">
              <a:rPr lang="en-AU" smtClean="0"/>
              <a:t>‹#›</a:t>
            </a:fld>
            <a:endParaRPr lang="en-AU"/>
          </a:p>
        </p:txBody>
      </p:sp>
    </p:spTree>
    <p:extLst>
      <p:ext uri="{BB962C8B-B14F-4D97-AF65-F5344CB8AC3E}">
        <p14:creationId xmlns:p14="http://schemas.microsoft.com/office/powerpoint/2010/main" val="63817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654B0EFC-5880-47E7-B564-7E6F06732B5D}" type="datetimeFigureOut">
              <a:rPr lang="en-AU" smtClean="0"/>
              <a:t>6/05/2025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C62CF73-5D1B-4F71-9C9E-FA44C9B515A8}" type="slidenum">
              <a:rPr lang="en-AU" smtClean="0"/>
              <a:t>‹#›</a:t>
            </a:fld>
            <a:endParaRPr lang="en-AU"/>
          </a:p>
        </p:txBody>
      </p:sp>
    </p:spTree>
    <p:extLst>
      <p:ext uri="{BB962C8B-B14F-4D97-AF65-F5344CB8AC3E}">
        <p14:creationId xmlns:p14="http://schemas.microsoft.com/office/powerpoint/2010/main" val="591838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654B0EFC-5880-47E7-B564-7E6F06732B5D}" type="datetimeFigureOut">
              <a:rPr lang="en-AU" smtClean="0"/>
              <a:t>6/05/2025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C62CF73-5D1B-4F71-9C9E-FA44C9B515A8}" type="slidenum">
              <a:rPr lang="en-AU" smtClean="0"/>
              <a:t>‹#›</a:t>
            </a:fld>
            <a:endParaRPr lang="en-AU"/>
          </a:p>
        </p:txBody>
      </p:sp>
    </p:spTree>
    <p:extLst>
      <p:ext uri="{BB962C8B-B14F-4D97-AF65-F5344CB8AC3E}">
        <p14:creationId xmlns:p14="http://schemas.microsoft.com/office/powerpoint/2010/main" val="1608789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654B0EFC-5880-47E7-B564-7E6F06732B5D}" type="datetimeFigureOut">
              <a:rPr lang="en-AU" smtClean="0"/>
              <a:t>6/05/2025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C62CF73-5D1B-4F71-9C9E-FA44C9B515A8}" type="slidenum">
              <a:rPr lang="en-AU" smtClean="0"/>
              <a:t>‹#›</a:t>
            </a:fld>
            <a:endParaRPr lang="en-AU"/>
          </a:p>
        </p:txBody>
      </p:sp>
    </p:spTree>
    <p:extLst>
      <p:ext uri="{BB962C8B-B14F-4D97-AF65-F5344CB8AC3E}">
        <p14:creationId xmlns:p14="http://schemas.microsoft.com/office/powerpoint/2010/main" val="3854434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4B0EFC-5880-47E7-B564-7E6F06732B5D}" type="datetimeFigureOut">
              <a:rPr lang="en-AU" smtClean="0"/>
              <a:t>6/05/2025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C62CF73-5D1B-4F71-9C9E-FA44C9B515A8}" type="slidenum">
              <a:rPr lang="en-AU" smtClean="0"/>
              <a:t>‹#›</a:t>
            </a:fld>
            <a:endParaRPr lang="en-AU"/>
          </a:p>
        </p:txBody>
      </p:sp>
    </p:spTree>
    <p:extLst>
      <p:ext uri="{BB962C8B-B14F-4D97-AF65-F5344CB8AC3E}">
        <p14:creationId xmlns:p14="http://schemas.microsoft.com/office/powerpoint/2010/main" val="1703366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54B0EFC-5880-47E7-B564-7E6F06732B5D}" type="datetimeFigureOut">
              <a:rPr lang="en-AU" smtClean="0"/>
              <a:t>6/05/2025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C62CF73-5D1B-4F71-9C9E-FA44C9B515A8}" type="slidenum">
              <a:rPr lang="en-AU" smtClean="0"/>
              <a:t>‹#›</a:t>
            </a:fld>
            <a:endParaRPr lang="en-AU"/>
          </a:p>
        </p:txBody>
      </p:sp>
    </p:spTree>
    <p:extLst>
      <p:ext uri="{BB962C8B-B14F-4D97-AF65-F5344CB8AC3E}">
        <p14:creationId xmlns:p14="http://schemas.microsoft.com/office/powerpoint/2010/main" val="1497244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54B0EFC-5880-47E7-B564-7E6F06732B5D}" type="datetimeFigureOut">
              <a:rPr lang="en-AU" smtClean="0"/>
              <a:t>6/05/2025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C62CF73-5D1B-4F71-9C9E-FA44C9B515A8}" type="slidenum">
              <a:rPr lang="en-AU" smtClean="0"/>
              <a:t>‹#›</a:t>
            </a:fld>
            <a:endParaRPr lang="en-AU"/>
          </a:p>
        </p:txBody>
      </p:sp>
    </p:spTree>
    <p:extLst>
      <p:ext uri="{BB962C8B-B14F-4D97-AF65-F5344CB8AC3E}">
        <p14:creationId xmlns:p14="http://schemas.microsoft.com/office/powerpoint/2010/main" val="950904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4B0EFC-5880-47E7-B564-7E6F06732B5D}" type="datetimeFigureOut">
              <a:rPr lang="en-AU" smtClean="0"/>
              <a:t>6/05/2025</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62CF73-5D1B-4F71-9C9E-FA44C9B515A8}" type="slidenum">
              <a:rPr lang="en-AU" smtClean="0"/>
              <a:t>‹#›</a:t>
            </a:fld>
            <a:endParaRPr lang="en-AU"/>
          </a:p>
        </p:txBody>
      </p:sp>
    </p:spTree>
    <p:extLst>
      <p:ext uri="{BB962C8B-B14F-4D97-AF65-F5344CB8AC3E}">
        <p14:creationId xmlns:p14="http://schemas.microsoft.com/office/powerpoint/2010/main" val="4266834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0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s://www.youtube.com/watch?v=FdtBj1juEQs" TargetMode="External"/><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6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fred.stlouisfed.org/series/M3" TargetMode="External"/><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1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investopedia.com/terms/s/security.asp" TargetMode="Externa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12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05.png"/><Relationship Id="rId4" Type="http://schemas.openxmlformats.org/officeDocument/2006/relationships/image" Target="../media/image113.png"/></Relationships>
</file>

<file path=ppt/slides/_rels/slide128.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119.png"/><Relationship Id="rId7" Type="http://schemas.openxmlformats.org/officeDocument/2006/relationships/slide" Target="slide52.xml"/><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slide" Target="slide51.xml"/><Relationship Id="rId5" Type="http://schemas.openxmlformats.org/officeDocument/2006/relationships/image" Target="../media/image121.png"/><Relationship Id="rId10" Type="http://schemas.openxmlformats.org/officeDocument/2006/relationships/image" Target="../media/image122.png"/><Relationship Id="rId4" Type="http://schemas.openxmlformats.org/officeDocument/2006/relationships/image" Target="../media/image120.png"/><Relationship Id="rId9" Type="http://schemas.openxmlformats.org/officeDocument/2006/relationships/slide" Target="slide50.xml"/></Relationships>
</file>

<file path=ppt/slides/_rels/slide1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05.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13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slide" Target="slide45.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13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s://www.youtube.com/watch?v=FdtBj1juEQs" TargetMode="External"/><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youtu.be/Dugn51K_6WA?t=94" TargetMode="External"/><Relationship Id="rId1" Type="http://schemas.openxmlformats.org/officeDocument/2006/relationships/slideLayout" Target="../slideLayouts/slideLayout2.xml"/><Relationship Id="rId4" Type="http://schemas.openxmlformats.org/officeDocument/2006/relationships/hyperlink" Target="https://www.youtube.com/watch?v=uvcMvn9azxc"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fred.stlouisfed.org/series/M3" TargetMode="External"/><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investopedia.com/terms/s/security.asp" TargetMode="Externa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investopedia.com/terms/s/security.asp" TargetMode="Externa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 Target="slide83.xml"/><Relationship Id="rId2" Type="http://schemas.openxmlformats.org/officeDocument/2006/relationships/slide" Target="slide86.xml"/><Relationship Id="rId1" Type="http://schemas.openxmlformats.org/officeDocument/2006/relationships/slideLayout" Target="../slideLayouts/slideLayout4.xml"/><Relationship Id="rId4" Type="http://schemas.openxmlformats.org/officeDocument/2006/relationships/slide" Target="slide8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slide" Target="slide45.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9.png"/><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uvcMvn9azxc" TargetMode="Externa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12.png"/><Relationship Id="rId1" Type="http://schemas.openxmlformats.org/officeDocument/2006/relationships/slideLayout" Target="../slideLayouts/slideLayout4.xml"/><Relationship Id="rId5" Type="http://schemas.openxmlformats.org/officeDocument/2006/relationships/image" Target="../media/image114.png"/><Relationship Id="rId4" Type="http://schemas.openxmlformats.org/officeDocument/2006/relationships/image" Target="../media/image113.png"/></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05.png"/><Relationship Id="rId4" Type="http://schemas.openxmlformats.org/officeDocument/2006/relationships/image" Target="../media/image113.png"/></Relationships>
</file>

<file path=ppt/slides/_rels/slide7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72.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image" Target="../media/image119.png"/><Relationship Id="rId7" Type="http://schemas.openxmlformats.org/officeDocument/2006/relationships/slide" Target="slide46.xml"/><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image" Target="../media/image121.png"/><Relationship Id="rId10" Type="http://schemas.openxmlformats.org/officeDocument/2006/relationships/image" Target="../media/image122.png"/><Relationship Id="rId4" Type="http://schemas.openxmlformats.org/officeDocument/2006/relationships/image" Target="../media/image120.png"/><Relationship Id="rId9" Type="http://schemas.openxmlformats.org/officeDocument/2006/relationships/slide" Target="slide17.xml"/></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05.png"/></Relationships>
</file>

<file path=ppt/slides/_rels/slide7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image" Target="../media/image119.png"/><Relationship Id="rId7" Type="http://schemas.openxmlformats.org/officeDocument/2006/relationships/slide" Target="slide53.xml"/><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slide" Target="slide52.xml"/><Relationship Id="rId5" Type="http://schemas.openxmlformats.org/officeDocument/2006/relationships/image" Target="../media/image121.png"/><Relationship Id="rId10" Type="http://schemas.openxmlformats.org/officeDocument/2006/relationships/image" Target="../media/image122.png"/><Relationship Id="rId4" Type="http://schemas.openxmlformats.org/officeDocument/2006/relationships/image" Target="../media/image120.png"/><Relationship Id="rId9" Type="http://schemas.openxmlformats.org/officeDocument/2006/relationships/slide" Target="slide50.xml"/></Relationships>
</file>

<file path=ppt/slides/_rels/slide7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Unit 4 Summary</a:t>
            </a:r>
            <a:endParaRPr lang="en-AU" dirty="0"/>
          </a:p>
        </p:txBody>
      </p:sp>
      <p:sp>
        <p:nvSpPr>
          <p:cNvPr id="3" name="Subtitle 2"/>
          <p:cNvSpPr>
            <a:spLocks noGrp="1"/>
          </p:cNvSpPr>
          <p:nvPr>
            <p:ph type="subTitle" idx="1"/>
          </p:nvPr>
        </p:nvSpPr>
        <p:spPr/>
        <p:txBody>
          <a:bodyPr/>
          <a:lstStyle/>
          <a:p>
            <a:endParaRPr lang="en-AU"/>
          </a:p>
        </p:txBody>
      </p:sp>
    </p:spTree>
    <p:extLst>
      <p:ext uri="{BB962C8B-B14F-4D97-AF65-F5344CB8AC3E}">
        <p14:creationId xmlns:p14="http://schemas.microsoft.com/office/powerpoint/2010/main" val="600214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38" y="170900"/>
            <a:ext cx="4736123" cy="857006"/>
          </a:xfrm>
        </p:spPr>
        <p:txBody>
          <a:bodyPr/>
          <a:lstStyle/>
          <a:p>
            <a:r>
              <a:rPr lang="en-AU" dirty="0" smtClean="0"/>
              <a:t>The Price of Bonds</a:t>
            </a:r>
            <a:endParaRPr lang="en-AU" dirty="0"/>
          </a:p>
        </p:txBody>
      </p:sp>
      <p:sp>
        <p:nvSpPr>
          <p:cNvPr id="3" name="Content Placeholder 2"/>
          <p:cNvSpPr>
            <a:spLocks noGrp="1"/>
          </p:cNvSpPr>
          <p:nvPr>
            <p:ph idx="1"/>
          </p:nvPr>
        </p:nvSpPr>
        <p:spPr>
          <a:xfrm>
            <a:off x="205154" y="1174994"/>
            <a:ext cx="6409006" cy="2269246"/>
          </a:xfrm>
        </p:spPr>
        <p:txBody>
          <a:bodyPr>
            <a:noAutofit/>
          </a:bodyPr>
          <a:lstStyle/>
          <a:p>
            <a:r>
              <a:rPr lang="en-AU" sz="1800" dirty="0" smtClean="0">
                <a:solidFill>
                  <a:srgbClr val="00B0F0"/>
                </a:solidFill>
              </a:rPr>
              <a:t>Bonds</a:t>
            </a:r>
            <a:r>
              <a:rPr lang="en-AU" sz="1800" dirty="0" smtClean="0"/>
              <a:t> can be </a:t>
            </a:r>
            <a:r>
              <a:rPr lang="en-AU" sz="1800" dirty="0" smtClean="0">
                <a:solidFill>
                  <a:srgbClr val="00B0F0"/>
                </a:solidFill>
              </a:rPr>
              <a:t>bought and sold</a:t>
            </a:r>
            <a:r>
              <a:rPr lang="en-AU" sz="1800" dirty="0" smtClean="0"/>
              <a:t> on the </a:t>
            </a:r>
            <a:r>
              <a:rPr lang="en-AU" sz="1800" dirty="0" smtClean="0">
                <a:solidFill>
                  <a:srgbClr val="00B0F0"/>
                </a:solidFill>
              </a:rPr>
              <a:t>open market</a:t>
            </a:r>
            <a:r>
              <a:rPr lang="en-AU" sz="1800" dirty="0" smtClean="0"/>
              <a:t>. </a:t>
            </a:r>
          </a:p>
          <a:p>
            <a:r>
              <a:rPr lang="en-AU" sz="1800" dirty="0" smtClean="0"/>
              <a:t>Bonds have </a:t>
            </a:r>
            <a:r>
              <a:rPr lang="en-AU" sz="1800" dirty="0" smtClean="0">
                <a:solidFill>
                  <a:srgbClr val="7030A0"/>
                </a:solidFill>
              </a:rPr>
              <a:t>a lifetime until the debt of the bond has been repaid – called reaching maturity</a:t>
            </a:r>
            <a:r>
              <a:rPr lang="en-AU" sz="1800" dirty="0" smtClean="0"/>
              <a:t>. When all the money and interest is repaid, the life of the bond ends – it reaches maturity.</a:t>
            </a:r>
          </a:p>
          <a:p>
            <a:r>
              <a:rPr lang="en-AU" sz="1800" dirty="0" smtClean="0"/>
              <a:t>However, </a:t>
            </a:r>
            <a:r>
              <a:rPr lang="en-AU" sz="1800" dirty="0" smtClean="0">
                <a:solidFill>
                  <a:srgbClr val="00B050"/>
                </a:solidFill>
              </a:rPr>
              <a:t>before the bond reaches maturity, the owner of the bond can sell their bond </a:t>
            </a:r>
            <a:r>
              <a:rPr lang="en-AU" sz="1800" dirty="0" smtClean="0"/>
              <a:t>to someone else (just like you can sell a 2</a:t>
            </a:r>
            <a:r>
              <a:rPr lang="en-AU" sz="1800" baseline="30000" dirty="0" smtClean="0"/>
              <a:t>nd</a:t>
            </a:r>
            <a:r>
              <a:rPr lang="en-AU" sz="1800" dirty="0" smtClean="0"/>
              <a:t> hand phone or bike before it dies/breaks completely).</a:t>
            </a:r>
          </a:p>
        </p:txBody>
      </p:sp>
      <p:sp>
        <p:nvSpPr>
          <p:cNvPr id="4" name="Rectangle 3"/>
          <p:cNvSpPr/>
          <p:nvPr/>
        </p:nvSpPr>
        <p:spPr>
          <a:xfrm>
            <a:off x="6233401" y="251664"/>
            <a:ext cx="6096000" cy="923330"/>
          </a:xfrm>
          <a:prstGeom prst="rect">
            <a:avLst/>
          </a:prstGeom>
        </p:spPr>
        <p:txBody>
          <a:bodyPr>
            <a:spAutoFit/>
          </a:bodyPr>
          <a:lstStyle/>
          <a:p>
            <a:r>
              <a:rPr lang="en-AU" dirty="0" smtClean="0"/>
              <a:t>Note: Loans </a:t>
            </a:r>
            <a:r>
              <a:rPr lang="en-AU" dirty="0"/>
              <a:t>tend to be  more strongly linked to one borrower and one lender, and therefore can’t be sold on the open </a:t>
            </a:r>
            <a:r>
              <a:rPr lang="en-AU" dirty="0" smtClean="0"/>
              <a:t>market.</a:t>
            </a:r>
            <a:endParaRPr lang="en-AU" dirty="0"/>
          </a:p>
        </p:txBody>
      </p:sp>
      <p:sp>
        <p:nvSpPr>
          <p:cNvPr id="5" name="Rectangle 4"/>
          <p:cNvSpPr/>
          <p:nvPr/>
        </p:nvSpPr>
        <p:spPr>
          <a:xfrm>
            <a:off x="249897" y="3810000"/>
            <a:ext cx="6096000" cy="2308324"/>
          </a:xfrm>
          <a:prstGeom prst="rect">
            <a:avLst/>
          </a:prstGeom>
          <a:solidFill>
            <a:schemeClr val="bg1"/>
          </a:solidFill>
          <a:ln>
            <a:solidFill>
              <a:schemeClr val="tx1"/>
            </a:solidFill>
          </a:ln>
        </p:spPr>
        <p:txBody>
          <a:bodyPr>
            <a:spAutoFit/>
          </a:bodyPr>
          <a:lstStyle/>
          <a:p>
            <a:r>
              <a:rPr lang="en-AU" b="1" dirty="0" smtClean="0"/>
              <a:t>How the Interest Rate Affects Bond Price</a:t>
            </a:r>
          </a:p>
          <a:p>
            <a:r>
              <a:rPr lang="en-AU" dirty="0" smtClean="0"/>
              <a:t>The </a:t>
            </a:r>
            <a:r>
              <a:rPr lang="en-AU" dirty="0"/>
              <a:t>price of the bond being sold is determined by the current market interest rate. </a:t>
            </a:r>
          </a:p>
          <a:p>
            <a:pPr lvl="1"/>
            <a:r>
              <a:rPr lang="en-AU" dirty="0"/>
              <a:t>If the </a:t>
            </a:r>
            <a:r>
              <a:rPr lang="en-AU" dirty="0">
                <a:solidFill>
                  <a:srgbClr val="00B0F0"/>
                </a:solidFill>
              </a:rPr>
              <a:t>interest rate is higher </a:t>
            </a:r>
            <a:r>
              <a:rPr lang="en-AU" dirty="0"/>
              <a:t>than the </a:t>
            </a:r>
            <a:r>
              <a:rPr lang="en-AU" dirty="0">
                <a:solidFill>
                  <a:srgbClr val="00B0F0"/>
                </a:solidFill>
              </a:rPr>
              <a:t>bond’s </a:t>
            </a:r>
            <a:r>
              <a:rPr lang="en-AU" dirty="0" smtClean="0">
                <a:solidFill>
                  <a:srgbClr val="00B0F0"/>
                </a:solidFill>
              </a:rPr>
              <a:t>interest </a:t>
            </a:r>
            <a:r>
              <a:rPr lang="en-AU" dirty="0">
                <a:solidFill>
                  <a:srgbClr val="00B0F0"/>
                </a:solidFill>
              </a:rPr>
              <a:t>rate doesn’t seem as attractive</a:t>
            </a:r>
            <a:r>
              <a:rPr lang="en-AU" dirty="0"/>
              <a:t>. Therefore the bond’s price </a:t>
            </a:r>
            <a:r>
              <a:rPr lang="en-AU" dirty="0" smtClean="0"/>
              <a:t>will be </a:t>
            </a:r>
            <a:r>
              <a:rPr lang="en-AU" dirty="0"/>
              <a:t>lower.</a:t>
            </a:r>
          </a:p>
          <a:p>
            <a:pPr lvl="1"/>
            <a:r>
              <a:rPr lang="en-AU" dirty="0"/>
              <a:t>If the </a:t>
            </a:r>
            <a:r>
              <a:rPr lang="en-AU" dirty="0">
                <a:solidFill>
                  <a:srgbClr val="00B050"/>
                </a:solidFill>
              </a:rPr>
              <a:t>interest rate is lower </a:t>
            </a:r>
            <a:r>
              <a:rPr lang="en-AU" dirty="0"/>
              <a:t>than the </a:t>
            </a:r>
            <a:r>
              <a:rPr lang="en-AU" dirty="0">
                <a:solidFill>
                  <a:srgbClr val="00B050"/>
                </a:solidFill>
              </a:rPr>
              <a:t>bond’s </a:t>
            </a:r>
            <a:r>
              <a:rPr lang="en-AU" dirty="0" smtClean="0">
                <a:solidFill>
                  <a:srgbClr val="00B050"/>
                </a:solidFill>
              </a:rPr>
              <a:t>interest </a:t>
            </a:r>
            <a:r>
              <a:rPr lang="en-AU" dirty="0">
                <a:solidFill>
                  <a:srgbClr val="00B050"/>
                </a:solidFill>
              </a:rPr>
              <a:t>rate is more attractive</a:t>
            </a:r>
            <a:r>
              <a:rPr lang="en-AU" dirty="0"/>
              <a:t>. Therefore the </a:t>
            </a:r>
            <a:r>
              <a:rPr lang="en-AU" dirty="0">
                <a:solidFill>
                  <a:srgbClr val="00B050"/>
                </a:solidFill>
              </a:rPr>
              <a:t>bond’s price is higher</a:t>
            </a:r>
            <a:r>
              <a:rPr lang="en-AU" dirty="0"/>
              <a:t>. </a:t>
            </a:r>
          </a:p>
        </p:txBody>
      </p:sp>
      <p:sp>
        <p:nvSpPr>
          <p:cNvPr id="6" name="TextBox 5"/>
          <p:cNvSpPr txBox="1"/>
          <p:nvPr/>
        </p:nvSpPr>
        <p:spPr>
          <a:xfrm>
            <a:off x="7813040" y="5212080"/>
            <a:ext cx="3985651" cy="1354217"/>
          </a:xfrm>
          <a:prstGeom prst="rect">
            <a:avLst/>
          </a:prstGeom>
          <a:solidFill>
            <a:srgbClr val="FFFF00"/>
          </a:solidFill>
        </p:spPr>
        <p:txBody>
          <a:bodyPr wrap="square" rtlCol="0">
            <a:spAutoFit/>
          </a:bodyPr>
          <a:lstStyle/>
          <a:p>
            <a:r>
              <a:rPr lang="en-AU" dirty="0" smtClean="0">
                <a:solidFill>
                  <a:srgbClr val="FF0000"/>
                </a:solidFill>
              </a:rPr>
              <a:t>Summary</a:t>
            </a:r>
            <a:endParaRPr lang="en-AU" sz="1600" dirty="0" smtClean="0">
              <a:solidFill>
                <a:srgbClr val="FF0000"/>
              </a:solidFill>
            </a:endParaRPr>
          </a:p>
          <a:p>
            <a:r>
              <a:rPr lang="en-AU" sz="1600" dirty="0" smtClean="0">
                <a:solidFill>
                  <a:srgbClr val="FF0000"/>
                </a:solidFill>
              </a:rPr>
              <a:t>Bonds can be resold on the open market before they are completely paid off.</a:t>
            </a:r>
          </a:p>
          <a:p>
            <a:r>
              <a:rPr lang="en-AU" sz="1600" dirty="0" smtClean="0">
                <a:solidFill>
                  <a:srgbClr val="FF0000"/>
                </a:solidFill>
              </a:rPr>
              <a:t>High interest – bond price lower</a:t>
            </a:r>
          </a:p>
          <a:p>
            <a:r>
              <a:rPr lang="en-AU" sz="1600" dirty="0" smtClean="0">
                <a:solidFill>
                  <a:srgbClr val="FF0000"/>
                </a:solidFill>
              </a:rPr>
              <a:t>Low interest – bond price higher</a:t>
            </a:r>
            <a:endParaRPr lang="en-AU" sz="1600" dirty="0">
              <a:solidFill>
                <a:srgbClr val="FF0000"/>
              </a:solidFill>
            </a:endParaRPr>
          </a:p>
        </p:txBody>
      </p:sp>
      <p:pic>
        <p:nvPicPr>
          <p:cNvPr id="7" name="Picture 6"/>
          <p:cNvPicPr>
            <a:picLocks noChangeAspect="1"/>
          </p:cNvPicPr>
          <p:nvPr/>
        </p:nvPicPr>
        <p:blipFill>
          <a:blip r:embed="rId2"/>
          <a:stretch>
            <a:fillRect/>
          </a:stretch>
        </p:blipFill>
        <p:spPr>
          <a:xfrm>
            <a:off x="6954364" y="1960880"/>
            <a:ext cx="5088167" cy="2751321"/>
          </a:xfrm>
          <a:prstGeom prst="rect">
            <a:avLst/>
          </a:prstGeom>
        </p:spPr>
      </p:pic>
      <p:sp>
        <p:nvSpPr>
          <p:cNvPr id="8" name="Freeform 7"/>
          <p:cNvSpPr/>
          <p:nvPr/>
        </p:nvSpPr>
        <p:spPr>
          <a:xfrm>
            <a:off x="6233401" y="1674873"/>
            <a:ext cx="5764520" cy="3469341"/>
          </a:xfrm>
          <a:custGeom>
            <a:avLst/>
            <a:gdLst>
              <a:gd name="connsiteX0" fmla="*/ 5271247 w 5764520"/>
              <a:gd name="connsiteY0" fmla="*/ 609600 h 3469341"/>
              <a:gd name="connsiteX1" fmla="*/ 5038164 w 5764520"/>
              <a:gd name="connsiteY1" fmla="*/ 537883 h 3469341"/>
              <a:gd name="connsiteX2" fmla="*/ 4894729 w 5764520"/>
              <a:gd name="connsiteY2" fmla="*/ 510988 h 3469341"/>
              <a:gd name="connsiteX3" fmla="*/ 4132729 w 5764520"/>
              <a:gd name="connsiteY3" fmla="*/ 304800 h 3469341"/>
              <a:gd name="connsiteX4" fmla="*/ 3953435 w 5764520"/>
              <a:gd name="connsiteY4" fmla="*/ 259977 h 3469341"/>
              <a:gd name="connsiteX5" fmla="*/ 3550023 w 5764520"/>
              <a:gd name="connsiteY5" fmla="*/ 143435 h 3469341"/>
              <a:gd name="connsiteX6" fmla="*/ 3370729 w 5764520"/>
              <a:gd name="connsiteY6" fmla="*/ 98612 h 3469341"/>
              <a:gd name="connsiteX7" fmla="*/ 3209364 w 5764520"/>
              <a:gd name="connsiteY7" fmla="*/ 53788 h 3469341"/>
              <a:gd name="connsiteX8" fmla="*/ 2949388 w 5764520"/>
              <a:gd name="connsiteY8" fmla="*/ 8965 h 3469341"/>
              <a:gd name="connsiteX9" fmla="*/ 2823882 w 5764520"/>
              <a:gd name="connsiteY9" fmla="*/ 0 h 3469341"/>
              <a:gd name="connsiteX10" fmla="*/ 1972235 w 5764520"/>
              <a:gd name="connsiteY10" fmla="*/ 26894 h 3469341"/>
              <a:gd name="connsiteX11" fmla="*/ 1882588 w 5764520"/>
              <a:gd name="connsiteY11" fmla="*/ 44824 h 3469341"/>
              <a:gd name="connsiteX12" fmla="*/ 1712259 w 5764520"/>
              <a:gd name="connsiteY12" fmla="*/ 53788 h 3469341"/>
              <a:gd name="connsiteX13" fmla="*/ 1425388 w 5764520"/>
              <a:gd name="connsiteY13" fmla="*/ 71718 h 3469341"/>
              <a:gd name="connsiteX14" fmla="*/ 690282 w 5764520"/>
              <a:gd name="connsiteY14" fmla="*/ 80683 h 3469341"/>
              <a:gd name="connsiteX15" fmla="*/ 466164 w 5764520"/>
              <a:gd name="connsiteY15" fmla="*/ 152400 h 3469341"/>
              <a:gd name="connsiteX16" fmla="*/ 439270 w 5764520"/>
              <a:gd name="connsiteY16" fmla="*/ 170330 h 3469341"/>
              <a:gd name="connsiteX17" fmla="*/ 313764 w 5764520"/>
              <a:gd name="connsiteY17" fmla="*/ 277906 h 3469341"/>
              <a:gd name="connsiteX18" fmla="*/ 215153 w 5764520"/>
              <a:gd name="connsiteY18" fmla="*/ 403412 h 3469341"/>
              <a:gd name="connsiteX19" fmla="*/ 170329 w 5764520"/>
              <a:gd name="connsiteY19" fmla="*/ 457200 h 3469341"/>
              <a:gd name="connsiteX20" fmla="*/ 152400 w 5764520"/>
              <a:gd name="connsiteY20" fmla="*/ 484094 h 3469341"/>
              <a:gd name="connsiteX21" fmla="*/ 125506 w 5764520"/>
              <a:gd name="connsiteY21" fmla="*/ 510988 h 3469341"/>
              <a:gd name="connsiteX22" fmla="*/ 62753 w 5764520"/>
              <a:gd name="connsiteY22" fmla="*/ 627530 h 3469341"/>
              <a:gd name="connsiteX23" fmla="*/ 26894 w 5764520"/>
              <a:gd name="connsiteY23" fmla="*/ 699247 h 3469341"/>
              <a:gd name="connsiteX24" fmla="*/ 17929 w 5764520"/>
              <a:gd name="connsiteY24" fmla="*/ 744071 h 3469341"/>
              <a:gd name="connsiteX25" fmla="*/ 0 w 5764520"/>
              <a:gd name="connsiteY25" fmla="*/ 815788 h 3469341"/>
              <a:gd name="connsiteX26" fmla="*/ 8964 w 5764520"/>
              <a:gd name="connsiteY26" fmla="*/ 1111624 h 3469341"/>
              <a:gd name="connsiteX27" fmla="*/ 26894 w 5764520"/>
              <a:gd name="connsiteY27" fmla="*/ 1147483 h 3469341"/>
              <a:gd name="connsiteX28" fmla="*/ 44823 w 5764520"/>
              <a:gd name="connsiteY28" fmla="*/ 1192306 h 3469341"/>
              <a:gd name="connsiteX29" fmla="*/ 53788 w 5764520"/>
              <a:gd name="connsiteY29" fmla="*/ 1237130 h 3469341"/>
              <a:gd name="connsiteX30" fmla="*/ 62753 w 5764520"/>
              <a:gd name="connsiteY30" fmla="*/ 1272988 h 3469341"/>
              <a:gd name="connsiteX31" fmla="*/ 71717 w 5764520"/>
              <a:gd name="connsiteY31" fmla="*/ 1317812 h 3469341"/>
              <a:gd name="connsiteX32" fmla="*/ 89647 w 5764520"/>
              <a:gd name="connsiteY32" fmla="*/ 1380565 h 3469341"/>
              <a:gd name="connsiteX33" fmla="*/ 107576 w 5764520"/>
              <a:gd name="connsiteY33" fmla="*/ 1541930 h 3469341"/>
              <a:gd name="connsiteX34" fmla="*/ 116541 w 5764520"/>
              <a:gd name="connsiteY34" fmla="*/ 1577788 h 3469341"/>
              <a:gd name="connsiteX35" fmla="*/ 143435 w 5764520"/>
              <a:gd name="connsiteY35" fmla="*/ 1667435 h 3469341"/>
              <a:gd name="connsiteX36" fmla="*/ 161364 w 5764520"/>
              <a:gd name="connsiteY36" fmla="*/ 1748118 h 3469341"/>
              <a:gd name="connsiteX37" fmla="*/ 170329 w 5764520"/>
              <a:gd name="connsiteY37" fmla="*/ 1783977 h 3469341"/>
              <a:gd name="connsiteX38" fmla="*/ 188259 w 5764520"/>
              <a:gd name="connsiteY38" fmla="*/ 1810871 h 3469341"/>
              <a:gd name="connsiteX39" fmla="*/ 206188 w 5764520"/>
              <a:gd name="connsiteY39" fmla="*/ 1855694 h 3469341"/>
              <a:gd name="connsiteX40" fmla="*/ 242047 w 5764520"/>
              <a:gd name="connsiteY40" fmla="*/ 1936377 h 3469341"/>
              <a:gd name="connsiteX41" fmla="*/ 259976 w 5764520"/>
              <a:gd name="connsiteY41" fmla="*/ 1999130 h 3469341"/>
              <a:gd name="connsiteX42" fmla="*/ 277906 w 5764520"/>
              <a:gd name="connsiteY42" fmla="*/ 2052918 h 3469341"/>
              <a:gd name="connsiteX43" fmla="*/ 340659 w 5764520"/>
              <a:gd name="connsiteY43" fmla="*/ 2142565 h 3469341"/>
              <a:gd name="connsiteX44" fmla="*/ 385482 w 5764520"/>
              <a:gd name="connsiteY44" fmla="*/ 2196353 h 3469341"/>
              <a:gd name="connsiteX45" fmla="*/ 403411 w 5764520"/>
              <a:gd name="connsiteY45" fmla="*/ 2223247 h 3469341"/>
              <a:gd name="connsiteX46" fmla="*/ 421341 w 5764520"/>
              <a:gd name="connsiteY46" fmla="*/ 2241177 h 3469341"/>
              <a:gd name="connsiteX47" fmla="*/ 466164 w 5764520"/>
              <a:gd name="connsiteY47" fmla="*/ 2303930 h 3469341"/>
              <a:gd name="connsiteX48" fmla="*/ 519953 w 5764520"/>
              <a:gd name="connsiteY48" fmla="*/ 2375647 h 3469341"/>
              <a:gd name="connsiteX49" fmla="*/ 546847 w 5764520"/>
              <a:gd name="connsiteY49" fmla="*/ 2393577 h 3469341"/>
              <a:gd name="connsiteX50" fmla="*/ 600635 w 5764520"/>
              <a:gd name="connsiteY50" fmla="*/ 2447365 h 3469341"/>
              <a:gd name="connsiteX51" fmla="*/ 681317 w 5764520"/>
              <a:gd name="connsiteY51" fmla="*/ 2537012 h 3469341"/>
              <a:gd name="connsiteX52" fmla="*/ 717176 w 5764520"/>
              <a:gd name="connsiteY52" fmla="*/ 2554941 h 3469341"/>
              <a:gd name="connsiteX53" fmla="*/ 762000 w 5764520"/>
              <a:gd name="connsiteY53" fmla="*/ 2599765 h 3469341"/>
              <a:gd name="connsiteX54" fmla="*/ 788894 w 5764520"/>
              <a:gd name="connsiteY54" fmla="*/ 2635624 h 3469341"/>
              <a:gd name="connsiteX55" fmla="*/ 869576 w 5764520"/>
              <a:gd name="connsiteY55" fmla="*/ 2716306 h 3469341"/>
              <a:gd name="connsiteX56" fmla="*/ 905435 w 5764520"/>
              <a:gd name="connsiteY56" fmla="*/ 2734235 h 3469341"/>
              <a:gd name="connsiteX57" fmla="*/ 932329 w 5764520"/>
              <a:gd name="connsiteY57" fmla="*/ 2770094 h 3469341"/>
              <a:gd name="connsiteX58" fmla="*/ 968188 w 5764520"/>
              <a:gd name="connsiteY58" fmla="*/ 2796988 h 3469341"/>
              <a:gd name="connsiteX59" fmla="*/ 995082 w 5764520"/>
              <a:gd name="connsiteY59" fmla="*/ 2814918 h 3469341"/>
              <a:gd name="connsiteX60" fmla="*/ 1021976 w 5764520"/>
              <a:gd name="connsiteY60" fmla="*/ 2850777 h 3469341"/>
              <a:gd name="connsiteX61" fmla="*/ 1057835 w 5764520"/>
              <a:gd name="connsiteY61" fmla="*/ 2877671 h 3469341"/>
              <a:gd name="connsiteX62" fmla="*/ 1102659 w 5764520"/>
              <a:gd name="connsiteY62" fmla="*/ 2922494 h 3469341"/>
              <a:gd name="connsiteX63" fmla="*/ 1129553 w 5764520"/>
              <a:gd name="connsiteY63" fmla="*/ 2949388 h 3469341"/>
              <a:gd name="connsiteX64" fmla="*/ 1165411 w 5764520"/>
              <a:gd name="connsiteY64" fmla="*/ 2976283 h 3469341"/>
              <a:gd name="connsiteX65" fmla="*/ 1183341 w 5764520"/>
              <a:gd name="connsiteY65" fmla="*/ 2994212 h 3469341"/>
              <a:gd name="connsiteX66" fmla="*/ 1210235 w 5764520"/>
              <a:gd name="connsiteY66" fmla="*/ 3012141 h 3469341"/>
              <a:gd name="connsiteX67" fmla="*/ 1228164 w 5764520"/>
              <a:gd name="connsiteY67" fmla="*/ 3030071 h 3469341"/>
              <a:gd name="connsiteX68" fmla="*/ 1264023 w 5764520"/>
              <a:gd name="connsiteY68" fmla="*/ 3056965 h 3469341"/>
              <a:gd name="connsiteX69" fmla="*/ 1317811 w 5764520"/>
              <a:gd name="connsiteY69" fmla="*/ 3101788 h 3469341"/>
              <a:gd name="connsiteX70" fmla="*/ 1380564 w 5764520"/>
              <a:gd name="connsiteY70" fmla="*/ 3110753 h 3469341"/>
              <a:gd name="connsiteX71" fmla="*/ 1461247 w 5764520"/>
              <a:gd name="connsiteY71" fmla="*/ 3137647 h 3469341"/>
              <a:gd name="connsiteX72" fmla="*/ 1524000 w 5764520"/>
              <a:gd name="connsiteY72" fmla="*/ 3164541 h 3469341"/>
              <a:gd name="connsiteX73" fmla="*/ 1604682 w 5764520"/>
              <a:gd name="connsiteY73" fmla="*/ 3182471 h 3469341"/>
              <a:gd name="connsiteX74" fmla="*/ 1649506 w 5764520"/>
              <a:gd name="connsiteY74" fmla="*/ 3200400 h 3469341"/>
              <a:gd name="connsiteX75" fmla="*/ 1730188 w 5764520"/>
              <a:gd name="connsiteY75" fmla="*/ 3209365 h 3469341"/>
              <a:gd name="connsiteX76" fmla="*/ 1882588 w 5764520"/>
              <a:gd name="connsiteY76" fmla="*/ 3245224 h 3469341"/>
              <a:gd name="connsiteX77" fmla="*/ 1963270 w 5764520"/>
              <a:gd name="connsiteY77" fmla="*/ 3272118 h 3469341"/>
              <a:gd name="connsiteX78" fmla="*/ 2052917 w 5764520"/>
              <a:gd name="connsiteY78" fmla="*/ 3299012 h 3469341"/>
              <a:gd name="connsiteX79" fmla="*/ 2124635 w 5764520"/>
              <a:gd name="connsiteY79" fmla="*/ 3307977 h 3469341"/>
              <a:gd name="connsiteX80" fmla="*/ 2286000 w 5764520"/>
              <a:gd name="connsiteY80" fmla="*/ 3352800 h 3469341"/>
              <a:gd name="connsiteX81" fmla="*/ 2357717 w 5764520"/>
              <a:gd name="connsiteY81" fmla="*/ 3361765 h 3469341"/>
              <a:gd name="connsiteX82" fmla="*/ 2411506 w 5764520"/>
              <a:gd name="connsiteY82" fmla="*/ 3370730 h 3469341"/>
              <a:gd name="connsiteX83" fmla="*/ 2519082 w 5764520"/>
              <a:gd name="connsiteY83" fmla="*/ 3397624 h 3469341"/>
              <a:gd name="connsiteX84" fmla="*/ 2563906 w 5764520"/>
              <a:gd name="connsiteY84" fmla="*/ 3415553 h 3469341"/>
              <a:gd name="connsiteX85" fmla="*/ 2680447 w 5764520"/>
              <a:gd name="connsiteY85" fmla="*/ 3433483 h 3469341"/>
              <a:gd name="connsiteX86" fmla="*/ 3281082 w 5764520"/>
              <a:gd name="connsiteY86" fmla="*/ 3451412 h 3469341"/>
              <a:gd name="connsiteX87" fmla="*/ 3343835 w 5764520"/>
              <a:gd name="connsiteY87" fmla="*/ 3460377 h 3469341"/>
              <a:gd name="connsiteX88" fmla="*/ 3388659 w 5764520"/>
              <a:gd name="connsiteY88" fmla="*/ 3469341 h 3469341"/>
              <a:gd name="connsiteX89" fmla="*/ 4294094 w 5764520"/>
              <a:gd name="connsiteY89" fmla="*/ 3460377 h 3469341"/>
              <a:gd name="connsiteX90" fmla="*/ 4410635 w 5764520"/>
              <a:gd name="connsiteY90" fmla="*/ 3442447 h 3469341"/>
              <a:gd name="connsiteX91" fmla="*/ 4464423 w 5764520"/>
              <a:gd name="connsiteY91" fmla="*/ 3424518 h 3469341"/>
              <a:gd name="connsiteX92" fmla="*/ 4527176 w 5764520"/>
              <a:gd name="connsiteY92" fmla="*/ 3406588 h 3469341"/>
              <a:gd name="connsiteX93" fmla="*/ 4572000 w 5764520"/>
              <a:gd name="connsiteY93" fmla="*/ 3388659 h 3469341"/>
              <a:gd name="connsiteX94" fmla="*/ 4634753 w 5764520"/>
              <a:gd name="connsiteY94" fmla="*/ 3370730 h 3469341"/>
              <a:gd name="connsiteX95" fmla="*/ 4661647 w 5764520"/>
              <a:gd name="connsiteY95" fmla="*/ 3361765 h 3469341"/>
              <a:gd name="connsiteX96" fmla="*/ 4787153 w 5764520"/>
              <a:gd name="connsiteY96" fmla="*/ 3334871 h 3469341"/>
              <a:gd name="connsiteX97" fmla="*/ 4823011 w 5764520"/>
              <a:gd name="connsiteY97" fmla="*/ 3325906 h 3469341"/>
              <a:gd name="connsiteX98" fmla="*/ 5047129 w 5764520"/>
              <a:gd name="connsiteY98" fmla="*/ 3307977 h 3469341"/>
              <a:gd name="connsiteX99" fmla="*/ 5091953 w 5764520"/>
              <a:gd name="connsiteY99" fmla="*/ 3281083 h 3469341"/>
              <a:gd name="connsiteX100" fmla="*/ 5154706 w 5764520"/>
              <a:gd name="connsiteY100" fmla="*/ 3218330 h 3469341"/>
              <a:gd name="connsiteX101" fmla="*/ 5208494 w 5764520"/>
              <a:gd name="connsiteY101" fmla="*/ 3182471 h 3469341"/>
              <a:gd name="connsiteX102" fmla="*/ 5235388 w 5764520"/>
              <a:gd name="connsiteY102" fmla="*/ 3164541 h 3469341"/>
              <a:gd name="connsiteX103" fmla="*/ 5271247 w 5764520"/>
              <a:gd name="connsiteY103" fmla="*/ 3146612 h 3469341"/>
              <a:gd name="connsiteX104" fmla="*/ 5316070 w 5764520"/>
              <a:gd name="connsiteY104" fmla="*/ 3101788 h 3469341"/>
              <a:gd name="connsiteX105" fmla="*/ 5342964 w 5764520"/>
              <a:gd name="connsiteY105" fmla="*/ 3074894 h 3469341"/>
              <a:gd name="connsiteX106" fmla="*/ 5396753 w 5764520"/>
              <a:gd name="connsiteY106" fmla="*/ 3030071 h 3469341"/>
              <a:gd name="connsiteX107" fmla="*/ 5477435 w 5764520"/>
              <a:gd name="connsiteY107" fmla="*/ 2904565 h 3469341"/>
              <a:gd name="connsiteX108" fmla="*/ 5513294 w 5764520"/>
              <a:gd name="connsiteY108" fmla="*/ 2832847 h 3469341"/>
              <a:gd name="connsiteX109" fmla="*/ 5567082 w 5764520"/>
              <a:gd name="connsiteY109" fmla="*/ 2770094 h 3469341"/>
              <a:gd name="connsiteX110" fmla="*/ 5638800 w 5764520"/>
              <a:gd name="connsiteY110" fmla="*/ 2662518 h 3469341"/>
              <a:gd name="connsiteX111" fmla="*/ 5665694 w 5764520"/>
              <a:gd name="connsiteY111" fmla="*/ 2626659 h 3469341"/>
              <a:gd name="connsiteX112" fmla="*/ 5683623 w 5764520"/>
              <a:gd name="connsiteY112" fmla="*/ 2572871 h 3469341"/>
              <a:gd name="connsiteX113" fmla="*/ 5710517 w 5764520"/>
              <a:gd name="connsiteY113" fmla="*/ 2510118 h 3469341"/>
              <a:gd name="connsiteX114" fmla="*/ 5746376 w 5764520"/>
              <a:gd name="connsiteY114" fmla="*/ 2366683 h 3469341"/>
              <a:gd name="connsiteX115" fmla="*/ 5764306 w 5764520"/>
              <a:gd name="connsiteY115" fmla="*/ 2214283 h 3469341"/>
              <a:gd name="connsiteX116" fmla="*/ 5719482 w 5764520"/>
              <a:gd name="connsiteY116" fmla="*/ 1873624 h 3469341"/>
              <a:gd name="connsiteX117" fmla="*/ 5701553 w 5764520"/>
              <a:gd name="connsiteY117" fmla="*/ 1721224 h 3469341"/>
              <a:gd name="connsiteX118" fmla="*/ 5683623 w 5764520"/>
              <a:gd name="connsiteY118" fmla="*/ 1676400 h 3469341"/>
              <a:gd name="connsiteX119" fmla="*/ 5665694 w 5764520"/>
              <a:gd name="connsiteY119" fmla="*/ 1568824 h 3469341"/>
              <a:gd name="connsiteX120" fmla="*/ 5638800 w 5764520"/>
              <a:gd name="connsiteY120" fmla="*/ 1488141 h 3469341"/>
              <a:gd name="connsiteX121" fmla="*/ 5620870 w 5764520"/>
              <a:gd name="connsiteY121" fmla="*/ 1416424 h 3469341"/>
              <a:gd name="connsiteX122" fmla="*/ 5611906 w 5764520"/>
              <a:gd name="connsiteY122" fmla="*/ 1389530 h 3469341"/>
              <a:gd name="connsiteX123" fmla="*/ 5549153 w 5764520"/>
              <a:gd name="connsiteY123" fmla="*/ 1308847 h 3469341"/>
              <a:gd name="connsiteX124" fmla="*/ 5513294 w 5764520"/>
              <a:gd name="connsiteY124" fmla="*/ 1246094 h 3469341"/>
              <a:gd name="connsiteX125" fmla="*/ 5477435 w 5764520"/>
              <a:gd name="connsiteY125" fmla="*/ 1210235 h 3469341"/>
              <a:gd name="connsiteX126" fmla="*/ 5432611 w 5764520"/>
              <a:gd name="connsiteY126" fmla="*/ 1147483 h 3469341"/>
              <a:gd name="connsiteX127" fmla="*/ 5414682 w 5764520"/>
              <a:gd name="connsiteY127" fmla="*/ 1102659 h 3469341"/>
              <a:gd name="connsiteX128" fmla="*/ 5351929 w 5764520"/>
              <a:gd name="connsiteY128" fmla="*/ 1039906 h 3469341"/>
              <a:gd name="connsiteX129" fmla="*/ 5316070 w 5764520"/>
              <a:gd name="connsiteY129" fmla="*/ 1004047 h 3469341"/>
              <a:gd name="connsiteX130" fmla="*/ 5280211 w 5764520"/>
              <a:gd name="connsiteY130" fmla="*/ 932330 h 3469341"/>
              <a:gd name="connsiteX131" fmla="*/ 5271247 w 5764520"/>
              <a:gd name="connsiteY131" fmla="*/ 905435 h 3469341"/>
              <a:gd name="connsiteX132" fmla="*/ 5244353 w 5764520"/>
              <a:gd name="connsiteY132" fmla="*/ 869577 h 3469341"/>
              <a:gd name="connsiteX133" fmla="*/ 5163670 w 5764520"/>
              <a:gd name="connsiteY133" fmla="*/ 753035 h 3469341"/>
              <a:gd name="connsiteX134" fmla="*/ 5145741 w 5764520"/>
              <a:gd name="connsiteY134" fmla="*/ 726141 h 3469341"/>
              <a:gd name="connsiteX135" fmla="*/ 5136776 w 5764520"/>
              <a:gd name="connsiteY135" fmla="*/ 699247 h 3469341"/>
              <a:gd name="connsiteX136" fmla="*/ 5109882 w 5764520"/>
              <a:gd name="connsiteY136" fmla="*/ 690283 h 3469341"/>
              <a:gd name="connsiteX137" fmla="*/ 5100917 w 5764520"/>
              <a:gd name="connsiteY137" fmla="*/ 663388 h 3469341"/>
              <a:gd name="connsiteX138" fmla="*/ 5056094 w 5764520"/>
              <a:gd name="connsiteY138" fmla="*/ 600635 h 3469341"/>
              <a:gd name="connsiteX139" fmla="*/ 5011270 w 5764520"/>
              <a:gd name="connsiteY139" fmla="*/ 546847 h 3469341"/>
              <a:gd name="connsiteX140" fmla="*/ 4993341 w 5764520"/>
              <a:gd name="connsiteY140" fmla="*/ 510988 h 346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764520" h="3469341">
                <a:moveTo>
                  <a:pt x="5271247" y="609600"/>
                </a:moveTo>
                <a:cubicBezTo>
                  <a:pt x="5193553" y="585694"/>
                  <a:pt x="5116801" y="558478"/>
                  <a:pt x="5038164" y="537883"/>
                </a:cubicBezTo>
                <a:cubicBezTo>
                  <a:pt x="4991106" y="525558"/>
                  <a:pt x="4941838" y="523115"/>
                  <a:pt x="4894729" y="510988"/>
                </a:cubicBezTo>
                <a:cubicBezTo>
                  <a:pt x="4639903" y="445389"/>
                  <a:pt x="4386979" y="372600"/>
                  <a:pt x="4132729" y="304800"/>
                </a:cubicBezTo>
                <a:cubicBezTo>
                  <a:pt x="4073205" y="288927"/>
                  <a:pt x="4013117" y="275245"/>
                  <a:pt x="3953435" y="259977"/>
                </a:cubicBezTo>
                <a:cubicBezTo>
                  <a:pt x="3430478" y="126197"/>
                  <a:pt x="4057764" y="288503"/>
                  <a:pt x="3550023" y="143435"/>
                </a:cubicBezTo>
                <a:cubicBezTo>
                  <a:pt x="3490789" y="126511"/>
                  <a:pt x="3430305" y="114290"/>
                  <a:pt x="3370729" y="98612"/>
                </a:cubicBezTo>
                <a:cubicBezTo>
                  <a:pt x="3316742" y="84405"/>
                  <a:pt x="3263617" y="66940"/>
                  <a:pt x="3209364" y="53788"/>
                </a:cubicBezTo>
                <a:cubicBezTo>
                  <a:pt x="3137377" y="36337"/>
                  <a:pt x="3024068" y="16966"/>
                  <a:pt x="2949388" y="8965"/>
                </a:cubicBezTo>
                <a:cubicBezTo>
                  <a:pt x="2907685" y="4497"/>
                  <a:pt x="2865717" y="2988"/>
                  <a:pt x="2823882" y="0"/>
                </a:cubicBezTo>
                <a:lnTo>
                  <a:pt x="1972235" y="26894"/>
                </a:lnTo>
                <a:cubicBezTo>
                  <a:pt x="1941795" y="28344"/>
                  <a:pt x="1912900" y="41688"/>
                  <a:pt x="1882588" y="44824"/>
                </a:cubicBezTo>
                <a:cubicBezTo>
                  <a:pt x="1826035" y="50674"/>
                  <a:pt x="1769016" y="50449"/>
                  <a:pt x="1712259" y="53788"/>
                </a:cubicBezTo>
                <a:cubicBezTo>
                  <a:pt x="1616614" y="59414"/>
                  <a:pt x="1521165" y="69197"/>
                  <a:pt x="1425388" y="71718"/>
                </a:cubicBezTo>
                <a:cubicBezTo>
                  <a:pt x="1180419" y="78165"/>
                  <a:pt x="935317" y="77695"/>
                  <a:pt x="690282" y="80683"/>
                </a:cubicBezTo>
                <a:cubicBezTo>
                  <a:pt x="585124" y="108724"/>
                  <a:pt x="556971" y="110488"/>
                  <a:pt x="466164" y="152400"/>
                </a:cubicBezTo>
                <a:cubicBezTo>
                  <a:pt x="456381" y="156915"/>
                  <a:pt x="447889" y="163865"/>
                  <a:pt x="439270" y="170330"/>
                </a:cubicBezTo>
                <a:cubicBezTo>
                  <a:pt x="405066" y="195983"/>
                  <a:pt x="343512" y="240045"/>
                  <a:pt x="313764" y="277906"/>
                </a:cubicBezTo>
                <a:cubicBezTo>
                  <a:pt x="280894" y="319741"/>
                  <a:pt x="248389" y="361867"/>
                  <a:pt x="215153" y="403412"/>
                </a:cubicBezTo>
                <a:cubicBezTo>
                  <a:pt x="200573" y="421637"/>
                  <a:pt x="183275" y="437781"/>
                  <a:pt x="170329" y="457200"/>
                </a:cubicBezTo>
                <a:cubicBezTo>
                  <a:pt x="164353" y="466165"/>
                  <a:pt x="159297" y="475817"/>
                  <a:pt x="152400" y="484094"/>
                </a:cubicBezTo>
                <a:cubicBezTo>
                  <a:pt x="144284" y="493834"/>
                  <a:pt x="132776" y="500602"/>
                  <a:pt x="125506" y="510988"/>
                </a:cubicBezTo>
                <a:cubicBezTo>
                  <a:pt x="94958" y="554628"/>
                  <a:pt x="87727" y="582577"/>
                  <a:pt x="62753" y="627530"/>
                </a:cubicBezTo>
                <a:cubicBezTo>
                  <a:pt x="38621" y="670967"/>
                  <a:pt x="44755" y="639709"/>
                  <a:pt x="26894" y="699247"/>
                </a:cubicBezTo>
                <a:cubicBezTo>
                  <a:pt x="22516" y="713842"/>
                  <a:pt x="21625" y="729289"/>
                  <a:pt x="17929" y="744071"/>
                </a:cubicBezTo>
                <a:cubicBezTo>
                  <a:pt x="-9632" y="854311"/>
                  <a:pt x="33032" y="650617"/>
                  <a:pt x="0" y="815788"/>
                </a:cubicBezTo>
                <a:cubicBezTo>
                  <a:pt x="2988" y="914400"/>
                  <a:pt x="991" y="1013289"/>
                  <a:pt x="8964" y="1111624"/>
                </a:cubicBezTo>
                <a:cubicBezTo>
                  <a:pt x="10044" y="1124944"/>
                  <a:pt x="21466" y="1135271"/>
                  <a:pt x="26894" y="1147483"/>
                </a:cubicBezTo>
                <a:cubicBezTo>
                  <a:pt x="33430" y="1162188"/>
                  <a:pt x="40199" y="1176893"/>
                  <a:pt x="44823" y="1192306"/>
                </a:cubicBezTo>
                <a:cubicBezTo>
                  <a:pt x="49201" y="1206901"/>
                  <a:pt x="50482" y="1222256"/>
                  <a:pt x="53788" y="1237130"/>
                </a:cubicBezTo>
                <a:cubicBezTo>
                  <a:pt x="56461" y="1249157"/>
                  <a:pt x="60080" y="1260961"/>
                  <a:pt x="62753" y="1272988"/>
                </a:cubicBezTo>
                <a:cubicBezTo>
                  <a:pt x="66058" y="1287862"/>
                  <a:pt x="68021" y="1303030"/>
                  <a:pt x="71717" y="1317812"/>
                </a:cubicBezTo>
                <a:cubicBezTo>
                  <a:pt x="76993" y="1338917"/>
                  <a:pt x="83670" y="1359647"/>
                  <a:pt x="89647" y="1380565"/>
                </a:cubicBezTo>
                <a:cubicBezTo>
                  <a:pt x="97282" y="1479826"/>
                  <a:pt x="91947" y="1471600"/>
                  <a:pt x="107576" y="1541930"/>
                </a:cubicBezTo>
                <a:cubicBezTo>
                  <a:pt x="110249" y="1553957"/>
                  <a:pt x="113001" y="1565987"/>
                  <a:pt x="116541" y="1577788"/>
                </a:cubicBezTo>
                <a:cubicBezTo>
                  <a:pt x="130258" y="1623511"/>
                  <a:pt x="135172" y="1626120"/>
                  <a:pt x="143435" y="1667435"/>
                </a:cubicBezTo>
                <a:cubicBezTo>
                  <a:pt x="170399" y="1802253"/>
                  <a:pt x="138103" y="1666702"/>
                  <a:pt x="161364" y="1748118"/>
                </a:cubicBezTo>
                <a:cubicBezTo>
                  <a:pt x="164749" y="1759965"/>
                  <a:pt x="165475" y="1772652"/>
                  <a:pt x="170329" y="1783977"/>
                </a:cubicBezTo>
                <a:cubicBezTo>
                  <a:pt x="174573" y="1793880"/>
                  <a:pt x="183441" y="1801234"/>
                  <a:pt x="188259" y="1810871"/>
                </a:cubicBezTo>
                <a:cubicBezTo>
                  <a:pt x="195456" y="1825264"/>
                  <a:pt x="199653" y="1840989"/>
                  <a:pt x="206188" y="1855694"/>
                </a:cubicBezTo>
                <a:cubicBezTo>
                  <a:pt x="238780" y="1929027"/>
                  <a:pt x="210163" y="1851352"/>
                  <a:pt x="242047" y="1936377"/>
                </a:cubicBezTo>
                <a:cubicBezTo>
                  <a:pt x="257107" y="1976538"/>
                  <a:pt x="245850" y="1952046"/>
                  <a:pt x="259976" y="1999130"/>
                </a:cubicBezTo>
                <a:cubicBezTo>
                  <a:pt x="265407" y="2017232"/>
                  <a:pt x="266567" y="2037799"/>
                  <a:pt x="277906" y="2052918"/>
                </a:cubicBezTo>
                <a:cubicBezTo>
                  <a:pt x="294769" y="2075403"/>
                  <a:pt x="329625" y="2120496"/>
                  <a:pt x="340659" y="2142565"/>
                </a:cubicBezTo>
                <a:cubicBezTo>
                  <a:pt x="363406" y="2188061"/>
                  <a:pt x="347469" y="2171011"/>
                  <a:pt x="385482" y="2196353"/>
                </a:cubicBezTo>
                <a:cubicBezTo>
                  <a:pt x="391458" y="2205318"/>
                  <a:pt x="396680" y="2214834"/>
                  <a:pt x="403411" y="2223247"/>
                </a:cubicBezTo>
                <a:cubicBezTo>
                  <a:pt x="408691" y="2229847"/>
                  <a:pt x="417561" y="2233617"/>
                  <a:pt x="421341" y="2241177"/>
                </a:cubicBezTo>
                <a:cubicBezTo>
                  <a:pt x="454809" y="2308114"/>
                  <a:pt x="415065" y="2286896"/>
                  <a:pt x="466164" y="2303930"/>
                </a:cubicBezTo>
                <a:cubicBezTo>
                  <a:pt x="482557" y="2328520"/>
                  <a:pt x="496260" y="2356692"/>
                  <a:pt x="519953" y="2375647"/>
                </a:cubicBezTo>
                <a:cubicBezTo>
                  <a:pt x="528366" y="2382378"/>
                  <a:pt x="539228" y="2385958"/>
                  <a:pt x="546847" y="2393577"/>
                </a:cubicBezTo>
                <a:cubicBezTo>
                  <a:pt x="613564" y="2460294"/>
                  <a:pt x="537254" y="2405109"/>
                  <a:pt x="600635" y="2447365"/>
                </a:cubicBezTo>
                <a:cubicBezTo>
                  <a:pt x="622158" y="2479650"/>
                  <a:pt x="646131" y="2519419"/>
                  <a:pt x="681317" y="2537012"/>
                </a:cubicBezTo>
                <a:lnTo>
                  <a:pt x="717176" y="2554941"/>
                </a:lnTo>
                <a:cubicBezTo>
                  <a:pt x="732117" y="2569882"/>
                  <a:pt x="749322" y="2582861"/>
                  <a:pt x="762000" y="2599765"/>
                </a:cubicBezTo>
                <a:cubicBezTo>
                  <a:pt x="770965" y="2611718"/>
                  <a:pt x="778760" y="2624645"/>
                  <a:pt x="788894" y="2635624"/>
                </a:cubicBezTo>
                <a:cubicBezTo>
                  <a:pt x="814692" y="2663571"/>
                  <a:pt x="835557" y="2699297"/>
                  <a:pt x="869576" y="2716306"/>
                </a:cubicBezTo>
                <a:lnTo>
                  <a:pt x="905435" y="2734235"/>
                </a:lnTo>
                <a:cubicBezTo>
                  <a:pt x="914400" y="2746188"/>
                  <a:pt x="921764" y="2759529"/>
                  <a:pt x="932329" y="2770094"/>
                </a:cubicBezTo>
                <a:cubicBezTo>
                  <a:pt x="942894" y="2780659"/>
                  <a:pt x="956030" y="2788304"/>
                  <a:pt x="968188" y="2796988"/>
                </a:cubicBezTo>
                <a:cubicBezTo>
                  <a:pt x="976955" y="2803250"/>
                  <a:pt x="987463" y="2807299"/>
                  <a:pt x="995082" y="2814918"/>
                </a:cubicBezTo>
                <a:cubicBezTo>
                  <a:pt x="1005647" y="2825483"/>
                  <a:pt x="1011411" y="2840212"/>
                  <a:pt x="1021976" y="2850777"/>
                </a:cubicBezTo>
                <a:cubicBezTo>
                  <a:pt x="1032541" y="2861342"/>
                  <a:pt x="1046668" y="2867745"/>
                  <a:pt x="1057835" y="2877671"/>
                </a:cubicBezTo>
                <a:cubicBezTo>
                  <a:pt x="1073628" y="2891709"/>
                  <a:pt x="1087718" y="2907553"/>
                  <a:pt x="1102659" y="2922494"/>
                </a:cubicBezTo>
                <a:cubicBezTo>
                  <a:pt x="1111624" y="2931459"/>
                  <a:pt x="1119411" y="2941781"/>
                  <a:pt x="1129553" y="2949388"/>
                </a:cubicBezTo>
                <a:cubicBezTo>
                  <a:pt x="1141506" y="2958353"/>
                  <a:pt x="1153933" y="2966718"/>
                  <a:pt x="1165411" y="2976283"/>
                </a:cubicBezTo>
                <a:cubicBezTo>
                  <a:pt x="1171904" y="2981694"/>
                  <a:pt x="1176741" y="2988932"/>
                  <a:pt x="1183341" y="2994212"/>
                </a:cubicBezTo>
                <a:cubicBezTo>
                  <a:pt x="1191754" y="3000942"/>
                  <a:pt x="1201822" y="3005410"/>
                  <a:pt x="1210235" y="3012141"/>
                </a:cubicBezTo>
                <a:cubicBezTo>
                  <a:pt x="1216835" y="3017421"/>
                  <a:pt x="1221671" y="3024660"/>
                  <a:pt x="1228164" y="3030071"/>
                </a:cubicBezTo>
                <a:cubicBezTo>
                  <a:pt x="1239642" y="3039636"/>
                  <a:pt x="1253458" y="3046400"/>
                  <a:pt x="1264023" y="3056965"/>
                </a:cubicBezTo>
                <a:cubicBezTo>
                  <a:pt x="1295326" y="3088267"/>
                  <a:pt x="1264924" y="3087364"/>
                  <a:pt x="1317811" y="3101788"/>
                </a:cubicBezTo>
                <a:cubicBezTo>
                  <a:pt x="1338197" y="3107348"/>
                  <a:pt x="1359646" y="3107765"/>
                  <a:pt x="1380564" y="3110753"/>
                </a:cubicBezTo>
                <a:cubicBezTo>
                  <a:pt x="1407458" y="3119718"/>
                  <a:pt x="1435190" y="3126480"/>
                  <a:pt x="1461247" y="3137647"/>
                </a:cubicBezTo>
                <a:cubicBezTo>
                  <a:pt x="1482165" y="3146612"/>
                  <a:pt x="1502612" y="3156764"/>
                  <a:pt x="1524000" y="3164541"/>
                </a:cubicBezTo>
                <a:cubicBezTo>
                  <a:pt x="1556517" y="3176365"/>
                  <a:pt x="1570191" y="3172124"/>
                  <a:pt x="1604682" y="3182471"/>
                </a:cubicBezTo>
                <a:cubicBezTo>
                  <a:pt x="1620096" y="3187095"/>
                  <a:pt x="1633771" y="3197028"/>
                  <a:pt x="1649506" y="3200400"/>
                </a:cubicBezTo>
                <a:cubicBezTo>
                  <a:pt x="1675965" y="3206070"/>
                  <a:pt x="1703294" y="3206377"/>
                  <a:pt x="1730188" y="3209365"/>
                </a:cubicBezTo>
                <a:cubicBezTo>
                  <a:pt x="1900021" y="3273052"/>
                  <a:pt x="1699397" y="3204514"/>
                  <a:pt x="1882588" y="3245224"/>
                </a:cubicBezTo>
                <a:cubicBezTo>
                  <a:pt x="1910262" y="3251374"/>
                  <a:pt x="1936237" y="3263581"/>
                  <a:pt x="1963270" y="3272118"/>
                </a:cubicBezTo>
                <a:cubicBezTo>
                  <a:pt x="1993020" y="3281513"/>
                  <a:pt x="2022462" y="3292244"/>
                  <a:pt x="2052917" y="3299012"/>
                </a:cubicBezTo>
                <a:cubicBezTo>
                  <a:pt x="2076435" y="3304238"/>
                  <a:pt x="2100910" y="3303790"/>
                  <a:pt x="2124635" y="3307977"/>
                </a:cubicBezTo>
                <a:cubicBezTo>
                  <a:pt x="2321722" y="3342757"/>
                  <a:pt x="2087876" y="3306182"/>
                  <a:pt x="2286000" y="3352800"/>
                </a:cubicBezTo>
                <a:cubicBezTo>
                  <a:pt x="2309451" y="3358318"/>
                  <a:pt x="2333867" y="3358358"/>
                  <a:pt x="2357717" y="3361765"/>
                </a:cubicBezTo>
                <a:cubicBezTo>
                  <a:pt x="2375711" y="3364336"/>
                  <a:pt x="2393622" y="3367478"/>
                  <a:pt x="2411506" y="3370730"/>
                </a:cubicBezTo>
                <a:cubicBezTo>
                  <a:pt x="2452692" y="3378218"/>
                  <a:pt x="2477329" y="3383706"/>
                  <a:pt x="2519082" y="3397624"/>
                </a:cubicBezTo>
                <a:cubicBezTo>
                  <a:pt x="2534348" y="3402713"/>
                  <a:pt x="2548640" y="3410464"/>
                  <a:pt x="2563906" y="3415553"/>
                </a:cubicBezTo>
                <a:cubicBezTo>
                  <a:pt x="2598091" y="3426948"/>
                  <a:pt x="2648852" y="3432236"/>
                  <a:pt x="2680447" y="3433483"/>
                </a:cubicBezTo>
                <a:lnTo>
                  <a:pt x="3281082" y="3451412"/>
                </a:lnTo>
                <a:cubicBezTo>
                  <a:pt x="3302000" y="3454400"/>
                  <a:pt x="3322992" y="3456903"/>
                  <a:pt x="3343835" y="3460377"/>
                </a:cubicBezTo>
                <a:cubicBezTo>
                  <a:pt x="3358865" y="3462882"/>
                  <a:pt x="3373422" y="3469341"/>
                  <a:pt x="3388659" y="3469341"/>
                </a:cubicBezTo>
                <a:lnTo>
                  <a:pt x="4294094" y="3460377"/>
                </a:lnTo>
                <a:cubicBezTo>
                  <a:pt x="4327653" y="3456182"/>
                  <a:pt x="4375883" y="3451925"/>
                  <a:pt x="4410635" y="3442447"/>
                </a:cubicBezTo>
                <a:cubicBezTo>
                  <a:pt x="4428868" y="3437474"/>
                  <a:pt x="4446360" y="3430076"/>
                  <a:pt x="4464423" y="3424518"/>
                </a:cubicBezTo>
                <a:cubicBezTo>
                  <a:pt x="4485216" y="3418120"/>
                  <a:pt x="4506538" y="3413467"/>
                  <a:pt x="4527176" y="3406588"/>
                </a:cubicBezTo>
                <a:cubicBezTo>
                  <a:pt x="4542442" y="3401499"/>
                  <a:pt x="4556734" y="3393748"/>
                  <a:pt x="4572000" y="3388659"/>
                </a:cubicBezTo>
                <a:cubicBezTo>
                  <a:pt x="4592638" y="3381780"/>
                  <a:pt x="4613916" y="3376981"/>
                  <a:pt x="4634753" y="3370730"/>
                </a:cubicBezTo>
                <a:cubicBezTo>
                  <a:pt x="4643804" y="3368015"/>
                  <a:pt x="4652480" y="3364057"/>
                  <a:pt x="4661647" y="3361765"/>
                </a:cubicBezTo>
                <a:cubicBezTo>
                  <a:pt x="4765617" y="3335772"/>
                  <a:pt x="4710661" y="3351869"/>
                  <a:pt x="4787153" y="3334871"/>
                </a:cubicBezTo>
                <a:cubicBezTo>
                  <a:pt x="4799180" y="3332198"/>
                  <a:pt x="4810834" y="3327779"/>
                  <a:pt x="4823011" y="3325906"/>
                </a:cubicBezTo>
                <a:cubicBezTo>
                  <a:pt x="4891288" y="3315401"/>
                  <a:pt x="4982939" y="3311989"/>
                  <a:pt x="5047129" y="3307977"/>
                </a:cubicBezTo>
                <a:cubicBezTo>
                  <a:pt x="5062070" y="3299012"/>
                  <a:pt x="5078567" y="3292238"/>
                  <a:pt x="5091953" y="3281083"/>
                </a:cubicBezTo>
                <a:cubicBezTo>
                  <a:pt x="5114679" y="3262145"/>
                  <a:pt x="5130092" y="3234739"/>
                  <a:pt x="5154706" y="3218330"/>
                </a:cubicBezTo>
                <a:lnTo>
                  <a:pt x="5208494" y="3182471"/>
                </a:lnTo>
                <a:cubicBezTo>
                  <a:pt x="5217459" y="3176494"/>
                  <a:pt x="5225751" y="3169359"/>
                  <a:pt x="5235388" y="3164541"/>
                </a:cubicBezTo>
                <a:lnTo>
                  <a:pt x="5271247" y="3146612"/>
                </a:lnTo>
                <a:cubicBezTo>
                  <a:pt x="5304116" y="3097308"/>
                  <a:pt x="5271248" y="3139140"/>
                  <a:pt x="5316070" y="3101788"/>
                </a:cubicBezTo>
                <a:cubicBezTo>
                  <a:pt x="5325809" y="3093672"/>
                  <a:pt x="5333224" y="3083010"/>
                  <a:pt x="5342964" y="3074894"/>
                </a:cubicBezTo>
                <a:cubicBezTo>
                  <a:pt x="5377788" y="3045875"/>
                  <a:pt x="5365323" y="3069359"/>
                  <a:pt x="5396753" y="3030071"/>
                </a:cubicBezTo>
                <a:cubicBezTo>
                  <a:pt x="5431086" y="2987155"/>
                  <a:pt x="5451778" y="2952671"/>
                  <a:pt x="5477435" y="2904565"/>
                </a:cubicBezTo>
                <a:cubicBezTo>
                  <a:pt x="5490013" y="2880982"/>
                  <a:pt x="5498468" y="2855086"/>
                  <a:pt x="5513294" y="2832847"/>
                </a:cubicBezTo>
                <a:cubicBezTo>
                  <a:pt x="5528576" y="2809924"/>
                  <a:pt x="5550739" y="2792273"/>
                  <a:pt x="5567082" y="2770094"/>
                </a:cubicBezTo>
                <a:cubicBezTo>
                  <a:pt x="5592647" y="2735399"/>
                  <a:pt x="5614384" y="2698032"/>
                  <a:pt x="5638800" y="2662518"/>
                </a:cubicBezTo>
                <a:cubicBezTo>
                  <a:pt x="5647265" y="2650206"/>
                  <a:pt x="5656729" y="2638612"/>
                  <a:pt x="5665694" y="2626659"/>
                </a:cubicBezTo>
                <a:cubicBezTo>
                  <a:pt x="5671670" y="2608730"/>
                  <a:pt x="5676839" y="2590510"/>
                  <a:pt x="5683623" y="2572871"/>
                </a:cubicBezTo>
                <a:cubicBezTo>
                  <a:pt x="5691792" y="2551630"/>
                  <a:pt x="5704653" y="2532107"/>
                  <a:pt x="5710517" y="2510118"/>
                </a:cubicBezTo>
                <a:cubicBezTo>
                  <a:pt x="5770240" y="2286156"/>
                  <a:pt x="5660588" y="2595450"/>
                  <a:pt x="5746376" y="2366683"/>
                </a:cubicBezTo>
                <a:cubicBezTo>
                  <a:pt x="5753821" y="2322013"/>
                  <a:pt x="5766308" y="2255322"/>
                  <a:pt x="5764306" y="2214283"/>
                </a:cubicBezTo>
                <a:cubicBezTo>
                  <a:pt x="5748297" y="1886108"/>
                  <a:pt x="5755614" y="2042240"/>
                  <a:pt x="5719482" y="1873624"/>
                </a:cubicBezTo>
                <a:cubicBezTo>
                  <a:pt x="5684199" y="1708967"/>
                  <a:pt x="5750099" y="1980135"/>
                  <a:pt x="5701553" y="1721224"/>
                </a:cubicBezTo>
                <a:cubicBezTo>
                  <a:pt x="5698587" y="1705407"/>
                  <a:pt x="5689600" y="1691341"/>
                  <a:pt x="5683623" y="1676400"/>
                </a:cubicBezTo>
                <a:cubicBezTo>
                  <a:pt x="5680293" y="1653089"/>
                  <a:pt x="5673187" y="1595048"/>
                  <a:pt x="5665694" y="1568824"/>
                </a:cubicBezTo>
                <a:cubicBezTo>
                  <a:pt x="5657906" y="1541566"/>
                  <a:pt x="5646799" y="1515338"/>
                  <a:pt x="5638800" y="1488141"/>
                </a:cubicBezTo>
                <a:cubicBezTo>
                  <a:pt x="5631847" y="1464501"/>
                  <a:pt x="5627354" y="1440197"/>
                  <a:pt x="5620870" y="1416424"/>
                </a:cubicBezTo>
                <a:cubicBezTo>
                  <a:pt x="5618384" y="1407307"/>
                  <a:pt x="5616495" y="1397790"/>
                  <a:pt x="5611906" y="1389530"/>
                </a:cubicBezTo>
                <a:cubicBezTo>
                  <a:pt x="5529582" y="1241344"/>
                  <a:pt x="5614484" y="1400309"/>
                  <a:pt x="5549153" y="1308847"/>
                </a:cubicBezTo>
                <a:cubicBezTo>
                  <a:pt x="5512819" y="1257980"/>
                  <a:pt x="5549588" y="1288438"/>
                  <a:pt x="5513294" y="1246094"/>
                </a:cubicBezTo>
                <a:cubicBezTo>
                  <a:pt x="5502293" y="1233259"/>
                  <a:pt x="5488566" y="1222957"/>
                  <a:pt x="5477435" y="1210235"/>
                </a:cubicBezTo>
                <a:cubicBezTo>
                  <a:pt x="5472699" y="1204823"/>
                  <a:pt x="5438188" y="1158638"/>
                  <a:pt x="5432611" y="1147483"/>
                </a:cubicBezTo>
                <a:cubicBezTo>
                  <a:pt x="5425414" y="1133090"/>
                  <a:pt x="5422497" y="1116726"/>
                  <a:pt x="5414682" y="1102659"/>
                </a:cubicBezTo>
                <a:cubicBezTo>
                  <a:pt x="5390453" y="1059047"/>
                  <a:pt x="5388111" y="1071565"/>
                  <a:pt x="5351929" y="1039906"/>
                </a:cubicBezTo>
                <a:cubicBezTo>
                  <a:pt x="5339207" y="1028775"/>
                  <a:pt x="5328023" y="1016000"/>
                  <a:pt x="5316070" y="1004047"/>
                </a:cubicBezTo>
                <a:cubicBezTo>
                  <a:pt x="5304117" y="980141"/>
                  <a:pt x="5288662" y="957686"/>
                  <a:pt x="5280211" y="932330"/>
                </a:cubicBezTo>
                <a:cubicBezTo>
                  <a:pt x="5277223" y="923365"/>
                  <a:pt x="5275935" y="913640"/>
                  <a:pt x="5271247" y="905435"/>
                </a:cubicBezTo>
                <a:cubicBezTo>
                  <a:pt x="5263834" y="892463"/>
                  <a:pt x="5252641" y="882009"/>
                  <a:pt x="5244353" y="869577"/>
                </a:cubicBezTo>
                <a:cubicBezTo>
                  <a:pt x="5117004" y="678555"/>
                  <a:pt x="5266269" y="889835"/>
                  <a:pt x="5163670" y="753035"/>
                </a:cubicBezTo>
                <a:cubicBezTo>
                  <a:pt x="5157206" y="744416"/>
                  <a:pt x="5150559" y="735778"/>
                  <a:pt x="5145741" y="726141"/>
                </a:cubicBezTo>
                <a:cubicBezTo>
                  <a:pt x="5141515" y="717689"/>
                  <a:pt x="5143458" y="705929"/>
                  <a:pt x="5136776" y="699247"/>
                </a:cubicBezTo>
                <a:cubicBezTo>
                  <a:pt x="5130094" y="692565"/>
                  <a:pt x="5118847" y="693271"/>
                  <a:pt x="5109882" y="690283"/>
                </a:cubicBezTo>
                <a:cubicBezTo>
                  <a:pt x="5106894" y="681318"/>
                  <a:pt x="5105143" y="671840"/>
                  <a:pt x="5100917" y="663388"/>
                </a:cubicBezTo>
                <a:cubicBezTo>
                  <a:pt x="5093875" y="649303"/>
                  <a:pt x="5062862" y="610110"/>
                  <a:pt x="5056094" y="600635"/>
                </a:cubicBezTo>
                <a:cubicBezTo>
                  <a:pt x="5024893" y="556954"/>
                  <a:pt x="5053123" y="588700"/>
                  <a:pt x="5011270" y="546847"/>
                </a:cubicBezTo>
                <a:cubicBezTo>
                  <a:pt x="5000970" y="515944"/>
                  <a:pt x="5008988" y="526635"/>
                  <a:pt x="4993341" y="51098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7383283" y="3999877"/>
            <a:ext cx="1437988" cy="646331"/>
          </a:xfrm>
          <a:prstGeom prst="rect">
            <a:avLst/>
          </a:prstGeom>
          <a:noFill/>
        </p:spPr>
        <p:txBody>
          <a:bodyPr wrap="square" rtlCol="0">
            <a:spAutoFit/>
          </a:bodyPr>
          <a:lstStyle/>
          <a:p>
            <a:r>
              <a:rPr lang="en-AU" sz="1200" dirty="0" smtClean="0"/>
              <a:t>(market interest rates </a:t>
            </a:r>
            <a:r>
              <a:rPr lang="en-AU" sz="1200" dirty="0" err="1" smtClean="0"/>
              <a:t>eg</a:t>
            </a:r>
            <a:r>
              <a:rPr lang="en-AU" sz="1200" dirty="0" smtClean="0"/>
              <a:t>. For NEW bonds)</a:t>
            </a:r>
            <a:endParaRPr lang="en-AU" sz="1200" dirty="0"/>
          </a:p>
        </p:txBody>
      </p:sp>
      <p:sp>
        <p:nvSpPr>
          <p:cNvPr id="10" name="TextBox 9"/>
          <p:cNvSpPr txBox="1"/>
          <p:nvPr/>
        </p:nvSpPr>
        <p:spPr>
          <a:xfrm>
            <a:off x="9863244" y="2309617"/>
            <a:ext cx="1437988" cy="276999"/>
          </a:xfrm>
          <a:prstGeom prst="rect">
            <a:avLst/>
          </a:prstGeom>
          <a:noFill/>
        </p:spPr>
        <p:txBody>
          <a:bodyPr wrap="square" rtlCol="0">
            <a:spAutoFit/>
          </a:bodyPr>
          <a:lstStyle/>
          <a:p>
            <a:r>
              <a:rPr lang="en-AU" sz="1200" dirty="0" smtClean="0"/>
              <a:t>(2</a:t>
            </a:r>
            <a:r>
              <a:rPr lang="en-AU" sz="1200" baseline="30000" dirty="0" smtClean="0"/>
              <a:t>nd</a:t>
            </a:r>
            <a:r>
              <a:rPr lang="en-AU" sz="1200" dirty="0" smtClean="0"/>
              <a:t> hand bond)</a:t>
            </a:r>
            <a:endParaRPr lang="en-AU" sz="1200" dirty="0"/>
          </a:p>
        </p:txBody>
      </p:sp>
    </p:spTree>
    <p:extLst>
      <p:ext uri="{BB962C8B-B14F-4D97-AF65-F5344CB8AC3E}">
        <p14:creationId xmlns:p14="http://schemas.microsoft.com/office/powerpoint/2010/main" val="21186317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15154" y="336177"/>
            <a:ext cx="6131858" cy="806824"/>
          </a:xfrm>
        </p:spPr>
        <p:txBody>
          <a:bodyPr>
            <a:normAutofit/>
          </a:bodyPr>
          <a:lstStyle/>
          <a:p>
            <a:r>
              <a:rPr lang="en-US" dirty="0" smtClean="0"/>
              <a:t>Supply for Loanable Funds</a:t>
            </a:r>
            <a:endParaRPr lang="en-US" dirty="0"/>
          </a:p>
        </p:txBody>
      </p:sp>
      <p:sp>
        <p:nvSpPr>
          <p:cNvPr id="9" name="Content Placeholder 8"/>
          <p:cNvSpPr>
            <a:spLocks noGrp="1"/>
          </p:cNvSpPr>
          <p:nvPr>
            <p:ph idx="1"/>
          </p:nvPr>
        </p:nvSpPr>
        <p:spPr>
          <a:xfrm>
            <a:off x="308948" y="1256367"/>
            <a:ext cx="5937848" cy="2502682"/>
          </a:xfrm>
          <a:ln>
            <a:solidFill>
              <a:schemeClr val="tx1"/>
            </a:solidFill>
          </a:ln>
        </p:spPr>
        <p:txBody>
          <a:bodyPr>
            <a:normAutofit fontScale="70000" lnSpcReduction="20000"/>
          </a:bodyPr>
          <a:lstStyle/>
          <a:p>
            <a:r>
              <a:rPr lang="en-US" b="1" dirty="0" smtClean="0"/>
              <a:t>Supply </a:t>
            </a:r>
            <a:r>
              <a:rPr lang="en-US" b="1" dirty="0"/>
              <a:t>of loanable funds </a:t>
            </a:r>
            <a:r>
              <a:rPr lang="en-US" dirty="0"/>
              <a:t>is </a:t>
            </a:r>
            <a:r>
              <a:rPr lang="en-US" dirty="0" smtClean="0"/>
              <a:t>money that is saved for the purpose of </a:t>
            </a:r>
            <a:r>
              <a:rPr lang="en-US" b="1" dirty="0" smtClean="0"/>
              <a:t>lending and earning interest</a:t>
            </a:r>
          </a:p>
          <a:p>
            <a:r>
              <a:rPr lang="en-US" dirty="0" smtClean="0"/>
              <a:t>The </a:t>
            </a:r>
            <a:r>
              <a:rPr lang="en-US" dirty="0" smtClean="0">
                <a:solidFill>
                  <a:srgbClr val="00B0F0"/>
                </a:solidFill>
              </a:rPr>
              <a:t>interest rate </a:t>
            </a:r>
            <a:r>
              <a:rPr lang="en-US" dirty="0" smtClean="0"/>
              <a:t>is the </a:t>
            </a:r>
            <a:r>
              <a:rPr lang="en-US" dirty="0" smtClean="0">
                <a:solidFill>
                  <a:srgbClr val="00B0F0"/>
                </a:solidFill>
              </a:rPr>
              <a:t>reward for lending money</a:t>
            </a:r>
            <a:r>
              <a:rPr lang="en-US" dirty="0" smtClean="0"/>
              <a:t>. </a:t>
            </a:r>
            <a:endParaRPr lang="en-US" dirty="0"/>
          </a:p>
          <a:p>
            <a:pPr lvl="1"/>
            <a:r>
              <a:rPr lang="en-US" dirty="0">
                <a:solidFill>
                  <a:srgbClr val="00B050"/>
                </a:solidFill>
              </a:rPr>
              <a:t>High interest rate </a:t>
            </a:r>
            <a:r>
              <a:rPr lang="en-US" dirty="0"/>
              <a:t>= people will </a:t>
            </a:r>
            <a:r>
              <a:rPr lang="en-US" dirty="0">
                <a:solidFill>
                  <a:srgbClr val="00B050"/>
                </a:solidFill>
              </a:rPr>
              <a:t>save more </a:t>
            </a:r>
            <a:r>
              <a:rPr lang="en-US" dirty="0"/>
              <a:t>money = </a:t>
            </a:r>
            <a:r>
              <a:rPr lang="en-US" dirty="0">
                <a:solidFill>
                  <a:srgbClr val="00B050"/>
                </a:solidFill>
              </a:rPr>
              <a:t>more money for </a:t>
            </a:r>
            <a:r>
              <a:rPr lang="en-US" dirty="0" smtClean="0">
                <a:solidFill>
                  <a:srgbClr val="00B050"/>
                </a:solidFill>
              </a:rPr>
              <a:t>lending</a:t>
            </a:r>
          </a:p>
          <a:p>
            <a:pPr lvl="2"/>
            <a:r>
              <a:rPr lang="en-US" dirty="0" smtClean="0"/>
              <a:t>This is because you will earn more interest and so there is a stronger incentive</a:t>
            </a:r>
          </a:p>
          <a:p>
            <a:pPr lvl="1"/>
            <a:r>
              <a:rPr lang="en-US" dirty="0" smtClean="0">
                <a:solidFill>
                  <a:srgbClr val="FF0000"/>
                </a:solidFill>
              </a:rPr>
              <a:t>Low </a:t>
            </a:r>
            <a:r>
              <a:rPr lang="en-US" dirty="0">
                <a:solidFill>
                  <a:srgbClr val="FF0000"/>
                </a:solidFill>
              </a:rPr>
              <a:t>interest rate </a:t>
            </a:r>
            <a:r>
              <a:rPr lang="en-US" dirty="0"/>
              <a:t>= people will </a:t>
            </a:r>
            <a:r>
              <a:rPr lang="en-US" dirty="0">
                <a:solidFill>
                  <a:srgbClr val="FF0000"/>
                </a:solidFill>
              </a:rPr>
              <a:t>save </a:t>
            </a:r>
            <a:r>
              <a:rPr lang="en-US" dirty="0" smtClean="0">
                <a:solidFill>
                  <a:srgbClr val="FF0000"/>
                </a:solidFill>
              </a:rPr>
              <a:t>less </a:t>
            </a:r>
            <a:r>
              <a:rPr lang="en-US" dirty="0">
                <a:solidFill>
                  <a:srgbClr val="FF0000"/>
                </a:solidFill>
              </a:rPr>
              <a:t>money </a:t>
            </a:r>
            <a:r>
              <a:rPr lang="en-US" dirty="0"/>
              <a:t>= </a:t>
            </a:r>
            <a:r>
              <a:rPr lang="en-US" dirty="0" smtClean="0">
                <a:solidFill>
                  <a:srgbClr val="FF0000"/>
                </a:solidFill>
              </a:rPr>
              <a:t>less </a:t>
            </a:r>
            <a:r>
              <a:rPr lang="en-US" dirty="0">
                <a:solidFill>
                  <a:srgbClr val="FF0000"/>
                </a:solidFill>
              </a:rPr>
              <a:t>money for </a:t>
            </a:r>
            <a:r>
              <a:rPr lang="en-US" dirty="0" smtClean="0">
                <a:solidFill>
                  <a:srgbClr val="FF0000"/>
                </a:solidFill>
              </a:rPr>
              <a:t>lending</a:t>
            </a:r>
          </a:p>
          <a:p>
            <a:pPr lvl="2"/>
            <a:r>
              <a:rPr lang="en-US" dirty="0"/>
              <a:t>This is because you will earn </a:t>
            </a:r>
            <a:r>
              <a:rPr lang="en-US" dirty="0" smtClean="0"/>
              <a:t>less </a:t>
            </a:r>
            <a:r>
              <a:rPr lang="en-US" dirty="0"/>
              <a:t>interest and so there is a </a:t>
            </a:r>
            <a:r>
              <a:rPr lang="en-US" dirty="0" smtClean="0"/>
              <a:t>weaker incentive to save.</a:t>
            </a:r>
            <a:endParaRPr lang="en-US" dirty="0"/>
          </a:p>
        </p:txBody>
      </p:sp>
      <p:pic>
        <p:nvPicPr>
          <p:cNvPr id="4" name="Picture 3"/>
          <p:cNvPicPr>
            <a:picLocks noChangeAspect="1"/>
          </p:cNvPicPr>
          <p:nvPr/>
        </p:nvPicPr>
        <p:blipFill>
          <a:blip r:embed="rId2"/>
          <a:stretch>
            <a:fillRect/>
          </a:stretch>
        </p:blipFill>
        <p:spPr>
          <a:xfrm>
            <a:off x="6363758" y="904874"/>
            <a:ext cx="5828241" cy="5509371"/>
          </a:xfrm>
          <a:prstGeom prst="rect">
            <a:avLst/>
          </a:prstGeom>
        </p:spPr>
      </p:pic>
      <p:pic>
        <p:nvPicPr>
          <p:cNvPr id="6" name="Picture 5"/>
          <p:cNvPicPr>
            <a:picLocks noChangeAspect="1"/>
          </p:cNvPicPr>
          <p:nvPr/>
        </p:nvPicPr>
        <p:blipFill>
          <a:blip r:embed="rId3"/>
          <a:stretch>
            <a:fillRect/>
          </a:stretch>
        </p:blipFill>
        <p:spPr>
          <a:xfrm>
            <a:off x="308948" y="4025153"/>
            <a:ext cx="3859639" cy="2615013"/>
          </a:xfrm>
          <a:prstGeom prst="rect">
            <a:avLst/>
          </a:prstGeom>
        </p:spPr>
      </p:pic>
      <p:sp>
        <p:nvSpPr>
          <p:cNvPr id="2" name="TextBox 1"/>
          <p:cNvSpPr txBox="1"/>
          <p:nvPr/>
        </p:nvSpPr>
        <p:spPr>
          <a:xfrm>
            <a:off x="4034123" y="5808641"/>
            <a:ext cx="2859742" cy="923330"/>
          </a:xfrm>
          <a:prstGeom prst="rect">
            <a:avLst/>
          </a:prstGeom>
          <a:noFill/>
        </p:spPr>
        <p:txBody>
          <a:bodyPr wrap="square" rtlCol="0">
            <a:spAutoFit/>
          </a:bodyPr>
          <a:lstStyle/>
          <a:p>
            <a:r>
              <a:rPr lang="en-AU" dirty="0" smtClean="0"/>
              <a:t>This means that foreigners can provide money to be borrowed.</a:t>
            </a:r>
            <a:endParaRPr lang="en-AU" dirty="0"/>
          </a:p>
        </p:txBody>
      </p:sp>
      <p:cxnSp>
        <p:nvCxnSpPr>
          <p:cNvPr id="7" name="Straight Connector 6"/>
          <p:cNvCxnSpPr/>
          <p:nvPr/>
        </p:nvCxnSpPr>
        <p:spPr>
          <a:xfrm>
            <a:off x="7413812" y="2187388"/>
            <a:ext cx="3110753" cy="26894"/>
          </a:xfrm>
          <a:prstGeom prst="line">
            <a:avLst/>
          </a:prstGeom>
          <a:ln>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10543690" y="2256882"/>
            <a:ext cx="53190" cy="3148238"/>
          </a:xfrm>
          <a:prstGeom prst="line">
            <a:avLst/>
          </a:prstGeom>
          <a:ln>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7413812" y="4300816"/>
            <a:ext cx="1069788" cy="6816"/>
          </a:xfrm>
          <a:prstGeom prst="line">
            <a:avLst/>
          </a:prstGeom>
          <a:ln>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83600" y="4307632"/>
            <a:ext cx="0" cy="1097488"/>
          </a:xfrm>
          <a:prstGeom prst="line">
            <a:avLst/>
          </a:prstGeom>
          <a:ln>
            <a:solidFill>
              <a:schemeClr val="bg2">
                <a:lumMod val="9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858000" y="1879600"/>
            <a:ext cx="555812" cy="369332"/>
          </a:xfrm>
          <a:prstGeom prst="rect">
            <a:avLst/>
          </a:prstGeom>
          <a:noFill/>
        </p:spPr>
        <p:txBody>
          <a:bodyPr wrap="square" rtlCol="0">
            <a:spAutoFit/>
          </a:bodyPr>
          <a:lstStyle/>
          <a:p>
            <a:r>
              <a:rPr lang="en-AU" dirty="0" err="1" smtClean="0"/>
              <a:t>r</a:t>
            </a:r>
            <a:r>
              <a:rPr lang="en-AU" baseline="-25000" dirty="0" err="1" smtClean="0"/>
              <a:t>high</a:t>
            </a:r>
            <a:endParaRPr lang="en-AU" dirty="0"/>
          </a:p>
        </p:txBody>
      </p:sp>
      <p:sp>
        <p:nvSpPr>
          <p:cNvPr id="20" name="TextBox 19"/>
          <p:cNvSpPr txBox="1"/>
          <p:nvPr/>
        </p:nvSpPr>
        <p:spPr>
          <a:xfrm>
            <a:off x="6831703" y="4032420"/>
            <a:ext cx="555812" cy="369332"/>
          </a:xfrm>
          <a:prstGeom prst="rect">
            <a:avLst/>
          </a:prstGeom>
          <a:noFill/>
        </p:spPr>
        <p:txBody>
          <a:bodyPr wrap="square" rtlCol="0">
            <a:spAutoFit/>
          </a:bodyPr>
          <a:lstStyle/>
          <a:p>
            <a:r>
              <a:rPr lang="en-AU" dirty="0" err="1" smtClean="0"/>
              <a:t>r</a:t>
            </a:r>
            <a:r>
              <a:rPr lang="en-AU" baseline="-25000" dirty="0" err="1" smtClean="0"/>
              <a:t>low</a:t>
            </a:r>
            <a:endParaRPr lang="en-AU" dirty="0"/>
          </a:p>
        </p:txBody>
      </p:sp>
      <p:sp>
        <p:nvSpPr>
          <p:cNvPr id="21" name="TextBox 20"/>
          <p:cNvSpPr txBox="1"/>
          <p:nvPr/>
        </p:nvSpPr>
        <p:spPr>
          <a:xfrm>
            <a:off x="6466823" y="123128"/>
            <a:ext cx="3774457" cy="830997"/>
          </a:xfrm>
          <a:prstGeom prst="rect">
            <a:avLst/>
          </a:prstGeom>
          <a:solidFill>
            <a:srgbClr val="FFFF00"/>
          </a:solidFill>
        </p:spPr>
        <p:txBody>
          <a:bodyPr wrap="square" rtlCol="0">
            <a:spAutoFit/>
          </a:bodyPr>
          <a:lstStyle/>
          <a:p>
            <a:r>
              <a:rPr lang="en-AU" sz="1200" dirty="0" smtClean="0">
                <a:solidFill>
                  <a:srgbClr val="FF0000"/>
                </a:solidFill>
              </a:rPr>
              <a:t>Summary</a:t>
            </a:r>
          </a:p>
          <a:p>
            <a:r>
              <a:rPr lang="en-AU" sz="1200" dirty="0" smtClean="0">
                <a:solidFill>
                  <a:srgbClr val="FF0000"/>
                </a:solidFill>
              </a:rPr>
              <a:t>Supply of loanable funds is money that is saved and lent out to earn interest.</a:t>
            </a:r>
          </a:p>
          <a:p>
            <a:r>
              <a:rPr lang="en-AU" sz="1200" dirty="0" smtClean="0">
                <a:solidFill>
                  <a:srgbClr val="FF0000"/>
                </a:solidFill>
              </a:rPr>
              <a:t>Higher interest will mean more money will be saved.</a:t>
            </a:r>
            <a:endParaRPr lang="en-AU" sz="1200" dirty="0">
              <a:solidFill>
                <a:srgbClr val="FF0000"/>
              </a:solidFill>
            </a:endParaRPr>
          </a:p>
        </p:txBody>
      </p:sp>
      <p:sp>
        <p:nvSpPr>
          <p:cNvPr id="22" name="Oval 21">
            <a:hlinkClick r:id="" action="ppaction://noaction"/>
          </p:cNvPr>
          <p:cNvSpPr/>
          <p:nvPr/>
        </p:nvSpPr>
        <p:spPr>
          <a:xfrm>
            <a:off x="0" y="0"/>
            <a:ext cx="413238" cy="442452"/>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215154" y="3923071"/>
            <a:ext cx="3973388" cy="26448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5364982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632" y="143713"/>
            <a:ext cx="4343554" cy="642671"/>
          </a:xfrm>
        </p:spPr>
        <p:txBody>
          <a:bodyPr>
            <a:normAutofit fontScale="90000"/>
          </a:bodyPr>
          <a:lstStyle/>
          <a:p>
            <a:r>
              <a:rPr lang="en-US" dirty="0"/>
              <a:t>Shifters of </a:t>
            </a:r>
            <a:r>
              <a:rPr lang="en-US" dirty="0" smtClean="0"/>
              <a:t>Supply</a:t>
            </a:r>
            <a:endParaRPr lang="en-AU" dirty="0"/>
          </a:p>
        </p:txBody>
      </p:sp>
      <p:sp>
        <p:nvSpPr>
          <p:cNvPr id="3" name="Content Placeholder 2"/>
          <p:cNvSpPr>
            <a:spLocks noGrp="1"/>
          </p:cNvSpPr>
          <p:nvPr>
            <p:ph idx="1"/>
          </p:nvPr>
        </p:nvSpPr>
        <p:spPr>
          <a:xfrm>
            <a:off x="218624" y="860947"/>
            <a:ext cx="5133975" cy="1625734"/>
          </a:xfrm>
        </p:spPr>
        <p:txBody>
          <a:bodyPr>
            <a:normAutofit fontScale="92500" lnSpcReduction="10000"/>
          </a:bodyPr>
          <a:lstStyle/>
          <a:p>
            <a:pPr marL="228600" lvl="1">
              <a:spcBef>
                <a:spcPts val="1000"/>
              </a:spcBef>
            </a:pPr>
            <a:r>
              <a:rPr lang="en-US" dirty="0" smtClean="0"/>
              <a:t>Supply of Loanable funds can increase (shift right) or decrease (shift left) when certain factors change.</a:t>
            </a:r>
          </a:p>
          <a:p>
            <a:pPr marL="228600" lvl="1">
              <a:spcBef>
                <a:spcPts val="1000"/>
              </a:spcBef>
            </a:pPr>
            <a:r>
              <a:rPr lang="en-US" dirty="0" smtClean="0"/>
              <a:t>Anything that </a:t>
            </a:r>
            <a:r>
              <a:rPr lang="en-US" dirty="0" smtClean="0">
                <a:solidFill>
                  <a:srgbClr val="00B0F0"/>
                </a:solidFill>
              </a:rPr>
              <a:t>affects the behavior of savers</a:t>
            </a:r>
            <a:r>
              <a:rPr lang="en-US" dirty="0" smtClean="0"/>
              <a:t> will </a:t>
            </a:r>
            <a:r>
              <a:rPr lang="en-US" dirty="0" smtClean="0">
                <a:solidFill>
                  <a:srgbClr val="00B0F0"/>
                </a:solidFill>
              </a:rPr>
              <a:t>affect the S</a:t>
            </a:r>
            <a:r>
              <a:rPr lang="en-US" baseline="-25000" dirty="0" smtClean="0">
                <a:solidFill>
                  <a:srgbClr val="00B0F0"/>
                </a:solidFill>
              </a:rPr>
              <a:t>LF</a:t>
            </a:r>
            <a:r>
              <a:rPr lang="en-US" baseline="-25000" dirty="0" smtClean="0"/>
              <a:t>.</a:t>
            </a:r>
            <a:r>
              <a:rPr lang="en-US" dirty="0" smtClean="0"/>
              <a:t> </a:t>
            </a:r>
          </a:p>
          <a:p>
            <a:endParaRPr lang="en-AU" dirty="0"/>
          </a:p>
        </p:txBody>
      </p:sp>
      <p:pic>
        <p:nvPicPr>
          <p:cNvPr id="5" name="Picture 4"/>
          <p:cNvPicPr>
            <a:picLocks noChangeAspect="1"/>
          </p:cNvPicPr>
          <p:nvPr/>
        </p:nvPicPr>
        <p:blipFill>
          <a:blip r:embed="rId2"/>
          <a:stretch>
            <a:fillRect/>
          </a:stretch>
        </p:blipFill>
        <p:spPr>
          <a:xfrm>
            <a:off x="5595938" y="1143001"/>
            <a:ext cx="5775978" cy="5426448"/>
          </a:xfrm>
          <a:prstGeom prst="rect">
            <a:avLst/>
          </a:prstGeom>
        </p:spPr>
      </p:pic>
      <p:sp>
        <p:nvSpPr>
          <p:cNvPr id="7" name="Right Arrow 6"/>
          <p:cNvSpPr/>
          <p:nvPr/>
        </p:nvSpPr>
        <p:spPr>
          <a:xfrm>
            <a:off x="9697926" y="2585611"/>
            <a:ext cx="625642" cy="3208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ight Arrow 7"/>
          <p:cNvSpPr/>
          <p:nvPr/>
        </p:nvSpPr>
        <p:spPr>
          <a:xfrm rot="10800000">
            <a:off x="8566957" y="2617695"/>
            <a:ext cx="625642" cy="3208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val 8">
            <a:hlinkClick r:id="" action="ppaction://noaction"/>
          </p:cNvPr>
          <p:cNvSpPr/>
          <p:nvPr/>
        </p:nvSpPr>
        <p:spPr>
          <a:xfrm>
            <a:off x="0" y="0"/>
            <a:ext cx="413238" cy="442452"/>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a:off x="7983794" y="86867"/>
            <a:ext cx="3578942" cy="830997"/>
          </a:xfrm>
          <a:prstGeom prst="rect">
            <a:avLst/>
          </a:prstGeom>
          <a:solidFill>
            <a:srgbClr val="FFFF00"/>
          </a:solidFill>
        </p:spPr>
        <p:txBody>
          <a:bodyPr wrap="square" rtlCol="0">
            <a:spAutoFit/>
          </a:bodyPr>
          <a:lstStyle/>
          <a:p>
            <a:r>
              <a:rPr lang="en-AU" sz="1600" dirty="0" smtClean="0">
                <a:solidFill>
                  <a:srgbClr val="FF0000"/>
                </a:solidFill>
              </a:rPr>
              <a:t>Summary</a:t>
            </a:r>
          </a:p>
          <a:p>
            <a:r>
              <a:rPr lang="en-AU" sz="1600" dirty="0" smtClean="0">
                <a:solidFill>
                  <a:srgbClr val="FF0000"/>
                </a:solidFill>
              </a:rPr>
              <a:t>Change in saver behaviour will change the supply of loanable funds D</a:t>
            </a:r>
            <a:r>
              <a:rPr lang="en-AU" sz="1600" baseline="-25000" dirty="0" smtClean="0">
                <a:solidFill>
                  <a:srgbClr val="FF0000"/>
                </a:solidFill>
              </a:rPr>
              <a:t>LF</a:t>
            </a:r>
            <a:endParaRPr lang="en-AU" sz="1600" dirty="0">
              <a:solidFill>
                <a:srgbClr val="FF0000"/>
              </a:solidFill>
            </a:endParaRPr>
          </a:p>
        </p:txBody>
      </p:sp>
      <p:sp>
        <p:nvSpPr>
          <p:cNvPr id="4" name="TextBox 3"/>
          <p:cNvSpPr txBox="1"/>
          <p:nvPr/>
        </p:nvSpPr>
        <p:spPr>
          <a:xfrm>
            <a:off x="5279616" y="221226"/>
            <a:ext cx="2300748" cy="1569660"/>
          </a:xfrm>
          <a:prstGeom prst="rect">
            <a:avLst/>
          </a:prstGeom>
          <a:solidFill>
            <a:schemeClr val="accent1">
              <a:lumMod val="20000"/>
              <a:lumOff val="80000"/>
            </a:schemeClr>
          </a:solidFill>
        </p:spPr>
        <p:txBody>
          <a:bodyPr wrap="square" rtlCol="0">
            <a:spAutoFit/>
          </a:bodyPr>
          <a:lstStyle/>
          <a:p>
            <a:r>
              <a:rPr lang="en-AU" sz="1600" dirty="0" smtClean="0"/>
              <a:t>Note: As always, the y axis variable (in this case the real interest) will move us along the same curve but not shift the entire curve.</a:t>
            </a:r>
            <a:endParaRPr lang="en-AU" sz="1600" dirty="0"/>
          </a:p>
        </p:txBody>
      </p:sp>
      <p:sp>
        <p:nvSpPr>
          <p:cNvPr id="6" name="Rectangle 5"/>
          <p:cNvSpPr/>
          <p:nvPr/>
        </p:nvSpPr>
        <p:spPr>
          <a:xfrm>
            <a:off x="218624" y="2592946"/>
            <a:ext cx="5377314" cy="4175502"/>
          </a:xfrm>
          <a:prstGeom prst="rect">
            <a:avLst/>
          </a:prstGeom>
          <a:solidFill>
            <a:schemeClr val="accent3">
              <a:lumMod val="20000"/>
              <a:lumOff val="80000"/>
            </a:schemeClr>
          </a:solidFill>
        </p:spPr>
        <p:txBody>
          <a:bodyPr wrap="square">
            <a:spAutoFit/>
          </a:bodyPr>
          <a:lstStyle/>
          <a:p>
            <a:pPr marL="0" lvl="1" indent="0">
              <a:spcBef>
                <a:spcPts val="1000"/>
              </a:spcBef>
              <a:buNone/>
            </a:pPr>
            <a:r>
              <a:rPr lang="en-US" b="1" dirty="0"/>
              <a:t>Factors (that will affect saver behavior):</a:t>
            </a:r>
          </a:p>
          <a:p>
            <a:pPr marL="285750" lvl="1" indent="-285750">
              <a:spcBef>
                <a:spcPts val="1000"/>
              </a:spcBef>
              <a:buFont typeface="Wingdings" panose="05000000000000000000" pitchFamily="2" charset="2"/>
              <a:buChar char="q"/>
            </a:pPr>
            <a:r>
              <a:rPr lang="en-US" b="1" dirty="0"/>
              <a:t>Change in Real GDP/ Wealth </a:t>
            </a:r>
            <a:r>
              <a:rPr lang="en-US" dirty="0"/>
              <a:t>– when consumer wealth increases, people have more money to save.</a:t>
            </a:r>
          </a:p>
          <a:p>
            <a:pPr>
              <a:buFont typeface="Wingdings" panose="05000000000000000000" pitchFamily="2" charset="2"/>
              <a:buChar char="q"/>
            </a:pPr>
            <a:r>
              <a:rPr lang="en-US" b="1" dirty="0"/>
              <a:t>Performance of other markets </a:t>
            </a:r>
            <a:r>
              <a:rPr lang="en-US" dirty="0"/>
              <a:t>- if investors believe they can make more money investing in other assets (stocks, property etc.) then they will save less money and try to get higher returns elsewhere</a:t>
            </a:r>
          </a:p>
          <a:p>
            <a:pPr lvl="1"/>
            <a:r>
              <a:rPr lang="en-US" dirty="0" err="1"/>
              <a:t>Eg</a:t>
            </a:r>
            <a:r>
              <a:rPr lang="en-US" dirty="0"/>
              <a:t>. Other foreign loanable funds markets, stock market, commodities market</a:t>
            </a:r>
          </a:p>
          <a:p>
            <a:pPr>
              <a:buFont typeface="Wingdings" panose="05000000000000000000" pitchFamily="2" charset="2"/>
              <a:buChar char="q"/>
            </a:pPr>
            <a:r>
              <a:rPr lang="en-US" sz="1900" b="1" dirty="0"/>
              <a:t>Change in MPC </a:t>
            </a:r>
            <a:r>
              <a:rPr lang="en-US" sz="1900" dirty="0"/>
              <a:t>– consumers for different reasons may see a change in their MPC. This will affect how much they save. </a:t>
            </a:r>
            <a:endParaRPr lang="en-US" sz="1900" dirty="0" smtClean="0"/>
          </a:p>
          <a:p>
            <a:pPr>
              <a:buFont typeface="Wingdings" panose="05000000000000000000" pitchFamily="2" charset="2"/>
              <a:buChar char="q"/>
            </a:pPr>
            <a:r>
              <a:rPr lang="en-US" sz="1900" b="1" dirty="0" smtClean="0"/>
              <a:t>Capital Inflows </a:t>
            </a:r>
            <a:r>
              <a:rPr lang="en-US" sz="1900" dirty="0" smtClean="0"/>
              <a:t>– this refers to foreigners who lend money and expect to be repaid with interest.</a:t>
            </a:r>
            <a:endParaRPr lang="en-US" sz="1900" dirty="0"/>
          </a:p>
        </p:txBody>
      </p:sp>
    </p:spTree>
    <p:extLst>
      <p:ext uri="{BB962C8B-B14F-4D97-AF65-F5344CB8AC3E}">
        <p14:creationId xmlns:p14="http://schemas.microsoft.com/office/powerpoint/2010/main" val="267799961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15154" y="336177"/>
            <a:ext cx="5620870" cy="806824"/>
          </a:xfrm>
        </p:spPr>
        <p:txBody>
          <a:bodyPr>
            <a:normAutofit fontScale="90000"/>
          </a:bodyPr>
          <a:lstStyle/>
          <a:p>
            <a:r>
              <a:rPr lang="en-US" dirty="0" smtClean="0"/>
              <a:t>Loanable Funds Equilibrium</a:t>
            </a:r>
            <a:endParaRPr lang="en-US" dirty="0"/>
          </a:p>
        </p:txBody>
      </p:sp>
      <p:sp>
        <p:nvSpPr>
          <p:cNvPr id="9" name="Content Placeholder 8"/>
          <p:cNvSpPr>
            <a:spLocks noGrp="1"/>
          </p:cNvSpPr>
          <p:nvPr>
            <p:ph idx="1"/>
          </p:nvPr>
        </p:nvSpPr>
        <p:spPr>
          <a:xfrm>
            <a:off x="215155" y="1435660"/>
            <a:ext cx="5939840" cy="1415695"/>
          </a:xfrm>
        </p:spPr>
        <p:txBody>
          <a:bodyPr>
            <a:normAutofit fontScale="55000" lnSpcReduction="20000"/>
          </a:bodyPr>
          <a:lstStyle/>
          <a:p>
            <a:pPr marL="0" indent="0">
              <a:buNone/>
            </a:pPr>
            <a:r>
              <a:rPr lang="en-US" b="1" dirty="0" smtClean="0"/>
              <a:t>What the market graph shows:</a:t>
            </a:r>
          </a:p>
          <a:p>
            <a:r>
              <a:rPr lang="en-US" dirty="0" smtClean="0"/>
              <a:t>Loanable funds means money that is lent out to </a:t>
            </a:r>
            <a:r>
              <a:rPr lang="en-US" dirty="0" smtClean="0">
                <a:solidFill>
                  <a:srgbClr val="00B0F0"/>
                </a:solidFill>
              </a:rPr>
              <a:t>businesses for investment </a:t>
            </a:r>
            <a:r>
              <a:rPr lang="en-US" dirty="0" smtClean="0"/>
              <a:t>and </a:t>
            </a:r>
            <a:r>
              <a:rPr lang="en-US" dirty="0" smtClean="0">
                <a:solidFill>
                  <a:srgbClr val="00B0F0"/>
                </a:solidFill>
              </a:rPr>
              <a:t>households </a:t>
            </a:r>
            <a:r>
              <a:rPr lang="en-US" dirty="0"/>
              <a:t>for</a:t>
            </a:r>
            <a:r>
              <a:rPr lang="en-US" dirty="0" smtClean="0">
                <a:solidFill>
                  <a:srgbClr val="00B0F0"/>
                </a:solidFill>
              </a:rPr>
              <a:t> big purchases</a:t>
            </a:r>
            <a:r>
              <a:rPr lang="en-US" dirty="0" smtClean="0"/>
              <a:t>.</a:t>
            </a:r>
          </a:p>
          <a:p>
            <a:r>
              <a:rPr lang="en-US" dirty="0" smtClean="0"/>
              <a:t>The market will naturally reach an </a:t>
            </a:r>
            <a:r>
              <a:rPr lang="en-US" dirty="0" smtClean="0">
                <a:solidFill>
                  <a:srgbClr val="00B050"/>
                </a:solidFill>
              </a:rPr>
              <a:t>equilibrium</a:t>
            </a:r>
            <a:r>
              <a:rPr lang="en-US" dirty="0" smtClean="0"/>
              <a:t> with an </a:t>
            </a:r>
            <a:r>
              <a:rPr lang="en-US" dirty="0" smtClean="0">
                <a:solidFill>
                  <a:srgbClr val="00B050"/>
                </a:solidFill>
              </a:rPr>
              <a:t>equilibrium</a:t>
            </a:r>
            <a:r>
              <a:rPr lang="en-US" dirty="0" smtClean="0"/>
              <a:t> </a:t>
            </a:r>
            <a:r>
              <a:rPr lang="en-US" dirty="0" smtClean="0">
                <a:solidFill>
                  <a:srgbClr val="00B050"/>
                </a:solidFill>
              </a:rPr>
              <a:t>Real Interest Rate </a:t>
            </a:r>
            <a:r>
              <a:rPr lang="en-US" dirty="0" smtClean="0"/>
              <a:t>where </a:t>
            </a:r>
            <a:r>
              <a:rPr lang="en-US" dirty="0" smtClean="0">
                <a:solidFill>
                  <a:srgbClr val="00B050"/>
                </a:solidFill>
              </a:rPr>
              <a:t>Q</a:t>
            </a:r>
            <a:r>
              <a:rPr lang="en-US" baseline="-25000" dirty="0" smtClean="0">
                <a:solidFill>
                  <a:srgbClr val="00B050"/>
                </a:solidFill>
              </a:rPr>
              <a:t>LF</a:t>
            </a:r>
            <a:r>
              <a:rPr lang="en-US" dirty="0" smtClean="0">
                <a:solidFill>
                  <a:srgbClr val="00B050"/>
                </a:solidFill>
              </a:rPr>
              <a:t> demanded = Q</a:t>
            </a:r>
            <a:r>
              <a:rPr lang="en-US" baseline="-25000" dirty="0" smtClean="0">
                <a:solidFill>
                  <a:srgbClr val="00B050"/>
                </a:solidFill>
              </a:rPr>
              <a:t>LF</a:t>
            </a:r>
            <a:r>
              <a:rPr lang="en-US" dirty="0" smtClean="0">
                <a:solidFill>
                  <a:srgbClr val="00B050"/>
                </a:solidFill>
              </a:rPr>
              <a:t> supplied</a:t>
            </a:r>
            <a:r>
              <a:rPr lang="en-US" dirty="0" smtClean="0"/>
              <a:t>. </a:t>
            </a:r>
          </a:p>
          <a:p>
            <a:pPr marL="914400" lvl="2" indent="0">
              <a:buNone/>
            </a:pPr>
            <a:endParaRPr lang="en-US" dirty="0" smtClean="0"/>
          </a:p>
          <a:p>
            <a:pPr lvl="1"/>
            <a:endParaRPr lang="en-US" dirty="0" smtClean="0"/>
          </a:p>
          <a:p>
            <a:endParaRPr lang="en-US" dirty="0"/>
          </a:p>
        </p:txBody>
      </p:sp>
      <p:pic>
        <p:nvPicPr>
          <p:cNvPr id="24" name="Picture 23"/>
          <p:cNvPicPr>
            <a:picLocks noChangeAspect="1"/>
          </p:cNvPicPr>
          <p:nvPr/>
        </p:nvPicPr>
        <p:blipFill>
          <a:blip r:embed="rId2"/>
          <a:stretch>
            <a:fillRect/>
          </a:stretch>
        </p:blipFill>
        <p:spPr>
          <a:xfrm>
            <a:off x="6310535" y="1308019"/>
            <a:ext cx="5524906" cy="5549981"/>
          </a:xfrm>
          <a:prstGeom prst="rect">
            <a:avLst/>
          </a:prstGeom>
        </p:spPr>
      </p:pic>
      <p:sp>
        <p:nvSpPr>
          <p:cNvPr id="25" name="TextBox 24"/>
          <p:cNvSpPr txBox="1"/>
          <p:nvPr/>
        </p:nvSpPr>
        <p:spPr>
          <a:xfrm>
            <a:off x="4145280" y="43869"/>
            <a:ext cx="4104640" cy="1477328"/>
          </a:xfrm>
          <a:prstGeom prst="rect">
            <a:avLst/>
          </a:prstGeom>
          <a:solidFill>
            <a:srgbClr val="FFFF00"/>
          </a:solidFill>
        </p:spPr>
        <p:txBody>
          <a:bodyPr wrap="square" rtlCol="0">
            <a:spAutoFit/>
          </a:bodyPr>
          <a:lstStyle/>
          <a:p>
            <a:r>
              <a:rPr lang="en-AU" dirty="0" smtClean="0">
                <a:solidFill>
                  <a:srgbClr val="FF0000"/>
                </a:solidFill>
              </a:rPr>
              <a:t>Summary</a:t>
            </a:r>
          </a:p>
          <a:p>
            <a:r>
              <a:rPr lang="en-AU" dirty="0" smtClean="0">
                <a:solidFill>
                  <a:srgbClr val="FF0000"/>
                </a:solidFill>
              </a:rPr>
              <a:t>Equilibrium will naturally occur in the market with an equilibrium Real Interest Rate and Q</a:t>
            </a:r>
            <a:r>
              <a:rPr lang="en-AU" baseline="-25000" dirty="0" smtClean="0">
                <a:solidFill>
                  <a:srgbClr val="FF0000"/>
                </a:solidFill>
              </a:rPr>
              <a:t>LF</a:t>
            </a:r>
            <a:r>
              <a:rPr lang="en-AU" dirty="0" smtClean="0">
                <a:solidFill>
                  <a:srgbClr val="FF0000"/>
                </a:solidFill>
              </a:rPr>
              <a:t> demand = Q</a:t>
            </a:r>
            <a:r>
              <a:rPr lang="en-AU" baseline="-25000" dirty="0" smtClean="0">
                <a:solidFill>
                  <a:srgbClr val="FF0000"/>
                </a:solidFill>
              </a:rPr>
              <a:t>LF</a:t>
            </a:r>
            <a:r>
              <a:rPr lang="en-AU" dirty="0" smtClean="0">
                <a:solidFill>
                  <a:srgbClr val="FF0000"/>
                </a:solidFill>
              </a:rPr>
              <a:t> supplied (Borrowed money = Lent money)</a:t>
            </a:r>
            <a:endParaRPr lang="en-AU" dirty="0">
              <a:solidFill>
                <a:srgbClr val="FF0000"/>
              </a:solidFill>
            </a:endParaRPr>
          </a:p>
        </p:txBody>
      </p:sp>
      <p:sp>
        <p:nvSpPr>
          <p:cNvPr id="26" name="Oval 25">
            <a:hlinkClick r:id="" action="ppaction://noaction"/>
          </p:cNvPr>
          <p:cNvSpPr/>
          <p:nvPr/>
        </p:nvSpPr>
        <p:spPr>
          <a:xfrm>
            <a:off x="0" y="0"/>
            <a:ext cx="413238" cy="442452"/>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p:cNvSpPr txBox="1"/>
          <p:nvPr/>
        </p:nvSpPr>
        <p:spPr>
          <a:xfrm>
            <a:off x="413238" y="4999615"/>
            <a:ext cx="6133553" cy="1600438"/>
          </a:xfrm>
          <a:prstGeom prst="rect">
            <a:avLst/>
          </a:prstGeom>
          <a:solidFill>
            <a:schemeClr val="accent1">
              <a:lumMod val="20000"/>
              <a:lumOff val="80000"/>
            </a:schemeClr>
          </a:solidFill>
        </p:spPr>
        <p:txBody>
          <a:bodyPr wrap="square" rtlCol="0">
            <a:spAutoFit/>
          </a:bodyPr>
          <a:lstStyle/>
          <a:p>
            <a:r>
              <a:rPr lang="en-AU" sz="1400" b="1" dirty="0" smtClean="0"/>
              <a:t>Disequilibrium</a:t>
            </a:r>
          </a:p>
          <a:p>
            <a:pPr marL="285750" indent="-285750">
              <a:buFont typeface="Arial" panose="020B0604020202020204" pitchFamily="34" charset="0"/>
              <a:buChar char="•"/>
            </a:pPr>
            <a:r>
              <a:rPr lang="en-AU" sz="1400" dirty="0" smtClean="0"/>
              <a:t>If the interest rate that savers give to borrowers is too high, then there will be a surplus of loanable funds.</a:t>
            </a:r>
          </a:p>
          <a:p>
            <a:pPr marL="285750" indent="-285750">
              <a:buFont typeface="Arial" panose="020B0604020202020204" pitchFamily="34" charset="0"/>
              <a:buChar char="•"/>
            </a:pPr>
            <a:r>
              <a:rPr lang="en-AU" sz="1400" dirty="0" smtClean="0"/>
              <a:t>If the interest rate that savers give to borrowers is too low, there will be a shortage because more people will want to borrow than people want to lend.</a:t>
            </a:r>
          </a:p>
          <a:p>
            <a:pPr marL="285750" indent="-285750">
              <a:buFont typeface="Arial" panose="020B0604020202020204" pitchFamily="34" charset="0"/>
              <a:buChar char="•"/>
            </a:pPr>
            <a:r>
              <a:rPr lang="en-AU" sz="1400" dirty="0" smtClean="0"/>
              <a:t>In either situation, the real interest rate will change so that the shortage or surplus is corrected.</a:t>
            </a:r>
            <a:endParaRPr lang="en-AU" sz="1400" dirty="0"/>
          </a:p>
        </p:txBody>
      </p:sp>
      <p:sp>
        <p:nvSpPr>
          <p:cNvPr id="3" name="Rectangle 2"/>
          <p:cNvSpPr/>
          <p:nvPr/>
        </p:nvSpPr>
        <p:spPr>
          <a:xfrm>
            <a:off x="313887" y="2590712"/>
            <a:ext cx="6096000" cy="2308324"/>
          </a:xfrm>
          <a:prstGeom prst="rect">
            <a:avLst/>
          </a:prstGeom>
          <a:solidFill>
            <a:schemeClr val="accent6">
              <a:lumMod val="20000"/>
              <a:lumOff val="80000"/>
            </a:schemeClr>
          </a:solidFill>
        </p:spPr>
        <p:txBody>
          <a:bodyPr>
            <a:spAutoFit/>
          </a:bodyPr>
          <a:lstStyle/>
          <a:p>
            <a:r>
              <a:rPr lang="en-US" b="1" dirty="0"/>
              <a:t>Real Interest Rate</a:t>
            </a:r>
          </a:p>
          <a:p>
            <a:r>
              <a:rPr lang="en-US" dirty="0">
                <a:solidFill>
                  <a:srgbClr val="00B0F0"/>
                </a:solidFill>
              </a:rPr>
              <a:t>Loanable funds market </a:t>
            </a:r>
            <a:r>
              <a:rPr lang="en-US" dirty="0"/>
              <a:t>deals with </a:t>
            </a:r>
            <a:r>
              <a:rPr lang="en-US" dirty="0">
                <a:solidFill>
                  <a:srgbClr val="00B0F0"/>
                </a:solidFill>
              </a:rPr>
              <a:t>long term </a:t>
            </a:r>
            <a:r>
              <a:rPr lang="en-US" dirty="0"/>
              <a:t>thinking unlike the money market which is short term.</a:t>
            </a:r>
          </a:p>
          <a:p>
            <a:r>
              <a:rPr lang="en-US" dirty="0"/>
              <a:t>The interest rate is the </a:t>
            </a:r>
            <a:r>
              <a:rPr lang="en-US" dirty="0">
                <a:solidFill>
                  <a:srgbClr val="00B0F0"/>
                </a:solidFill>
              </a:rPr>
              <a:t>real interest rate</a:t>
            </a:r>
            <a:r>
              <a:rPr lang="en-US" dirty="0"/>
              <a:t>, because we assume that for long term investing, investors (who think long term) </a:t>
            </a:r>
            <a:r>
              <a:rPr lang="en-US" dirty="0">
                <a:solidFill>
                  <a:srgbClr val="00B0F0"/>
                </a:solidFill>
              </a:rPr>
              <a:t>take inflation into consideration </a:t>
            </a:r>
            <a:r>
              <a:rPr lang="en-US" dirty="0"/>
              <a:t>and are therefore only concerned with the real interest rate (= nominal interest – inflation).</a:t>
            </a:r>
          </a:p>
        </p:txBody>
      </p:sp>
    </p:spTree>
    <p:extLst>
      <p:ext uri="{BB962C8B-B14F-4D97-AF65-F5344CB8AC3E}">
        <p14:creationId xmlns:p14="http://schemas.microsoft.com/office/powerpoint/2010/main" val="221261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animBg="1"/>
      <p:bldP spid="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065" y="227472"/>
            <a:ext cx="4658032" cy="804914"/>
          </a:xfrm>
        </p:spPr>
        <p:txBody>
          <a:bodyPr>
            <a:normAutofit fontScale="90000"/>
          </a:bodyPr>
          <a:lstStyle/>
          <a:p>
            <a:r>
              <a:rPr lang="en-AU" dirty="0" smtClean="0"/>
              <a:t>Change of Equilibrium</a:t>
            </a:r>
            <a:endParaRPr lang="en-AU" dirty="0"/>
          </a:p>
        </p:txBody>
      </p:sp>
      <p:sp>
        <p:nvSpPr>
          <p:cNvPr id="3" name="Content Placeholder 2"/>
          <p:cNvSpPr>
            <a:spLocks noGrp="1"/>
          </p:cNvSpPr>
          <p:nvPr>
            <p:ph idx="1"/>
          </p:nvPr>
        </p:nvSpPr>
        <p:spPr>
          <a:xfrm>
            <a:off x="462116" y="1366685"/>
            <a:ext cx="5226415" cy="1982907"/>
          </a:xfrm>
        </p:spPr>
        <p:txBody>
          <a:bodyPr>
            <a:normAutofit lnSpcReduction="10000"/>
          </a:bodyPr>
          <a:lstStyle/>
          <a:p>
            <a:r>
              <a:rPr lang="en-AU" sz="2400" dirty="0" smtClean="0"/>
              <a:t>The loanable funds market </a:t>
            </a:r>
            <a:r>
              <a:rPr lang="en-AU" sz="2400" dirty="0" smtClean="0">
                <a:solidFill>
                  <a:srgbClr val="00B0F0"/>
                </a:solidFill>
              </a:rPr>
              <a:t>equilibrium can change </a:t>
            </a:r>
            <a:r>
              <a:rPr lang="en-AU" sz="2400" dirty="0" smtClean="0"/>
              <a:t>from changes in demand or supply (or both).</a:t>
            </a:r>
          </a:p>
          <a:p>
            <a:r>
              <a:rPr lang="en-AU" sz="2400" dirty="0" smtClean="0"/>
              <a:t>This will lead to a </a:t>
            </a:r>
            <a:r>
              <a:rPr lang="en-AU" sz="2400" dirty="0" smtClean="0">
                <a:solidFill>
                  <a:srgbClr val="00B0F0"/>
                </a:solidFill>
              </a:rPr>
              <a:t>change in the real interest rate </a:t>
            </a:r>
            <a:r>
              <a:rPr lang="en-AU" sz="2400" dirty="0" smtClean="0"/>
              <a:t>and the </a:t>
            </a:r>
            <a:r>
              <a:rPr lang="en-AU" sz="2400" dirty="0" smtClean="0">
                <a:solidFill>
                  <a:srgbClr val="00B0F0"/>
                </a:solidFill>
              </a:rPr>
              <a:t>quantity of loanable funds loaned/borrowed</a:t>
            </a:r>
            <a:r>
              <a:rPr lang="en-AU" sz="2400" dirty="0" smtClean="0"/>
              <a:t>.</a:t>
            </a:r>
          </a:p>
          <a:p>
            <a:endParaRPr lang="en-AU" sz="2400" dirty="0" smtClean="0"/>
          </a:p>
        </p:txBody>
      </p:sp>
      <p:pic>
        <p:nvPicPr>
          <p:cNvPr id="4" name="Picture 3"/>
          <p:cNvPicPr>
            <a:picLocks noChangeAspect="1"/>
          </p:cNvPicPr>
          <p:nvPr/>
        </p:nvPicPr>
        <p:blipFill>
          <a:blip r:embed="rId2"/>
          <a:stretch>
            <a:fillRect/>
          </a:stretch>
        </p:blipFill>
        <p:spPr>
          <a:xfrm>
            <a:off x="6308294" y="3529780"/>
            <a:ext cx="5817872" cy="2761881"/>
          </a:xfrm>
          <a:prstGeom prst="rect">
            <a:avLst/>
          </a:prstGeom>
        </p:spPr>
      </p:pic>
      <p:pic>
        <p:nvPicPr>
          <p:cNvPr id="5" name="Picture 4"/>
          <p:cNvPicPr>
            <a:picLocks noChangeAspect="1"/>
          </p:cNvPicPr>
          <p:nvPr/>
        </p:nvPicPr>
        <p:blipFill>
          <a:blip r:embed="rId3"/>
          <a:stretch>
            <a:fillRect/>
          </a:stretch>
        </p:blipFill>
        <p:spPr>
          <a:xfrm>
            <a:off x="5987846" y="543699"/>
            <a:ext cx="5830593" cy="2726838"/>
          </a:xfrm>
          <a:prstGeom prst="rect">
            <a:avLst/>
          </a:prstGeom>
        </p:spPr>
      </p:pic>
      <p:pic>
        <p:nvPicPr>
          <p:cNvPr id="6" name="Picture 5"/>
          <p:cNvPicPr>
            <a:picLocks noChangeAspect="1"/>
          </p:cNvPicPr>
          <p:nvPr/>
        </p:nvPicPr>
        <p:blipFill>
          <a:blip r:embed="rId4"/>
          <a:stretch>
            <a:fillRect/>
          </a:stretch>
        </p:blipFill>
        <p:spPr>
          <a:xfrm>
            <a:off x="10805128" y="404453"/>
            <a:ext cx="1200059" cy="450953"/>
          </a:xfrm>
          <a:prstGeom prst="rect">
            <a:avLst/>
          </a:prstGeom>
        </p:spPr>
      </p:pic>
      <p:pic>
        <p:nvPicPr>
          <p:cNvPr id="7" name="Picture 6"/>
          <p:cNvPicPr>
            <a:picLocks noChangeAspect="1"/>
          </p:cNvPicPr>
          <p:nvPr/>
        </p:nvPicPr>
        <p:blipFill>
          <a:blip r:embed="rId4"/>
          <a:stretch>
            <a:fillRect/>
          </a:stretch>
        </p:blipFill>
        <p:spPr>
          <a:xfrm>
            <a:off x="10926107" y="3449111"/>
            <a:ext cx="1200059" cy="450953"/>
          </a:xfrm>
          <a:prstGeom prst="rect">
            <a:avLst/>
          </a:prstGeom>
        </p:spPr>
      </p:pic>
      <p:sp>
        <p:nvSpPr>
          <p:cNvPr id="9" name="Rectangle 8"/>
          <p:cNvSpPr/>
          <p:nvPr/>
        </p:nvSpPr>
        <p:spPr>
          <a:xfrm>
            <a:off x="462116" y="3449111"/>
            <a:ext cx="5525730" cy="3170099"/>
          </a:xfrm>
          <a:prstGeom prst="rect">
            <a:avLst/>
          </a:prstGeom>
          <a:solidFill>
            <a:schemeClr val="accent2">
              <a:lumMod val="20000"/>
              <a:lumOff val="80000"/>
            </a:schemeClr>
          </a:solidFill>
        </p:spPr>
        <p:txBody>
          <a:bodyPr wrap="square">
            <a:spAutoFit/>
          </a:bodyPr>
          <a:lstStyle/>
          <a:p>
            <a:r>
              <a:rPr lang="en-AU" sz="2000" b="1" dirty="0"/>
              <a:t>Consequences for the </a:t>
            </a:r>
            <a:r>
              <a:rPr lang="en-AU" sz="2000" b="1" dirty="0" err="1"/>
              <a:t>Macroeconomy</a:t>
            </a:r>
            <a:endParaRPr lang="en-AU" sz="2000" b="1" dirty="0"/>
          </a:p>
          <a:p>
            <a:r>
              <a:rPr lang="en-AU" dirty="0"/>
              <a:t>The equilibrium of funds loaned shows the amount of </a:t>
            </a:r>
            <a:r>
              <a:rPr lang="en-AU" dirty="0" smtClean="0"/>
              <a:t>investment and </a:t>
            </a:r>
            <a:r>
              <a:rPr lang="en-AU" dirty="0"/>
              <a:t>interest sensitive consumption. </a:t>
            </a:r>
          </a:p>
          <a:p>
            <a:r>
              <a:rPr lang="en-AU" dirty="0"/>
              <a:t>Therefore, an increase will lead to an </a:t>
            </a:r>
            <a:r>
              <a:rPr lang="en-AU" dirty="0" smtClean="0"/>
              <a:t>increase in C and I</a:t>
            </a:r>
          </a:p>
          <a:p>
            <a:pPr marL="285750" indent="-285750">
              <a:buFont typeface="Arial" panose="020B0604020202020204" pitchFamily="34" charset="0"/>
              <a:buChar char="•"/>
            </a:pPr>
            <a:r>
              <a:rPr lang="en-AU" b="1" dirty="0" smtClean="0"/>
              <a:t>↑Quantity of Loanable funds</a:t>
            </a:r>
            <a:r>
              <a:rPr lang="en-AU" dirty="0" smtClean="0"/>
              <a:t> means ↑Investment/Consumption/Government Spending →</a:t>
            </a:r>
            <a:r>
              <a:rPr lang="en-AU" dirty="0"/>
              <a:t> ↑ </a:t>
            </a:r>
            <a:r>
              <a:rPr lang="en-AU" dirty="0" smtClean="0"/>
              <a:t>AD</a:t>
            </a:r>
          </a:p>
          <a:p>
            <a:endParaRPr lang="en-AU" dirty="0" smtClean="0"/>
          </a:p>
          <a:p>
            <a:pPr marL="285750" indent="-285750">
              <a:buFont typeface="Arial" panose="020B0604020202020204" pitchFamily="34" charset="0"/>
              <a:buChar char="•"/>
            </a:pPr>
            <a:r>
              <a:rPr lang="en-AU" b="1" dirty="0" smtClean="0"/>
              <a:t>↓ Quantity </a:t>
            </a:r>
            <a:r>
              <a:rPr lang="en-AU" b="1" dirty="0"/>
              <a:t>of Loanable funds </a:t>
            </a:r>
            <a:r>
              <a:rPr lang="en-AU" dirty="0" smtClean="0"/>
              <a:t>means ↓Investment/Consumption/Government </a:t>
            </a:r>
            <a:r>
              <a:rPr lang="en-AU" dirty="0"/>
              <a:t>Spending </a:t>
            </a:r>
            <a:r>
              <a:rPr lang="en-AU" dirty="0" smtClean="0"/>
              <a:t>→↓AD</a:t>
            </a:r>
          </a:p>
        </p:txBody>
      </p:sp>
    </p:spTree>
    <p:extLst>
      <p:ext uri="{BB962C8B-B14F-4D97-AF65-F5344CB8AC3E}">
        <p14:creationId xmlns:p14="http://schemas.microsoft.com/office/powerpoint/2010/main" val="4210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0747"/>
            <a:ext cx="7991168" cy="693654"/>
          </a:xfrm>
          <a:solidFill>
            <a:schemeClr val="accent4">
              <a:lumMod val="20000"/>
              <a:lumOff val="80000"/>
            </a:schemeClr>
          </a:solidFill>
        </p:spPr>
        <p:txBody>
          <a:bodyPr>
            <a:normAutofit fontScale="90000"/>
          </a:bodyPr>
          <a:lstStyle/>
          <a:p>
            <a:r>
              <a:rPr lang="en-AU" dirty="0" smtClean="0"/>
              <a:t>Market For Loanable Funds Summary</a:t>
            </a:r>
            <a:endParaRPr lang="en-AU" dirty="0"/>
          </a:p>
        </p:txBody>
      </p:sp>
      <p:sp>
        <p:nvSpPr>
          <p:cNvPr id="3" name="Content Placeholder 2"/>
          <p:cNvSpPr>
            <a:spLocks noGrp="1"/>
          </p:cNvSpPr>
          <p:nvPr>
            <p:ph idx="1"/>
          </p:nvPr>
        </p:nvSpPr>
        <p:spPr>
          <a:xfrm>
            <a:off x="228600" y="1055604"/>
            <a:ext cx="8567928" cy="2931180"/>
          </a:xfrm>
        </p:spPr>
        <p:txBody>
          <a:bodyPr>
            <a:normAutofit fontScale="62500" lnSpcReduction="20000"/>
          </a:bodyPr>
          <a:lstStyle/>
          <a:p>
            <a:pPr>
              <a:buFont typeface="Wingdings" panose="05000000000000000000" pitchFamily="2" charset="2"/>
              <a:buChar char="q"/>
            </a:pPr>
            <a:r>
              <a:rPr lang="en-AU" dirty="0" smtClean="0"/>
              <a:t>Demand for Loanable Funds (D</a:t>
            </a:r>
            <a:r>
              <a:rPr lang="en-AU" baseline="-25000" dirty="0" smtClean="0"/>
              <a:t>LF</a:t>
            </a:r>
            <a:r>
              <a:rPr lang="en-AU" dirty="0" smtClean="0"/>
              <a:t>)</a:t>
            </a:r>
          </a:p>
          <a:p>
            <a:pPr lvl="1"/>
            <a:r>
              <a:rPr lang="en-AU" dirty="0" smtClean="0"/>
              <a:t>Businesses and individuals </a:t>
            </a:r>
            <a:r>
              <a:rPr lang="en-AU" dirty="0" smtClean="0">
                <a:solidFill>
                  <a:srgbClr val="00B0F0"/>
                </a:solidFill>
              </a:rPr>
              <a:t>who want to borrow money</a:t>
            </a:r>
            <a:r>
              <a:rPr lang="en-AU" dirty="0" smtClean="0"/>
              <a:t>.</a:t>
            </a:r>
          </a:p>
          <a:p>
            <a:pPr lvl="2"/>
            <a:r>
              <a:rPr lang="en-AU" dirty="0" smtClean="0"/>
              <a:t>Reasons: to invest in projects with a rate of return &gt; interest rate, to buy expensive goods such as cars/houses</a:t>
            </a:r>
          </a:p>
          <a:p>
            <a:pPr lvl="1"/>
            <a:r>
              <a:rPr lang="en-AU" dirty="0" smtClean="0"/>
              <a:t>High real interest →↓Quantity Loans Demanded (Negative </a:t>
            </a:r>
            <a:r>
              <a:rPr lang="en-AU" dirty="0" err="1" smtClean="0"/>
              <a:t>R’ship</a:t>
            </a:r>
            <a:r>
              <a:rPr lang="en-AU" dirty="0" smtClean="0"/>
              <a:t>)</a:t>
            </a:r>
          </a:p>
          <a:p>
            <a:pPr>
              <a:buFont typeface="Wingdings" panose="05000000000000000000" pitchFamily="2" charset="2"/>
              <a:buChar char="q"/>
            </a:pPr>
            <a:r>
              <a:rPr lang="en-AU" dirty="0" smtClean="0"/>
              <a:t>Supply </a:t>
            </a:r>
            <a:r>
              <a:rPr lang="en-AU" dirty="0"/>
              <a:t>for Loanable Funds </a:t>
            </a:r>
            <a:r>
              <a:rPr lang="en-AU" dirty="0" smtClean="0"/>
              <a:t>(S</a:t>
            </a:r>
            <a:r>
              <a:rPr lang="en-AU" baseline="-25000" dirty="0" smtClean="0"/>
              <a:t>LF</a:t>
            </a:r>
            <a:r>
              <a:rPr lang="en-AU" dirty="0" smtClean="0"/>
              <a:t>)</a:t>
            </a:r>
          </a:p>
          <a:p>
            <a:pPr lvl="1"/>
            <a:r>
              <a:rPr lang="en-AU" dirty="0" smtClean="0"/>
              <a:t>Businesses and individuals </a:t>
            </a:r>
            <a:r>
              <a:rPr lang="en-AU" dirty="0" smtClean="0">
                <a:solidFill>
                  <a:srgbClr val="00B0F0"/>
                </a:solidFill>
              </a:rPr>
              <a:t>who wish to lend money</a:t>
            </a:r>
            <a:r>
              <a:rPr lang="en-AU" dirty="0" smtClean="0"/>
              <a:t>. </a:t>
            </a:r>
          </a:p>
          <a:p>
            <a:pPr lvl="2"/>
            <a:r>
              <a:rPr lang="en-AU" dirty="0" smtClean="0"/>
              <a:t>Reasons: to earn interest! </a:t>
            </a:r>
            <a:endParaRPr lang="en-AU" dirty="0"/>
          </a:p>
          <a:p>
            <a:pPr lvl="1"/>
            <a:r>
              <a:rPr lang="en-AU" dirty="0"/>
              <a:t>High real interest </a:t>
            </a:r>
            <a:r>
              <a:rPr lang="en-AU" dirty="0" smtClean="0"/>
              <a:t>→↑Quantity Money Loaned (Positive </a:t>
            </a:r>
            <a:r>
              <a:rPr lang="en-AU" dirty="0" err="1" smtClean="0"/>
              <a:t>R’ship</a:t>
            </a:r>
            <a:r>
              <a:rPr lang="en-AU" dirty="0" smtClean="0"/>
              <a:t>)</a:t>
            </a:r>
          </a:p>
          <a:p>
            <a:pPr>
              <a:buFont typeface="Wingdings" panose="05000000000000000000" pitchFamily="2" charset="2"/>
              <a:buChar char="q"/>
            </a:pPr>
            <a:r>
              <a:rPr lang="en-AU" dirty="0" smtClean="0"/>
              <a:t>Real Interest Rate</a:t>
            </a:r>
          </a:p>
          <a:p>
            <a:pPr lvl="1"/>
            <a:r>
              <a:rPr lang="en-AU" dirty="0" smtClean="0"/>
              <a:t>Because lending money and borrowing money occurs over a longer period of time, the expectations of inflation are relevant. Therefore </a:t>
            </a:r>
            <a:r>
              <a:rPr lang="en-AU" dirty="0" smtClean="0">
                <a:solidFill>
                  <a:srgbClr val="00B0F0"/>
                </a:solidFill>
              </a:rPr>
              <a:t>we consider the Real Interest </a:t>
            </a:r>
            <a:r>
              <a:rPr lang="en-AU" dirty="0" smtClean="0"/>
              <a:t>(Real Interest = Nominal – Inflation)</a:t>
            </a:r>
            <a:endParaRPr lang="en-AU" dirty="0"/>
          </a:p>
          <a:p>
            <a:pPr lvl="1"/>
            <a:endParaRPr lang="en-AU" dirty="0"/>
          </a:p>
        </p:txBody>
      </p:sp>
      <p:pic>
        <p:nvPicPr>
          <p:cNvPr id="5" name="Picture 4"/>
          <p:cNvPicPr>
            <a:picLocks noChangeAspect="1"/>
          </p:cNvPicPr>
          <p:nvPr/>
        </p:nvPicPr>
        <p:blipFill>
          <a:blip r:embed="rId2"/>
          <a:stretch>
            <a:fillRect/>
          </a:stretch>
        </p:blipFill>
        <p:spPr>
          <a:xfrm>
            <a:off x="8388151" y="220747"/>
            <a:ext cx="3283236" cy="3298138"/>
          </a:xfrm>
          <a:prstGeom prst="rect">
            <a:avLst/>
          </a:prstGeom>
        </p:spPr>
      </p:pic>
      <p:graphicFrame>
        <p:nvGraphicFramePr>
          <p:cNvPr id="6" name="Table 5"/>
          <p:cNvGraphicFramePr>
            <a:graphicFrameLocks noGrp="1"/>
          </p:cNvGraphicFramePr>
          <p:nvPr>
            <p:extLst/>
          </p:nvPr>
        </p:nvGraphicFramePr>
        <p:xfrm>
          <a:off x="228600" y="3986784"/>
          <a:ext cx="4495646" cy="2891655"/>
        </p:xfrm>
        <a:graphic>
          <a:graphicData uri="http://schemas.openxmlformats.org/drawingml/2006/table">
            <a:tbl>
              <a:tblPr firstRow="1" bandRow="1">
                <a:tableStyleId>{5C22544A-7EE6-4342-B048-85BDC9FD1C3A}</a:tableStyleId>
              </a:tblPr>
              <a:tblGrid>
                <a:gridCol w="2247823">
                  <a:extLst>
                    <a:ext uri="{9D8B030D-6E8A-4147-A177-3AD203B41FA5}">
                      <a16:colId xmlns:a16="http://schemas.microsoft.com/office/drawing/2014/main" val="39286494"/>
                    </a:ext>
                  </a:extLst>
                </a:gridCol>
                <a:gridCol w="2247823">
                  <a:extLst>
                    <a:ext uri="{9D8B030D-6E8A-4147-A177-3AD203B41FA5}">
                      <a16:colId xmlns:a16="http://schemas.microsoft.com/office/drawing/2014/main" val="3539774431"/>
                    </a:ext>
                  </a:extLst>
                </a:gridCol>
              </a:tblGrid>
              <a:tr h="511765">
                <a:tc>
                  <a:txBody>
                    <a:bodyPr/>
                    <a:lstStyle/>
                    <a:p>
                      <a:r>
                        <a:rPr lang="en-AU" dirty="0" smtClean="0"/>
                        <a:t>Factor</a:t>
                      </a:r>
                      <a:endParaRPr lang="en-AU" dirty="0"/>
                    </a:p>
                  </a:txBody>
                  <a:tcPr/>
                </a:tc>
                <a:tc>
                  <a:txBody>
                    <a:bodyPr/>
                    <a:lstStyle/>
                    <a:p>
                      <a:r>
                        <a:rPr lang="en-AU" dirty="0" smtClean="0"/>
                        <a:t>Effect on</a:t>
                      </a:r>
                      <a:r>
                        <a:rPr lang="en-AU" baseline="0" dirty="0" smtClean="0"/>
                        <a:t> D</a:t>
                      </a:r>
                      <a:r>
                        <a:rPr lang="en-AU" baseline="-25000" dirty="0" smtClean="0"/>
                        <a:t>LF</a:t>
                      </a:r>
                      <a:endParaRPr lang="en-AU" dirty="0"/>
                    </a:p>
                  </a:txBody>
                  <a:tcPr/>
                </a:tc>
                <a:extLst>
                  <a:ext uri="{0D108BD9-81ED-4DB2-BD59-A6C34878D82A}">
                    <a16:rowId xmlns:a16="http://schemas.microsoft.com/office/drawing/2014/main" val="3798872141"/>
                  </a:ext>
                </a:extLst>
              </a:tr>
              <a:tr h="511765">
                <a:tc>
                  <a:txBody>
                    <a:bodyPr/>
                    <a:lstStyle/>
                    <a:p>
                      <a:r>
                        <a:rPr lang="en-AU" sz="1400" dirty="0" smtClean="0"/>
                        <a:t>Real Interest</a:t>
                      </a:r>
                      <a:r>
                        <a:rPr lang="en-AU" sz="1400" baseline="0" dirty="0" smtClean="0"/>
                        <a:t> Rate</a:t>
                      </a:r>
                      <a:endParaRPr lang="en-AU" sz="1400" dirty="0"/>
                    </a:p>
                  </a:txBody>
                  <a:tcPr/>
                </a:tc>
                <a:tc>
                  <a:txBody>
                    <a:bodyPr/>
                    <a:lstStyle/>
                    <a:p>
                      <a:r>
                        <a:rPr lang="en-AU" sz="1100" dirty="0" smtClean="0">
                          <a:solidFill>
                            <a:srgbClr val="00B050"/>
                          </a:solidFill>
                        </a:rPr>
                        <a:t>↑</a:t>
                      </a:r>
                      <a:r>
                        <a:rPr lang="en-AU" sz="1100" dirty="0" smtClean="0"/>
                        <a:t>→Movement</a:t>
                      </a:r>
                      <a:r>
                        <a:rPr lang="en-AU" sz="1100" baseline="0" dirty="0" smtClean="0"/>
                        <a:t> right on the same curve</a:t>
                      </a:r>
                      <a:endParaRPr lang="en-AU" sz="1100" dirty="0" smtClean="0"/>
                    </a:p>
                    <a:p>
                      <a:r>
                        <a:rPr lang="en-AU" sz="1100" dirty="0" smtClean="0">
                          <a:solidFill>
                            <a:srgbClr val="FF0000"/>
                          </a:solidFill>
                        </a:rPr>
                        <a:t>↓</a:t>
                      </a:r>
                      <a:r>
                        <a:rPr lang="en-AU" sz="1100" dirty="0" smtClean="0"/>
                        <a:t>→Movement</a:t>
                      </a:r>
                      <a:r>
                        <a:rPr lang="en-AU" sz="1100" baseline="0" dirty="0" smtClean="0"/>
                        <a:t> left on the same curve</a:t>
                      </a:r>
                      <a:endParaRPr lang="en-AU" sz="1100" dirty="0"/>
                    </a:p>
                  </a:txBody>
                  <a:tcPr/>
                </a:tc>
                <a:extLst>
                  <a:ext uri="{0D108BD9-81ED-4DB2-BD59-A6C34878D82A}">
                    <a16:rowId xmlns:a16="http://schemas.microsoft.com/office/drawing/2014/main" val="2886360955"/>
                  </a:ext>
                </a:extLst>
              </a:tr>
              <a:tr h="511765">
                <a:tc>
                  <a:txBody>
                    <a:bodyPr/>
                    <a:lstStyle/>
                    <a:p>
                      <a:r>
                        <a:rPr lang="en-AU" sz="1400" dirty="0" smtClean="0"/>
                        <a:t>Rate</a:t>
                      </a:r>
                      <a:r>
                        <a:rPr lang="en-AU" sz="1400" baseline="0" dirty="0" smtClean="0"/>
                        <a:t> of Return/Rate of Return</a:t>
                      </a:r>
                      <a:endParaRPr lang="en-AU" sz="1400" dirty="0"/>
                    </a:p>
                  </a:txBody>
                  <a:tcPr/>
                </a:tc>
                <a:tc>
                  <a:txBody>
                    <a:bodyPr/>
                    <a:lstStyle/>
                    <a:p>
                      <a:r>
                        <a:rPr lang="en-AU" sz="1100" dirty="0" smtClean="0">
                          <a:solidFill>
                            <a:srgbClr val="00B050"/>
                          </a:solidFill>
                        </a:rPr>
                        <a:t>↑</a:t>
                      </a:r>
                      <a:r>
                        <a:rPr lang="en-AU" sz="1100" dirty="0" smtClean="0"/>
                        <a:t>→</a:t>
                      </a:r>
                      <a:r>
                        <a:rPr lang="en-AU" sz="1100" dirty="0" smtClean="0">
                          <a:solidFill>
                            <a:srgbClr val="00B050"/>
                          </a:solidFill>
                        </a:rPr>
                        <a:t>↑</a:t>
                      </a:r>
                      <a:r>
                        <a:rPr lang="en-AU" sz="1100" dirty="0" smtClean="0">
                          <a:solidFill>
                            <a:schemeClr val="tx1"/>
                          </a:solidFill>
                        </a:rPr>
                        <a:t>D</a:t>
                      </a:r>
                      <a:r>
                        <a:rPr lang="en-AU" sz="1100" baseline="-25000" dirty="0" smtClean="0">
                          <a:solidFill>
                            <a:schemeClr val="tx1"/>
                          </a:solidFill>
                        </a:rPr>
                        <a:t>LF </a:t>
                      </a:r>
                      <a:r>
                        <a:rPr lang="en-AU" sz="1100" baseline="0" dirty="0" smtClean="0">
                          <a:solidFill>
                            <a:schemeClr val="tx1"/>
                          </a:solidFill>
                        </a:rPr>
                        <a:t>(investment is more worthwhile)</a:t>
                      </a:r>
                      <a:endParaRPr lang="en-AU" sz="1100" dirty="0" smtClean="0">
                        <a:solidFill>
                          <a:schemeClr val="tx1"/>
                        </a:solidFill>
                      </a:endParaRPr>
                    </a:p>
                    <a:p>
                      <a:r>
                        <a:rPr lang="en-AU" sz="1100" dirty="0" smtClean="0">
                          <a:solidFill>
                            <a:srgbClr val="FF0000"/>
                          </a:solidFill>
                        </a:rPr>
                        <a:t>↓</a:t>
                      </a:r>
                      <a:r>
                        <a:rPr lang="en-AU" sz="1100" dirty="0" smtClean="0"/>
                        <a:t>→</a:t>
                      </a:r>
                      <a:r>
                        <a:rPr lang="en-AU" sz="1100" dirty="0" smtClean="0">
                          <a:solidFill>
                            <a:srgbClr val="FF0000"/>
                          </a:solidFill>
                        </a:rPr>
                        <a:t>↓</a:t>
                      </a:r>
                      <a:r>
                        <a:rPr lang="en-AU" sz="1100" dirty="0" smtClean="0">
                          <a:solidFill>
                            <a:schemeClr val="tx1"/>
                          </a:solidFill>
                        </a:rPr>
                        <a:t>D</a:t>
                      </a:r>
                      <a:r>
                        <a:rPr lang="en-AU" sz="1100" baseline="-25000" dirty="0" smtClean="0">
                          <a:solidFill>
                            <a:schemeClr val="tx1"/>
                          </a:solidFill>
                        </a:rPr>
                        <a:t>LF</a:t>
                      </a:r>
                      <a:endParaRPr lang="en-AU" sz="1100" dirty="0" smtClean="0">
                        <a:solidFill>
                          <a:schemeClr val="tx1"/>
                        </a:solidFill>
                      </a:endParaRPr>
                    </a:p>
                  </a:txBody>
                  <a:tcPr/>
                </a:tc>
                <a:extLst>
                  <a:ext uri="{0D108BD9-81ED-4DB2-BD59-A6C34878D82A}">
                    <a16:rowId xmlns:a16="http://schemas.microsoft.com/office/drawing/2014/main" val="1775949710"/>
                  </a:ext>
                </a:extLst>
              </a:tr>
              <a:tr h="511765">
                <a:tc>
                  <a:txBody>
                    <a:bodyPr/>
                    <a:lstStyle/>
                    <a:p>
                      <a:r>
                        <a:rPr lang="en-AU" sz="1400" dirty="0" smtClean="0"/>
                        <a:t>Economic Confidence</a:t>
                      </a:r>
                      <a:endParaRPr lang="en-AU" sz="1400" dirty="0"/>
                    </a:p>
                  </a:txBody>
                  <a:tcPr/>
                </a:tc>
                <a:tc>
                  <a:txBody>
                    <a:bodyPr/>
                    <a:lstStyle/>
                    <a:p>
                      <a:r>
                        <a:rPr lang="en-AU" sz="1100" dirty="0" smtClean="0">
                          <a:solidFill>
                            <a:srgbClr val="00B050"/>
                          </a:solidFill>
                        </a:rPr>
                        <a:t>↑</a:t>
                      </a:r>
                      <a:r>
                        <a:rPr lang="en-AU" sz="1100" dirty="0" smtClean="0"/>
                        <a:t>→</a:t>
                      </a:r>
                      <a:r>
                        <a:rPr lang="en-AU" sz="1100" dirty="0" smtClean="0">
                          <a:solidFill>
                            <a:srgbClr val="00B050"/>
                          </a:solidFill>
                        </a:rPr>
                        <a:t>↑</a:t>
                      </a:r>
                      <a:r>
                        <a:rPr lang="en-AU" sz="1100" dirty="0" smtClean="0">
                          <a:solidFill>
                            <a:schemeClr val="tx1"/>
                          </a:solidFill>
                        </a:rPr>
                        <a:t>D</a:t>
                      </a:r>
                      <a:r>
                        <a:rPr lang="en-AU" sz="1100" baseline="-25000" dirty="0" smtClean="0">
                          <a:solidFill>
                            <a:schemeClr val="tx1"/>
                          </a:solidFill>
                        </a:rPr>
                        <a:t>LF</a:t>
                      </a:r>
                      <a:endParaRPr lang="en-AU" sz="1100" dirty="0" smtClean="0">
                        <a:solidFill>
                          <a:schemeClr val="tx1"/>
                        </a:solidFill>
                      </a:endParaRPr>
                    </a:p>
                    <a:p>
                      <a:r>
                        <a:rPr lang="en-AU" sz="1100" dirty="0" smtClean="0">
                          <a:solidFill>
                            <a:srgbClr val="FF0000"/>
                          </a:solidFill>
                        </a:rPr>
                        <a:t>↓</a:t>
                      </a:r>
                      <a:r>
                        <a:rPr lang="en-AU" sz="1100" dirty="0" smtClean="0"/>
                        <a:t>→</a:t>
                      </a:r>
                      <a:r>
                        <a:rPr lang="en-AU" sz="1100" dirty="0" smtClean="0">
                          <a:solidFill>
                            <a:srgbClr val="FF0000"/>
                          </a:solidFill>
                        </a:rPr>
                        <a:t>↓</a:t>
                      </a:r>
                      <a:r>
                        <a:rPr lang="en-AU" sz="1100" dirty="0" smtClean="0">
                          <a:solidFill>
                            <a:schemeClr val="tx1"/>
                          </a:solidFill>
                        </a:rPr>
                        <a:t>D</a:t>
                      </a:r>
                      <a:r>
                        <a:rPr lang="en-AU" sz="1100" baseline="-25000" dirty="0" smtClean="0">
                          <a:solidFill>
                            <a:schemeClr val="tx1"/>
                          </a:solidFill>
                        </a:rPr>
                        <a:t>LF</a:t>
                      </a:r>
                      <a:endParaRPr lang="en-AU" sz="1100" dirty="0" smtClean="0">
                        <a:solidFill>
                          <a:schemeClr val="tx1"/>
                        </a:solidFill>
                      </a:endParaRPr>
                    </a:p>
                  </a:txBody>
                  <a:tcPr/>
                </a:tc>
                <a:extLst>
                  <a:ext uri="{0D108BD9-81ED-4DB2-BD59-A6C34878D82A}">
                    <a16:rowId xmlns:a16="http://schemas.microsoft.com/office/drawing/2014/main" val="4086223359"/>
                  </a:ext>
                </a:extLst>
              </a:tr>
              <a:tr h="511765">
                <a:tc>
                  <a:txBody>
                    <a:bodyPr/>
                    <a:lstStyle/>
                    <a:p>
                      <a:r>
                        <a:rPr lang="en-AU" sz="1400" dirty="0" smtClean="0"/>
                        <a:t>Government</a:t>
                      </a:r>
                      <a:r>
                        <a:rPr lang="en-AU" sz="1400" baseline="0" dirty="0" smtClean="0"/>
                        <a:t> Budget</a:t>
                      </a:r>
                      <a:endParaRPr lang="en-AU"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100" dirty="0" smtClean="0">
                          <a:solidFill>
                            <a:schemeClr val="tx1"/>
                          </a:solidFill>
                        </a:rPr>
                        <a:t>Deficit</a:t>
                      </a:r>
                      <a:r>
                        <a:rPr lang="en-AU" sz="1100" baseline="0" dirty="0" smtClean="0">
                          <a:solidFill>
                            <a:schemeClr val="tx1"/>
                          </a:solidFill>
                        </a:rPr>
                        <a:t> </a:t>
                      </a:r>
                      <a:r>
                        <a:rPr lang="en-AU" sz="1100" dirty="0" smtClean="0"/>
                        <a:t>→</a:t>
                      </a:r>
                      <a:r>
                        <a:rPr lang="en-AU" sz="1100" dirty="0" smtClean="0">
                          <a:solidFill>
                            <a:srgbClr val="00B050"/>
                          </a:solidFill>
                        </a:rPr>
                        <a:t>↑</a:t>
                      </a:r>
                      <a:r>
                        <a:rPr lang="en-AU" sz="1100" dirty="0" smtClean="0">
                          <a:solidFill>
                            <a:schemeClr val="tx1"/>
                          </a:solidFill>
                        </a:rPr>
                        <a:t>D</a:t>
                      </a:r>
                      <a:r>
                        <a:rPr lang="en-AU" sz="1100" baseline="-25000" dirty="0" smtClean="0">
                          <a:solidFill>
                            <a:schemeClr val="tx1"/>
                          </a:solidFill>
                        </a:rPr>
                        <a:t>LF</a:t>
                      </a:r>
                      <a:endParaRPr lang="en-AU" sz="11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100" dirty="0" smtClean="0">
                          <a:solidFill>
                            <a:schemeClr val="tx1"/>
                          </a:solidFill>
                        </a:rPr>
                        <a:t>Surplus </a:t>
                      </a:r>
                      <a:r>
                        <a:rPr lang="en-AU" sz="1100" dirty="0" smtClean="0"/>
                        <a:t>→</a:t>
                      </a:r>
                      <a:r>
                        <a:rPr lang="en-AU" sz="1100" dirty="0" smtClean="0">
                          <a:solidFill>
                            <a:srgbClr val="FF0000"/>
                          </a:solidFill>
                        </a:rPr>
                        <a:t>↓</a:t>
                      </a:r>
                      <a:r>
                        <a:rPr lang="en-AU" sz="1100" dirty="0" smtClean="0">
                          <a:solidFill>
                            <a:schemeClr val="tx1"/>
                          </a:solidFill>
                        </a:rPr>
                        <a:t>D</a:t>
                      </a:r>
                      <a:r>
                        <a:rPr lang="en-AU" sz="1100" baseline="-25000" dirty="0" smtClean="0">
                          <a:solidFill>
                            <a:schemeClr val="tx1"/>
                          </a:solidFill>
                        </a:rPr>
                        <a:t>LF</a:t>
                      </a:r>
                      <a:endParaRPr lang="en-AU" sz="1100" dirty="0" smtClean="0">
                        <a:solidFill>
                          <a:schemeClr val="tx1"/>
                        </a:solidFill>
                      </a:endParaRPr>
                    </a:p>
                  </a:txBody>
                  <a:tcPr/>
                </a:tc>
                <a:extLst>
                  <a:ext uri="{0D108BD9-81ED-4DB2-BD59-A6C34878D82A}">
                    <a16:rowId xmlns:a16="http://schemas.microsoft.com/office/drawing/2014/main" val="3624211244"/>
                  </a:ext>
                </a:extLst>
              </a:tr>
            </a:tbl>
          </a:graphicData>
        </a:graphic>
      </p:graphicFrame>
      <p:sp>
        <p:nvSpPr>
          <p:cNvPr id="7" name="Oval 6">
            <a:hlinkClick r:id="" action="ppaction://noaction"/>
          </p:cNvPr>
          <p:cNvSpPr/>
          <p:nvPr/>
        </p:nvSpPr>
        <p:spPr>
          <a:xfrm>
            <a:off x="0" y="0"/>
            <a:ext cx="413238" cy="442452"/>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8" name="Table 7"/>
          <p:cNvGraphicFramePr>
            <a:graphicFrameLocks noGrp="1"/>
          </p:cNvGraphicFramePr>
          <p:nvPr>
            <p:extLst/>
          </p:nvPr>
        </p:nvGraphicFramePr>
        <p:xfrm>
          <a:off x="5579350" y="3798524"/>
          <a:ext cx="6434356" cy="2909579"/>
        </p:xfrm>
        <a:graphic>
          <a:graphicData uri="http://schemas.openxmlformats.org/drawingml/2006/table">
            <a:tbl>
              <a:tblPr firstRow="1" bandRow="1">
                <a:tableStyleId>{5C22544A-7EE6-4342-B048-85BDC9FD1C3A}</a:tableStyleId>
              </a:tblPr>
              <a:tblGrid>
                <a:gridCol w="3806797">
                  <a:extLst>
                    <a:ext uri="{9D8B030D-6E8A-4147-A177-3AD203B41FA5}">
                      <a16:colId xmlns:a16="http://schemas.microsoft.com/office/drawing/2014/main" val="39286494"/>
                    </a:ext>
                  </a:extLst>
                </a:gridCol>
                <a:gridCol w="2627559">
                  <a:extLst>
                    <a:ext uri="{9D8B030D-6E8A-4147-A177-3AD203B41FA5}">
                      <a16:colId xmlns:a16="http://schemas.microsoft.com/office/drawing/2014/main" val="3539774431"/>
                    </a:ext>
                  </a:extLst>
                </a:gridCol>
              </a:tblGrid>
              <a:tr h="402439">
                <a:tc>
                  <a:txBody>
                    <a:bodyPr/>
                    <a:lstStyle/>
                    <a:p>
                      <a:r>
                        <a:rPr lang="en-AU" dirty="0" smtClean="0"/>
                        <a:t>Factor</a:t>
                      </a:r>
                      <a:endParaRPr lang="en-AU" dirty="0"/>
                    </a:p>
                  </a:txBody>
                  <a:tcPr/>
                </a:tc>
                <a:tc>
                  <a:txBody>
                    <a:bodyPr/>
                    <a:lstStyle/>
                    <a:p>
                      <a:r>
                        <a:rPr lang="en-AU" dirty="0" smtClean="0"/>
                        <a:t>Effect on S</a:t>
                      </a:r>
                      <a:r>
                        <a:rPr lang="en-AU" baseline="-25000" dirty="0" smtClean="0"/>
                        <a:t>LF</a:t>
                      </a:r>
                      <a:endParaRPr lang="en-AU" dirty="0"/>
                    </a:p>
                  </a:txBody>
                  <a:tcPr/>
                </a:tc>
                <a:extLst>
                  <a:ext uri="{0D108BD9-81ED-4DB2-BD59-A6C34878D82A}">
                    <a16:rowId xmlns:a16="http://schemas.microsoft.com/office/drawing/2014/main" val="3798872141"/>
                  </a:ext>
                </a:extLst>
              </a:tr>
              <a:tr h="743030">
                <a:tc>
                  <a:txBody>
                    <a:bodyPr/>
                    <a:lstStyle/>
                    <a:p>
                      <a:r>
                        <a:rPr lang="en-AU" sz="1400" dirty="0" smtClean="0"/>
                        <a:t>Real Interest</a:t>
                      </a:r>
                      <a:r>
                        <a:rPr lang="en-AU" sz="1400" baseline="0" dirty="0" smtClean="0"/>
                        <a:t> Rate</a:t>
                      </a:r>
                      <a:endParaRPr lang="en-AU" sz="1400" dirty="0"/>
                    </a:p>
                  </a:txBody>
                  <a:tcPr/>
                </a:tc>
                <a:tc>
                  <a:txBody>
                    <a:bodyPr/>
                    <a:lstStyle/>
                    <a:p>
                      <a:r>
                        <a:rPr lang="en-AU" sz="1100" dirty="0" smtClean="0">
                          <a:solidFill>
                            <a:srgbClr val="00B050"/>
                          </a:solidFill>
                        </a:rPr>
                        <a:t>↑</a:t>
                      </a:r>
                      <a:r>
                        <a:rPr lang="en-AU" sz="1100" dirty="0" smtClean="0"/>
                        <a:t>→Movement</a:t>
                      </a:r>
                      <a:r>
                        <a:rPr lang="en-AU" sz="1100" baseline="0" dirty="0" smtClean="0"/>
                        <a:t> right on the same curve</a:t>
                      </a:r>
                      <a:endParaRPr lang="en-AU" sz="1100" dirty="0" smtClean="0"/>
                    </a:p>
                    <a:p>
                      <a:r>
                        <a:rPr lang="en-AU" sz="1100" dirty="0" smtClean="0">
                          <a:solidFill>
                            <a:srgbClr val="FF0000"/>
                          </a:solidFill>
                        </a:rPr>
                        <a:t>↓</a:t>
                      </a:r>
                      <a:r>
                        <a:rPr lang="en-AU" sz="1100" dirty="0" smtClean="0"/>
                        <a:t>→Movement</a:t>
                      </a:r>
                      <a:r>
                        <a:rPr lang="en-AU" sz="1100" baseline="0" dirty="0" smtClean="0"/>
                        <a:t> left on the same curve</a:t>
                      </a:r>
                      <a:endParaRPr lang="en-AU" sz="1100" dirty="0" smtClean="0"/>
                    </a:p>
                  </a:txBody>
                  <a:tcPr/>
                </a:tc>
                <a:extLst>
                  <a:ext uri="{0D108BD9-81ED-4DB2-BD59-A6C34878D82A}">
                    <a16:rowId xmlns:a16="http://schemas.microsoft.com/office/drawing/2014/main" val="2886360955"/>
                  </a:ext>
                </a:extLst>
              </a:tr>
              <a:tr h="407468">
                <a:tc>
                  <a:txBody>
                    <a:bodyPr/>
                    <a:lstStyle/>
                    <a:p>
                      <a:r>
                        <a:rPr lang="en-AU" sz="1400" baseline="0" dirty="0" smtClean="0"/>
                        <a:t>Consumer Income</a:t>
                      </a:r>
                      <a:endParaRPr lang="en-AU" sz="1400" dirty="0"/>
                    </a:p>
                  </a:txBody>
                  <a:tcPr/>
                </a:tc>
                <a:tc>
                  <a:txBody>
                    <a:bodyPr/>
                    <a:lstStyle/>
                    <a:p>
                      <a:r>
                        <a:rPr lang="en-AU" sz="1100" dirty="0" smtClean="0">
                          <a:solidFill>
                            <a:srgbClr val="00B050"/>
                          </a:solidFill>
                        </a:rPr>
                        <a:t>↑</a:t>
                      </a:r>
                      <a:r>
                        <a:rPr lang="en-AU" sz="1100" dirty="0" smtClean="0"/>
                        <a:t>→</a:t>
                      </a:r>
                      <a:r>
                        <a:rPr lang="en-AU" sz="1100" dirty="0" smtClean="0">
                          <a:solidFill>
                            <a:srgbClr val="00B050"/>
                          </a:solidFill>
                        </a:rPr>
                        <a:t>↑</a:t>
                      </a:r>
                      <a:r>
                        <a:rPr lang="en-AU" sz="1100" dirty="0" smtClean="0"/>
                        <a:t>S</a:t>
                      </a:r>
                      <a:r>
                        <a:rPr lang="en-AU" sz="1100" baseline="-25000" dirty="0" smtClean="0"/>
                        <a:t>LF </a:t>
                      </a:r>
                      <a:r>
                        <a:rPr lang="en-AU" sz="1100" baseline="0" dirty="0" smtClean="0"/>
                        <a:t>(more money saved)</a:t>
                      </a:r>
                      <a:endParaRPr lang="en-AU" sz="1100" dirty="0" smtClean="0"/>
                    </a:p>
                    <a:p>
                      <a:r>
                        <a:rPr lang="en-AU" sz="1100" dirty="0" smtClean="0">
                          <a:solidFill>
                            <a:srgbClr val="FF0000"/>
                          </a:solidFill>
                        </a:rPr>
                        <a:t>↓</a:t>
                      </a:r>
                      <a:r>
                        <a:rPr lang="en-AU" sz="1100" dirty="0" smtClean="0"/>
                        <a:t>→</a:t>
                      </a:r>
                      <a:r>
                        <a:rPr lang="en-AU" sz="1100" dirty="0" smtClean="0">
                          <a:solidFill>
                            <a:srgbClr val="FF0000"/>
                          </a:solidFill>
                        </a:rPr>
                        <a:t>↓</a:t>
                      </a:r>
                      <a:r>
                        <a:rPr lang="en-AU" sz="1100" dirty="0" smtClean="0"/>
                        <a:t>S</a:t>
                      </a:r>
                      <a:r>
                        <a:rPr lang="en-AU" sz="1100" baseline="-25000" dirty="0" smtClean="0"/>
                        <a:t>LF</a:t>
                      </a:r>
                      <a:endParaRPr lang="en-AU" sz="1100" dirty="0" smtClean="0"/>
                    </a:p>
                  </a:txBody>
                  <a:tcPr/>
                </a:tc>
                <a:extLst>
                  <a:ext uri="{0D108BD9-81ED-4DB2-BD59-A6C34878D82A}">
                    <a16:rowId xmlns:a16="http://schemas.microsoft.com/office/drawing/2014/main" val="1775949710"/>
                  </a:ext>
                </a:extLst>
              </a:tr>
              <a:tr h="575249">
                <a:tc>
                  <a:txBody>
                    <a:bodyPr/>
                    <a:lstStyle/>
                    <a:p>
                      <a:r>
                        <a:rPr lang="en-AU" sz="1400" dirty="0" smtClean="0"/>
                        <a:t>Performance in other</a:t>
                      </a:r>
                      <a:r>
                        <a:rPr lang="en-AU" sz="1400" baseline="0" dirty="0" smtClean="0"/>
                        <a:t> markets (</a:t>
                      </a:r>
                      <a:r>
                        <a:rPr lang="en-AU" sz="1400" baseline="0" dirty="0" err="1" smtClean="0"/>
                        <a:t>eg</a:t>
                      </a:r>
                      <a:r>
                        <a:rPr lang="en-AU" sz="1400" baseline="0" dirty="0" smtClean="0"/>
                        <a:t>. Stock market, property market)</a:t>
                      </a:r>
                      <a:endParaRPr lang="en-AU" sz="1400" dirty="0"/>
                    </a:p>
                  </a:txBody>
                  <a:tcPr/>
                </a:tc>
                <a:tc>
                  <a:txBody>
                    <a:bodyPr/>
                    <a:lstStyle/>
                    <a:p>
                      <a:r>
                        <a:rPr lang="en-AU" sz="1100" dirty="0" smtClean="0">
                          <a:solidFill>
                            <a:srgbClr val="00B050"/>
                          </a:solidFill>
                        </a:rPr>
                        <a:t>↑</a:t>
                      </a:r>
                      <a:r>
                        <a:rPr lang="en-AU" sz="1100" dirty="0" smtClean="0"/>
                        <a:t>→</a:t>
                      </a:r>
                      <a:r>
                        <a:rPr lang="en-AU" sz="1100" dirty="0" smtClean="0">
                          <a:solidFill>
                            <a:srgbClr val="FF0000"/>
                          </a:solidFill>
                        </a:rPr>
                        <a:t>↓</a:t>
                      </a:r>
                      <a:r>
                        <a:rPr lang="en-AU" sz="1100" dirty="0" smtClean="0"/>
                        <a:t>S</a:t>
                      </a:r>
                      <a:r>
                        <a:rPr lang="en-AU" sz="1100" baseline="-25000" dirty="0" smtClean="0"/>
                        <a:t>LF </a:t>
                      </a:r>
                      <a:r>
                        <a:rPr lang="en-AU" sz="1100" baseline="0" dirty="0" smtClean="0"/>
                        <a:t>(people will invest in other markets)</a:t>
                      </a:r>
                      <a:endParaRPr lang="en-AU" sz="1100" dirty="0" smtClean="0"/>
                    </a:p>
                    <a:p>
                      <a:r>
                        <a:rPr lang="en-AU" sz="1100" dirty="0" smtClean="0">
                          <a:solidFill>
                            <a:srgbClr val="FF0000"/>
                          </a:solidFill>
                        </a:rPr>
                        <a:t>↓</a:t>
                      </a:r>
                      <a:r>
                        <a:rPr lang="en-AU" sz="1100" dirty="0" smtClean="0"/>
                        <a:t>→</a:t>
                      </a:r>
                      <a:r>
                        <a:rPr lang="en-AU" sz="1100" dirty="0" smtClean="0">
                          <a:solidFill>
                            <a:srgbClr val="00B050"/>
                          </a:solidFill>
                        </a:rPr>
                        <a:t>↑</a:t>
                      </a:r>
                      <a:r>
                        <a:rPr lang="en-AU" sz="1100" dirty="0" smtClean="0"/>
                        <a:t>S</a:t>
                      </a:r>
                      <a:r>
                        <a:rPr lang="en-AU" sz="1100" baseline="-25000" dirty="0" smtClean="0"/>
                        <a:t>LF</a:t>
                      </a:r>
                      <a:endParaRPr lang="en-AU" sz="1100" dirty="0" smtClean="0"/>
                    </a:p>
                  </a:txBody>
                  <a:tcPr/>
                </a:tc>
                <a:extLst>
                  <a:ext uri="{0D108BD9-81ED-4DB2-BD59-A6C34878D82A}">
                    <a16:rowId xmlns:a16="http://schemas.microsoft.com/office/drawing/2014/main" val="4086223359"/>
                  </a:ext>
                </a:extLst>
              </a:tr>
              <a:tr h="743030">
                <a:tc>
                  <a:txBody>
                    <a:bodyPr/>
                    <a:lstStyle/>
                    <a:p>
                      <a:r>
                        <a:rPr lang="en-AU" sz="1400" dirty="0" smtClean="0"/>
                        <a:t>Tax on interest earnings</a:t>
                      </a:r>
                      <a:endParaRPr lang="en-AU" sz="1400" dirty="0"/>
                    </a:p>
                  </a:txBody>
                  <a:tcPr/>
                </a:tc>
                <a:tc>
                  <a:txBody>
                    <a:bodyPr/>
                    <a:lstStyle/>
                    <a:p>
                      <a:r>
                        <a:rPr lang="en-AU" sz="1100" dirty="0" smtClean="0">
                          <a:solidFill>
                            <a:srgbClr val="00B050"/>
                          </a:solidFill>
                        </a:rPr>
                        <a:t>↑</a:t>
                      </a:r>
                      <a:r>
                        <a:rPr lang="en-AU" sz="1100" dirty="0" smtClean="0"/>
                        <a:t>→</a:t>
                      </a:r>
                      <a:r>
                        <a:rPr lang="en-AU" sz="1100" dirty="0" smtClean="0">
                          <a:solidFill>
                            <a:srgbClr val="FF0000"/>
                          </a:solidFill>
                        </a:rPr>
                        <a:t>↓</a:t>
                      </a:r>
                      <a:r>
                        <a:rPr lang="en-AU" sz="1100" dirty="0" smtClean="0"/>
                        <a:t>S</a:t>
                      </a:r>
                      <a:r>
                        <a:rPr lang="en-AU" sz="1100" baseline="-25000" dirty="0" smtClean="0"/>
                        <a:t>LF </a:t>
                      </a:r>
                      <a:r>
                        <a:rPr lang="en-AU" sz="1100" baseline="0" dirty="0" smtClean="0"/>
                        <a:t>(lenders earn less)</a:t>
                      </a:r>
                      <a:endParaRPr lang="en-AU" sz="1100" dirty="0" smtClean="0"/>
                    </a:p>
                    <a:p>
                      <a:r>
                        <a:rPr lang="en-AU" sz="1100" dirty="0" smtClean="0">
                          <a:solidFill>
                            <a:srgbClr val="FF0000"/>
                          </a:solidFill>
                        </a:rPr>
                        <a:t>↓</a:t>
                      </a:r>
                      <a:r>
                        <a:rPr lang="en-AU" sz="1100" dirty="0" smtClean="0"/>
                        <a:t>→</a:t>
                      </a:r>
                      <a:r>
                        <a:rPr lang="en-AU" sz="1100" dirty="0" smtClean="0">
                          <a:solidFill>
                            <a:srgbClr val="00B050"/>
                          </a:solidFill>
                        </a:rPr>
                        <a:t>↑</a:t>
                      </a:r>
                      <a:r>
                        <a:rPr lang="en-AU" sz="1100" dirty="0" smtClean="0"/>
                        <a:t>S</a:t>
                      </a:r>
                      <a:r>
                        <a:rPr lang="en-AU" sz="1100" baseline="-25000" dirty="0" smtClean="0"/>
                        <a:t>LF</a:t>
                      </a:r>
                      <a:endParaRPr lang="en-AU" sz="1100" dirty="0" smtClean="0"/>
                    </a:p>
                    <a:p>
                      <a:endParaRPr lang="en-AU" sz="1100" dirty="0" smtClean="0"/>
                    </a:p>
                  </a:txBody>
                  <a:tcPr/>
                </a:tc>
                <a:extLst>
                  <a:ext uri="{0D108BD9-81ED-4DB2-BD59-A6C34878D82A}">
                    <a16:rowId xmlns:a16="http://schemas.microsoft.com/office/drawing/2014/main" val="921838251"/>
                  </a:ext>
                </a:extLst>
              </a:tr>
            </a:tbl>
          </a:graphicData>
        </a:graphic>
      </p:graphicFrame>
    </p:spTree>
    <p:extLst>
      <p:ext uri="{BB962C8B-B14F-4D97-AF65-F5344CB8AC3E}">
        <p14:creationId xmlns:p14="http://schemas.microsoft.com/office/powerpoint/2010/main" val="155177551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172199" y="744447"/>
            <a:ext cx="5744498" cy="59861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275302" y="863774"/>
            <a:ext cx="5744497" cy="57199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413238" y="-101930"/>
            <a:ext cx="10515600" cy="1325563"/>
          </a:xfrm>
        </p:spPr>
        <p:txBody>
          <a:bodyPr/>
          <a:lstStyle/>
          <a:p>
            <a:r>
              <a:rPr lang="en-US" dirty="0" smtClean="0"/>
              <a:t>Money Market vs Loanable Funds Market</a:t>
            </a:r>
            <a:endParaRPr lang="en-US" dirty="0"/>
          </a:p>
        </p:txBody>
      </p:sp>
      <p:sp>
        <p:nvSpPr>
          <p:cNvPr id="7" name="Content Placeholder 6"/>
          <p:cNvSpPr>
            <a:spLocks noGrp="1"/>
          </p:cNvSpPr>
          <p:nvPr>
            <p:ph sz="half" idx="1"/>
          </p:nvPr>
        </p:nvSpPr>
        <p:spPr>
          <a:xfrm>
            <a:off x="344269" y="4370849"/>
            <a:ext cx="5606562" cy="1961054"/>
          </a:xfrm>
        </p:spPr>
        <p:txBody>
          <a:bodyPr>
            <a:noAutofit/>
          </a:bodyPr>
          <a:lstStyle/>
          <a:p>
            <a:r>
              <a:rPr lang="en-AU" sz="1800" dirty="0" smtClean="0"/>
              <a:t>Shows the amount of AD = C + I + G + (X-M)</a:t>
            </a:r>
          </a:p>
          <a:p>
            <a:r>
              <a:rPr lang="en-AU" sz="1800" dirty="0" smtClean="0"/>
              <a:t>MD Shifters: Price Level, National Wealth, AD</a:t>
            </a:r>
          </a:p>
          <a:p>
            <a:r>
              <a:rPr lang="en-AU" sz="1800" dirty="0" smtClean="0"/>
              <a:t>MS Shifters: Federal Reserve Policies</a:t>
            </a:r>
          </a:p>
          <a:p>
            <a:r>
              <a:rPr lang="en-AU" sz="1800" dirty="0" smtClean="0"/>
              <a:t>The amount of M1 money</a:t>
            </a:r>
          </a:p>
          <a:p>
            <a:r>
              <a:rPr lang="en-AU" sz="1800" dirty="0" smtClean="0"/>
              <a:t>Short term decision making– therefore inflation doesn’t matter, therefore </a:t>
            </a:r>
            <a:r>
              <a:rPr lang="en-AU" sz="1800" dirty="0" smtClean="0">
                <a:solidFill>
                  <a:srgbClr val="00B0F0"/>
                </a:solidFill>
              </a:rPr>
              <a:t>nominal interest rate</a:t>
            </a:r>
            <a:endParaRPr lang="en-AU" sz="1800" dirty="0">
              <a:solidFill>
                <a:srgbClr val="00B0F0"/>
              </a:solidFill>
            </a:endParaRPr>
          </a:p>
        </p:txBody>
      </p:sp>
      <p:sp>
        <p:nvSpPr>
          <p:cNvPr id="8" name="Content Placeholder 7"/>
          <p:cNvSpPr>
            <a:spLocks noGrp="1"/>
          </p:cNvSpPr>
          <p:nvPr>
            <p:ph sz="half" idx="2"/>
          </p:nvPr>
        </p:nvSpPr>
        <p:spPr>
          <a:xfrm>
            <a:off x="6453648" y="4475746"/>
            <a:ext cx="5325112" cy="2065193"/>
          </a:xfrm>
        </p:spPr>
        <p:txBody>
          <a:bodyPr>
            <a:normAutofit fontScale="55000" lnSpcReduction="20000"/>
          </a:bodyPr>
          <a:lstStyle/>
          <a:p>
            <a:r>
              <a:rPr lang="en-AU" sz="3400" dirty="0" smtClean="0"/>
              <a:t>Shows the amount of </a:t>
            </a:r>
            <a:r>
              <a:rPr lang="en-AU" sz="3400" dirty="0" err="1" smtClean="0"/>
              <a:t>C</a:t>
            </a:r>
            <a:r>
              <a:rPr lang="en-AU" sz="3400" baseline="-25000" dirty="0" err="1" smtClean="0"/>
              <a:t>interest</a:t>
            </a:r>
            <a:r>
              <a:rPr lang="en-AU" sz="3400" baseline="-25000" dirty="0" smtClean="0"/>
              <a:t> sensitive</a:t>
            </a:r>
            <a:r>
              <a:rPr lang="en-AU" sz="3400" dirty="0" smtClean="0"/>
              <a:t> + I + </a:t>
            </a:r>
            <a:r>
              <a:rPr lang="en-AU" sz="3400" dirty="0" err="1" smtClean="0"/>
              <a:t>G</a:t>
            </a:r>
            <a:r>
              <a:rPr lang="en-AU" sz="3400" baseline="-25000" dirty="0" err="1" smtClean="0"/>
              <a:t>borrowed</a:t>
            </a:r>
            <a:endParaRPr lang="en-AU" sz="3400" baseline="-25000" dirty="0" smtClean="0"/>
          </a:p>
          <a:p>
            <a:r>
              <a:rPr lang="en-AU" sz="3400" dirty="0"/>
              <a:t>D</a:t>
            </a:r>
            <a:r>
              <a:rPr lang="en-AU" sz="3400" baseline="-25000" dirty="0"/>
              <a:t>LF</a:t>
            </a:r>
            <a:r>
              <a:rPr lang="en-AU" sz="3400" dirty="0"/>
              <a:t> </a:t>
            </a:r>
            <a:r>
              <a:rPr lang="en-AU" sz="3400" dirty="0" smtClean="0"/>
              <a:t>Shifters: factors that affect investor behaviour</a:t>
            </a:r>
          </a:p>
          <a:p>
            <a:r>
              <a:rPr lang="en-AU" sz="3400" dirty="0" smtClean="0"/>
              <a:t>S</a:t>
            </a:r>
            <a:r>
              <a:rPr lang="en-AU" sz="3400" baseline="-25000" dirty="0" smtClean="0"/>
              <a:t>LF </a:t>
            </a:r>
            <a:r>
              <a:rPr lang="en-AU" sz="3400" dirty="0" smtClean="0"/>
              <a:t>Shifters: factors that affect saver </a:t>
            </a:r>
            <a:r>
              <a:rPr lang="en-AU" sz="3400" dirty="0" err="1" smtClean="0"/>
              <a:t>behavior</a:t>
            </a:r>
            <a:endParaRPr lang="en-AU" sz="3400" dirty="0" smtClean="0"/>
          </a:p>
          <a:p>
            <a:r>
              <a:rPr lang="en-AU" sz="3400" dirty="0" smtClean="0"/>
              <a:t>Shows less liquid money</a:t>
            </a:r>
          </a:p>
          <a:p>
            <a:r>
              <a:rPr lang="en-AU" sz="3400" dirty="0" smtClean="0"/>
              <a:t>Long term decision making– therefore inflation matters – therefore </a:t>
            </a:r>
            <a:r>
              <a:rPr lang="en-AU" sz="3400" dirty="0" smtClean="0">
                <a:solidFill>
                  <a:srgbClr val="00B0F0"/>
                </a:solidFill>
              </a:rPr>
              <a:t>real interest rate</a:t>
            </a:r>
          </a:p>
          <a:p>
            <a:endParaRPr lang="en-AU" dirty="0" smtClean="0"/>
          </a:p>
        </p:txBody>
      </p:sp>
      <p:sp>
        <p:nvSpPr>
          <p:cNvPr id="4" name="Rectangle 3"/>
          <p:cNvSpPr/>
          <p:nvPr/>
        </p:nvSpPr>
        <p:spPr>
          <a:xfrm>
            <a:off x="9881937" y="221227"/>
            <a:ext cx="2628650" cy="523220"/>
          </a:xfrm>
          <a:prstGeom prst="rect">
            <a:avLst/>
          </a:prstGeom>
        </p:spPr>
        <p:txBody>
          <a:bodyPr wrap="square">
            <a:spAutoFit/>
          </a:bodyPr>
          <a:lstStyle/>
          <a:p>
            <a:r>
              <a:rPr lang="en-US" sz="1400" dirty="0">
                <a:hlinkClick r:id="rId2"/>
              </a:rPr>
              <a:t>Money Growth and Inflation- Macro Topic 5.3 - YouTube</a:t>
            </a:r>
            <a:endParaRPr lang="en-US" sz="1400" dirty="0"/>
          </a:p>
        </p:txBody>
      </p:sp>
      <p:pic>
        <p:nvPicPr>
          <p:cNvPr id="9" name="Picture 8"/>
          <p:cNvPicPr>
            <a:picLocks noChangeAspect="1"/>
          </p:cNvPicPr>
          <p:nvPr/>
        </p:nvPicPr>
        <p:blipFill>
          <a:blip r:embed="rId3"/>
          <a:stretch>
            <a:fillRect/>
          </a:stretch>
        </p:blipFill>
        <p:spPr>
          <a:xfrm>
            <a:off x="6801854" y="863774"/>
            <a:ext cx="3492520" cy="3436957"/>
          </a:xfrm>
          <a:prstGeom prst="rect">
            <a:avLst/>
          </a:prstGeom>
        </p:spPr>
      </p:pic>
      <p:pic>
        <p:nvPicPr>
          <p:cNvPr id="10" name="Picture 9"/>
          <p:cNvPicPr>
            <a:picLocks noChangeAspect="1"/>
          </p:cNvPicPr>
          <p:nvPr/>
        </p:nvPicPr>
        <p:blipFill>
          <a:blip r:embed="rId4"/>
          <a:stretch>
            <a:fillRect/>
          </a:stretch>
        </p:blipFill>
        <p:spPr>
          <a:xfrm>
            <a:off x="907826" y="1010654"/>
            <a:ext cx="4271706" cy="3025990"/>
          </a:xfrm>
          <a:prstGeom prst="rect">
            <a:avLst/>
          </a:prstGeom>
        </p:spPr>
      </p:pic>
      <p:sp>
        <p:nvSpPr>
          <p:cNvPr id="11" name="Oval 10">
            <a:hlinkClick r:id="" action="ppaction://noaction"/>
          </p:cNvPr>
          <p:cNvSpPr/>
          <p:nvPr/>
        </p:nvSpPr>
        <p:spPr>
          <a:xfrm>
            <a:off x="0" y="0"/>
            <a:ext cx="413238" cy="442452"/>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p:cNvSpPr txBox="1"/>
          <p:nvPr/>
        </p:nvSpPr>
        <p:spPr>
          <a:xfrm>
            <a:off x="10363200" y="1710813"/>
            <a:ext cx="1553497" cy="923330"/>
          </a:xfrm>
          <a:prstGeom prst="rect">
            <a:avLst/>
          </a:prstGeom>
          <a:solidFill>
            <a:schemeClr val="accent4">
              <a:lumMod val="40000"/>
              <a:lumOff val="60000"/>
            </a:schemeClr>
          </a:solidFill>
        </p:spPr>
        <p:txBody>
          <a:bodyPr wrap="square" rtlCol="0">
            <a:spAutoFit/>
          </a:bodyPr>
          <a:lstStyle/>
          <a:p>
            <a:r>
              <a:rPr lang="en-AU" b="1" dirty="0" smtClean="0"/>
              <a:t>Borrowing and Lending of Money</a:t>
            </a:r>
            <a:endParaRPr lang="en-AU" b="1" dirty="0"/>
          </a:p>
        </p:txBody>
      </p:sp>
      <p:sp>
        <p:nvSpPr>
          <p:cNvPr id="13" name="TextBox 12"/>
          <p:cNvSpPr txBox="1"/>
          <p:nvPr/>
        </p:nvSpPr>
        <p:spPr>
          <a:xfrm>
            <a:off x="4466302" y="1819869"/>
            <a:ext cx="1553497" cy="923330"/>
          </a:xfrm>
          <a:prstGeom prst="rect">
            <a:avLst/>
          </a:prstGeom>
          <a:solidFill>
            <a:schemeClr val="accent4">
              <a:lumMod val="40000"/>
              <a:lumOff val="60000"/>
            </a:schemeClr>
          </a:solidFill>
        </p:spPr>
        <p:txBody>
          <a:bodyPr wrap="square" rtlCol="0">
            <a:spAutoFit/>
          </a:bodyPr>
          <a:lstStyle/>
          <a:p>
            <a:r>
              <a:rPr lang="en-AU" b="1" dirty="0" smtClean="0"/>
              <a:t>Liquid Money used for all purposes</a:t>
            </a:r>
            <a:endParaRPr lang="en-AU" b="1" dirty="0"/>
          </a:p>
        </p:txBody>
      </p:sp>
    </p:spTree>
    <p:extLst>
      <p:ext uri="{BB962C8B-B14F-4D97-AF65-F5344CB8AC3E}">
        <p14:creationId xmlns:p14="http://schemas.microsoft.com/office/powerpoint/2010/main" val="62720457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Monetary Policy Effect on the Market for Loanable Funds</a:t>
            </a:r>
            <a:endParaRPr lang="en-AU" dirty="0"/>
          </a:p>
        </p:txBody>
      </p:sp>
      <p:sp>
        <p:nvSpPr>
          <p:cNvPr id="4" name="Text Placeholder 3"/>
          <p:cNvSpPr>
            <a:spLocks noGrp="1"/>
          </p:cNvSpPr>
          <p:nvPr>
            <p:ph type="body" idx="1"/>
          </p:nvPr>
        </p:nvSpPr>
        <p:spPr/>
        <p:txBody>
          <a:bodyPr/>
          <a:lstStyle/>
          <a:p>
            <a:endParaRPr lang="en-AU"/>
          </a:p>
        </p:txBody>
      </p:sp>
    </p:spTree>
    <p:extLst>
      <p:ext uri="{BB962C8B-B14F-4D97-AF65-F5344CB8AC3E}">
        <p14:creationId xmlns:p14="http://schemas.microsoft.com/office/powerpoint/2010/main" val="401726500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1218" y="57451"/>
            <a:ext cx="7173982" cy="674070"/>
          </a:xfrm>
        </p:spPr>
        <p:txBody>
          <a:bodyPr>
            <a:normAutofit fontScale="90000"/>
          </a:bodyPr>
          <a:lstStyle/>
          <a:p>
            <a:r>
              <a:rPr lang="en-US" dirty="0" smtClean="0"/>
              <a:t>Expansionary Monetary Policy</a:t>
            </a:r>
            <a:endParaRPr lang="en-US" dirty="0"/>
          </a:p>
        </p:txBody>
      </p:sp>
      <p:sp>
        <p:nvSpPr>
          <p:cNvPr id="8" name="Content Placeholder 7"/>
          <p:cNvSpPr>
            <a:spLocks noGrp="1"/>
          </p:cNvSpPr>
          <p:nvPr>
            <p:ph idx="1"/>
          </p:nvPr>
        </p:nvSpPr>
        <p:spPr>
          <a:xfrm>
            <a:off x="367745" y="5083277"/>
            <a:ext cx="5551791" cy="1538904"/>
          </a:xfrm>
        </p:spPr>
        <p:txBody>
          <a:bodyPr>
            <a:normAutofit fontScale="85000" lnSpcReduction="20000"/>
          </a:bodyPr>
          <a:lstStyle/>
          <a:p>
            <a:r>
              <a:rPr lang="en-US" dirty="0" smtClean="0"/>
              <a:t>The increase in money held in the money market for transactions means people will spend more, leading to higher incomes and so </a:t>
            </a:r>
            <a:r>
              <a:rPr lang="en-US" dirty="0" smtClean="0">
                <a:solidFill>
                  <a:srgbClr val="00B0F0"/>
                </a:solidFill>
              </a:rPr>
              <a:t>more money to save</a:t>
            </a:r>
            <a:r>
              <a:rPr lang="en-US" dirty="0" smtClean="0"/>
              <a:t>, </a:t>
            </a:r>
            <a:r>
              <a:rPr lang="en-US" dirty="0" smtClean="0">
                <a:solidFill>
                  <a:srgbClr val="00B0F0"/>
                </a:solidFill>
              </a:rPr>
              <a:t>increasing the </a:t>
            </a:r>
            <a:r>
              <a:rPr lang="en-US" dirty="0" err="1" smtClean="0">
                <a:solidFill>
                  <a:srgbClr val="00B0F0"/>
                </a:solidFill>
              </a:rPr>
              <a:t>Supply</a:t>
            </a:r>
            <a:r>
              <a:rPr lang="en-US" baseline="-25000" dirty="0" err="1" smtClean="0">
                <a:solidFill>
                  <a:srgbClr val="00B0F0"/>
                </a:solidFill>
              </a:rPr>
              <a:t>LoanableFunds</a:t>
            </a:r>
            <a:r>
              <a:rPr lang="en-US" dirty="0"/>
              <a:t>.</a:t>
            </a:r>
          </a:p>
        </p:txBody>
      </p:sp>
      <p:pic>
        <p:nvPicPr>
          <p:cNvPr id="10" name="Picture 9"/>
          <p:cNvPicPr>
            <a:picLocks noChangeAspect="1"/>
          </p:cNvPicPr>
          <p:nvPr/>
        </p:nvPicPr>
        <p:blipFill>
          <a:blip r:embed="rId2"/>
          <a:stretch>
            <a:fillRect/>
          </a:stretch>
        </p:blipFill>
        <p:spPr>
          <a:xfrm>
            <a:off x="7049730" y="731521"/>
            <a:ext cx="4758813" cy="3905392"/>
          </a:xfrm>
          <a:prstGeom prst="rect">
            <a:avLst/>
          </a:prstGeom>
        </p:spPr>
      </p:pic>
      <p:pic>
        <p:nvPicPr>
          <p:cNvPr id="11" name="Picture 10"/>
          <p:cNvPicPr>
            <a:picLocks noChangeAspect="1"/>
          </p:cNvPicPr>
          <p:nvPr/>
        </p:nvPicPr>
        <p:blipFill>
          <a:blip r:embed="rId3"/>
          <a:stretch>
            <a:fillRect/>
          </a:stretch>
        </p:blipFill>
        <p:spPr>
          <a:xfrm>
            <a:off x="367745" y="1405591"/>
            <a:ext cx="5036769" cy="3555367"/>
          </a:xfrm>
          <a:prstGeom prst="rect">
            <a:avLst/>
          </a:prstGeom>
        </p:spPr>
      </p:pic>
      <p:sp>
        <p:nvSpPr>
          <p:cNvPr id="12" name="TextBox 11"/>
          <p:cNvSpPr txBox="1"/>
          <p:nvPr/>
        </p:nvSpPr>
        <p:spPr>
          <a:xfrm>
            <a:off x="278675" y="731521"/>
            <a:ext cx="6426926" cy="646331"/>
          </a:xfrm>
          <a:prstGeom prst="rect">
            <a:avLst/>
          </a:prstGeom>
          <a:noFill/>
        </p:spPr>
        <p:txBody>
          <a:bodyPr wrap="square" rtlCol="0">
            <a:spAutoFit/>
          </a:bodyPr>
          <a:lstStyle/>
          <a:p>
            <a:r>
              <a:rPr lang="en-US" dirty="0" smtClean="0"/>
              <a:t>What happens in the fund when there is expansionary monetary policy in the money markets?</a:t>
            </a:r>
            <a:endParaRPr lang="en-US" dirty="0"/>
          </a:p>
        </p:txBody>
      </p:sp>
      <p:sp>
        <p:nvSpPr>
          <p:cNvPr id="3" name="TextBox 2"/>
          <p:cNvSpPr txBox="1"/>
          <p:nvPr/>
        </p:nvSpPr>
        <p:spPr>
          <a:xfrm>
            <a:off x="6705601" y="167148"/>
            <a:ext cx="5279922" cy="646331"/>
          </a:xfrm>
          <a:prstGeom prst="rect">
            <a:avLst/>
          </a:prstGeom>
          <a:noFill/>
        </p:spPr>
        <p:txBody>
          <a:bodyPr wrap="square" rtlCol="0">
            <a:spAutoFit/>
          </a:bodyPr>
          <a:lstStyle/>
          <a:p>
            <a:r>
              <a:rPr lang="en-AU" dirty="0" smtClean="0"/>
              <a:t>Revision: The effects of MP on the rest of the economy:</a:t>
            </a:r>
            <a:endParaRPr lang="en-AU" dirty="0"/>
          </a:p>
        </p:txBody>
      </p:sp>
      <p:sp>
        <p:nvSpPr>
          <p:cNvPr id="2" name="TextBox 1"/>
          <p:cNvSpPr txBox="1"/>
          <p:nvPr/>
        </p:nvSpPr>
        <p:spPr>
          <a:xfrm>
            <a:off x="6316098" y="4702799"/>
            <a:ext cx="5120640" cy="923330"/>
          </a:xfrm>
          <a:prstGeom prst="rect">
            <a:avLst/>
          </a:prstGeom>
          <a:solidFill>
            <a:srgbClr val="FFFF00"/>
          </a:solidFill>
        </p:spPr>
        <p:txBody>
          <a:bodyPr wrap="square" rtlCol="0">
            <a:spAutoFit/>
          </a:bodyPr>
          <a:lstStyle/>
          <a:p>
            <a:r>
              <a:rPr lang="en-AU" dirty="0" smtClean="0">
                <a:solidFill>
                  <a:srgbClr val="FF0000"/>
                </a:solidFill>
              </a:rPr>
              <a:t>Summary</a:t>
            </a:r>
          </a:p>
          <a:p>
            <a:r>
              <a:rPr lang="en-AU" dirty="0">
                <a:solidFill>
                  <a:srgbClr val="FF0000"/>
                </a:solidFill>
              </a:rPr>
              <a:t>↑</a:t>
            </a:r>
            <a:r>
              <a:rPr lang="en-AU" dirty="0" smtClean="0">
                <a:solidFill>
                  <a:srgbClr val="FF0000"/>
                </a:solidFill>
              </a:rPr>
              <a:t>MS→</a:t>
            </a:r>
            <a:r>
              <a:rPr lang="en-AU" dirty="0">
                <a:solidFill>
                  <a:srgbClr val="FF0000"/>
                </a:solidFill>
              </a:rPr>
              <a:t>↑</a:t>
            </a:r>
            <a:r>
              <a:rPr lang="en-AU" dirty="0" smtClean="0">
                <a:solidFill>
                  <a:srgbClr val="FF0000"/>
                </a:solidFill>
              </a:rPr>
              <a:t>C,→</a:t>
            </a:r>
            <a:r>
              <a:rPr lang="en-AU" dirty="0">
                <a:solidFill>
                  <a:srgbClr val="FF0000"/>
                </a:solidFill>
              </a:rPr>
              <a:t>↑</a:t>
            </a:r>
            <a:r>
              <a:rPr lang="en-AU" dirty="0" smtClean="0">
                <a:solidFill>
                  <a:srgbClr val="FF0000"/>
                </a:solidFill>
              </a:rPr>
              <a:t>AD→</a:t>
            </a:r>
            <a:r>
              <a:rPr lang="en-AU" dirty="0">
                <a:solidFill>
                  <a:srgbClr val="FF0000"/>
                </a:solidFill>
              </a:rPr>
              <a:t>↑</a:t>
            </a:r>
            <a:r>
              <a:rPr lang="en-AU" dirty="0" smtClean="0">
                <a:solidFill>
                  <a:srgbClr val="FF0000"/>
                </a:solidFill>
              </a:rPr>
              <a:t>RGDP→</a:t>
            </a:r>
            <a:r>
              <a:rPr lang="en-AU" dirty="0">
                <a:solidFill>
                  <a:srgbClr val="FF0000"/>
                </a:solidFill>
              </a:rPr>
              <a:t>↑</a:t>
            </a:r>
            <a:r>
              <a:rPr lang="en-AU" dirty="0" smtClean="0">
                <a:solidFill>
                  <a:srgbClr val="FF0000"/>
                </a:solidFill>
              </a:rPr>
              <a:t>Wealth→</a:t>
            </a:r>
            <a:r>
              <a:rPr lang="en-AU" dirty="0">
                <a:solidFill>
                  <a:srgbClr val="FF0000"/>
                </a:solidFill>
              </a:rPr>
              <a:t>↑</a:t>
            </a:r>
            <a:r>
              <a:rPr lang="en-AU" dirty="0" err="1" smtClean="0">
                <a:solidFill>
                  <a:srgbClr val="FF0000"/>
                </a:solidFill>
              </a:rPr>
              <a:t>Saving→S</a:t>
            </a:r>
            <a:r>
              <a:rPr lang="en-AU" baseline="-25000" dirty="0" err="1" smtClean="0">
                <a:solidFill>
                  <a:srgbClr val="FF0000"/>
                </a:solidFill>
              </a:rPr>
              <a:t>LF</a:t>
            </a:r>
            <a:r>
              <a:rPr lang="en-AU" dirty="0" smtClean="0">
                <a:solidFill>
                  <a:srgbClr val="FF0000"/>
                </a:solidFill>
              </a:rPr>
              <a:t>↑</a:t>
            </a:r>
            <a:endParaRPr lang="en-AU" dirty="0">
              <a:solidFill>
                <a:srgbClr val="FF0000"/>
              </a:solidFill>
            </a:endParaRPr>
          </a:p>
        </p:txBody>
      </p:sp>
      <p:sp>
        <p:nvSpPr>
          <p:cNvPr id="13" name="TextBox 12"/>
          <p:cNvSpPr txBox="1"/>
          <p:nvPr/>
        </p:nvSpPr>
        <p:spPr>
          <a:xfrm>
            <a:off x="5408547" y="5559862"/>
            <a:ext cx="5716355" cy="1323439"/>
          </a:xfrm>
          <a:prstGeom prst="rect">
            <a:avLst/>
          </a:prstGeom>
          <a:solidFill>
            <a:schemeClr val="accent1">
              <a:lumMod val="20000"/>
              <a:lumOff val="80000"/>
            </a:schemeClr>
          </a:solidFill>
        </p:spPr>
        <p:txBody>
          <a:bodyPr wrap="square" rtlCol="0">
            <a:spAutoFit/>
          </a:bodyPr>
          <a:lstStyle/>
          <a:p>
            <a:r>
              <a:rPr lang="en-AU" sz="2000" dirty="0" smtClean="0"/>
              <a:t>Note: The reason that spending is connected to incomes is based on the spending multiplier and the concept that ‘one person’s spending is another person’s income’ from Unit 3. </a:t>
            </a:r>
            <a:endParaRPr lang="en-AU" sz="2000" dirty="0"/>
          </a:p>
        </p:txBody>
      </p:sp>
    </p:spTree>
    <p:extLst>
      <p:ext uri="{BB962C8B-B14F-4D97-AF65-F5344CB8AC3E}">
        <p14:creationId xmlns:p14="http://schemas.microsoft.com/office/powerpoint/2010/main" val="50928127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1008940" y="304364"/>
            <a:ext cx="10174120" cy="6249272"/>
          </a:xfrm>
          <a:prstGeom prst="rect">
            <a:avLst/>
          </a:prstGeom>
        </p:spPr>
      </p:pic>
    </p:spTree>
    <p:extLst>
      <p:ext uri="{BB962C8B-B14F-4D97-AF65-F5344CB8AC3E}">
        <p14:creationId xmlns:p14="http://schemas.microsoft.com/office/powerpoint/2010/main" val="159891402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64" y="68825"/>
            <a:ext cx="6902739" cy="559542"/>
          </a:xfrm>
        </p:spPr>
        <p:txBody>
          <a:bodyPr>
            <a:normAutofit fontScale="90000"/>
          </a:bodyPr>
          <a:lstStyle/>
          <a:p>
            <a:r>
              <a:rPr lang="en-US" dirty="0" smtClean="0"/>
              <a:t>Contractionary Monetary Policy</a:t>
            </a:r>
            <a:endParaRPr lang="en-US" dirty="0"/>
          </a:p>
        </p:txBody>
      </p:sp>
      <p:pic>
        <p:nvPicPr>
          <p:cNvPr id="5" name="Picture 4"/>
          <p:cNvPicPr>
            <a:picLocks noChangeAspect="1"/>
          </p:cNvPicPr>
          <p:nvPr/>
        </p:nvPicPr>
        <p:blipFill>
          <a:blip r:embed="rId2"/>
          <a:stretch>
            <a:fillRect/>
          </a:stretch>
        </p:blipFill>
        <p:spPr>
          <a:xfrm>
            <a:off x="394594" y="1622323"/>
            <a:ext cx="4880139" cy="3446352"/>
          </a:xfrm>
          <a:prstGeom prst="rect">
            <a:avLst/>
          </a:prstGeom>
        </p:spPr>
      </p:pic>
      <p:sp>
        <p:nvSpPr>
          <p:cNvPr id="6" name="Content Placeholder 5"/>
          <p:cNvSpPr>
            <a:spLocks noGrp="1"/>
          </p:cNvSpPr>
          <p:nvPr>
            <p:ph idx="1"/>
          </p:nvPr>
        </p:nvSpPr>
        <p:spPr>
          <a:xfrm>
            <a:off x="235506" y="5257984"/>
            <a:ext cx="5039227" cy="1306445"/>
          </a:xfrm>
        </p:spPr>
        <p:txBody>
          <a:bodyPr>
            <a:normAutofit fontScale="77500" lnSpcReduction="20000"/>
          </a:bodyPr>
          <a:lstStyle/>
          <a:p>
            <a:r>
              <a:rPr lang="en-AU" dirty="0" smtClean="0"/>
              <a:t>The </a:t>
            </a:r>
            <a:r>
              <a:rPr lang="en-AU" dirty="0" smtClean="0">
                <a:solidFill>
                  <a:srgbClr val="00B0F0"/>
                </a:solidFill>
              </a:rPr>
              <a:t>decrease to money supply </a:t>
            </a:r>
            <a:r>
              <a:rPr lang="en-AU" dirty="0" smtClean="0"/>
              <a:t>for transactions causes less spending, lower incomes and therefore people have </a:t>
            </a:r>
            <a:r>
              <a:rPr lang="en-AU" dirty="0" smtClean="0">
                <a:solidFill>
                  <a:srgbClr val="00B0F0"/>
                </a:solidFill>
              </a:rPr>
              <a:t>less savings</a:t>
            </a:r>
            <a:r>
              <a:rPr lang="en-AU" dirty="0" smtClean="0"/>
              <a:t>, </a:t>
            </a:r>
            <a:r>
              <a:rPr lang="en-AU" dirty="0" smtClean="0">
                <a:solidFill>
                  <a:srgbClr val="00B0F0"/>
                </a:solidFill>
              </a:rPr>
              <a:t>lowering </a:t>
            </a:r>
            <a:r>
              <a:rPr lang="en-AU" dirty="0" err="1" smtClean="0">
                <a:solidFill>
                  <a:srgbClr val="00B0F0"/>
                </a:solidFill>
              </a:rPr>
              <a:t>Supply</a:t>
            </a:r>
            <a:r>
              <a:rPr lang="en-AU" baseline="-25000" dirty="0" err="1" smtClean="0">
                <a:solidFill>
                  <a:srgbClr val="00B0F0"/>
                </a:solidFill>
              </a:rPr>
              <a:t>LoanableFunds</a:t>
            </a:r>
            <a:r>
              <a:rPr lang="en-AU" dirty="0" smtClean="0"/>
              <a:t>.</a:t>
            </a:r>
            <a:endParaRPr lang="en-AU" dirty="0"/>
          </a:p>
        </p:txBody>
      </p:sp>
      <p:pic>
        <p:nvPicPr>
          <p:cNvPr id="9" name="Picture 8"/>
          <p:cNvPicPr>
            <a:picLocks noChangeAspect="1"/>
          </p:cNvPicPr>
          <p:nvPr/>
        </p:nvPicPr>
        <p:blipFill>
          <a:blip r:embed="rId3"/>
          <a:stretch>
            <a:fillRect/>
          </a:stretch>
        </p:blipFill>
        <p:spPr>
          <a:xfrm>
            <a:off x="7197212" y="813479"/>
            <a:ext cx="4042591" cy="3453721"/>
          </a:xfrm>
          <a:prstGeom prst="rect">
            <a:avLst/>
          </a:prstGeom>
        </p:spPr>
      </p:pic>
      <p:sp>
        <p:nvSpPr>
          <p:cNvPr id="10" name="TextBox 9"/>
          <p:cNvSpPr txBox="1"/>
          <p:nvPr/>
        </p:nvSpPr>
        <p:spPr>
          <a:xfrm>
            <a:off x="215816" y="658762"/>
            <a:ext cx="5732700" cy="646331"/>
          </a:xfrm>
          <a:prstGeom prst="rect">
            <a:avLst/>
          </a:prstGeom>
          <a:noFill/>
        </p:spPr>
        <p:txBody>
          <a:bodyPr wrap="square" rtlCol="0">
            <a:spAutoFit/>
          </a:bodyPr>
          <a:lstStyle/>
          <a:p>
            <a:r>
              <a:rPr lang="en-AU" dirty="0" smtClean="0"/>
              <a:t>What is the effect on the market for loanable funds when the Central Bank/Fed implements contractionary MP? </a:t>
            </a:r>
            <a:endParaRPr lang="en-AU" dirty="0"/>
          </a:p>
        </p:txBody>
      </p:sp>
      <p:sp>
        <p:nvSpPr>
          <p:cNvPr id="11" name="TextBox 10"/>
          <p:cNvSpPr txBox="1"/>
          <p:nvPr/>
        </p:nvSpPr>
        <p:spPr>
          <a:xfrm>
            <a:off x="7033191" y="167148"/>
            <a:ext cx="5279922" cy="646331"/>
          </a:xfrm>
          <a:prstGeom prst="rect">
            <a:avLst/>
          </a:prstGeom>
          <a:noFill/>
        </p:spPr>
        <p:txBody>
          <a:bodyPr wrap="square" rtlCol="0">
            <a:spAutoFit/>
          </a:bodyPr>
          <a:lstStyle/>
          <a:p>
            <a:r>
              <a:rPr lang="en-AU" dirty="0" smtClean="0"/>
              <a:t>Revision: The effects of MP on the rest of the economy:</a:t>
            </a:r>
            <a:endParaRPr lang="en-AU" dirty="0"/>
          </a:p>
        </p:txBody>
      </p:sp>
      <p:sp>
        <p:nvSpPr>
          <p:cNvPr id="3" name="TextBox 2"/>
          <p:cNvSpPr txBox="1"/>
          <p:nvPr/>
        </p:nvSpPr>
        <p:spPr>
          <a:xfrm>
            <a:off x="5408547" y="5559862"/>
            <a:ext cx="5716355" cy="1323439"/>
          </a:xfrm>
          <a:prstGeom prst="rect">
            <a:avLst/>
          </a:prstGeom>
          <a:solidFill>
            <a:schemeClr val="accent1">
              <a:lumMod val="20000"/>
              <a:lumOff val="80000"/>
            </a:schemeClr>
          </a:solidFill>
        </p:spPr>
        <p:txBody>
          <a:bodyPr wrap="square" rtlCol="0">
            <a:spAutoFit/>
          </a:bodyPr>
          <a:lstStyle/>
          <a:p>
            <a:r>
              <a:rPr lang="en-AU" sz="2000" dirty="0" smtClean="0"/>
              <a:t>Note: The reason that spending is connected to incomes is based on the spending multiplier and the concept that ‘one person’s spending is another person’s income’ from Unit 3. </a:t>
            </a:r>
            <a:endParaRPr lang="en-AU" sz="2000" dirty="0"/>
          </a:p>
        </p:txBody>
      </p:sp>
      <p:sp>
        <p:nvSpPr>
          <p:cNvPr id="12" name="TextBox 11"/>
          <p:cNvSpPr txBox="1"/>
          <p:nvPr/>
        </p:nvSpPr>
        <p:spPr>
          <a:xfrm>
            <a:off x="6119163" y="4451866"/>
            <a:ext cx="5120640" cy="923330"/>
          </a:xfrm>
          <a:prstGeom prst="rect">
            <a:avLst/>
          </a:prstGeom>
          <a:solidFill>
            <a:srgbClr val="FFFF00"/>
          </a:solidFill>
        </p:spPr>
        <p:txBody>
          <a:bodyPr wrap="square" rtlCol="0">
            <a:spAutoFit/>
          </a:bodyPr>
          <a:lstStyle/>
          <a:p>
            <a:r>
              <a:rPr lang="en-AU" dirty="0" smtClean="0">
                <a:solidFill>
                  <a:srgbClr val="FF0000"/>
                </a:solidFill>
              </a:rPr>
              <a:t>Summary</a:t>
            </a:r>
          </a:p>
          <a:p>
            <a:r>
              <a:rPr lang="en-AU" dirty="0" smtClean="0">
                <a:solidFill>
                  <a:srgbClr val="FF0000"/>
                </a:solidFill>
              </a:rPr>
              <a:t>↓MS→↓C→↓ AD→↓RGDP→↓Wealth→↓ Saving→↓S</a:t>
            </a:r>
            <a:r>
              <a:rPr lang="en-AU" baseline="-25000" dirty="0" smtClean="0">
                <a:solidFill>
                  <a:srgbClr val="FF0000"/>
                </a:solidFill>
              </a:rPr>
              <a:t>LF</a:t>
            </a:r>
            <a:endParaRPr lang="en-AU" dirty="0">
              <a:solidFill>
                <a:srgbClr val="FF0000"/>
              </a:solidFill>
            </a:endParaRPr>
          </a:p>
        </p:txBody>
      </p:sp>
    </p:spTree>
    <p:extLst>
      <p:ext uri="{BB962C8B-B14F-4D97-AF65-F5344CB8AC3E}">
        <p14:creationId xmlns:p14="http://schemas.microsoft.com/office/powerpoint/2010/main" val="14957845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903" y="0"/>
            <a:ext cx="10515600" cy="1325563"/>
          </a:xfrm>
        </p:spPr>
        <p:txBody>
          <a:bodyPr/>
          <a:lstStyle/>
          <a:p>
            <a:r>
              <a:rPr lang="en-AU" dirty="0" smtClean="0"/>
              <a:t>Graphical Relationship between Bond Prices and Market Interest Rates</a:t>
            </a:r>
            <a:endParaRPr lang="en-AU" dirty="0"/>
          </a:p>
        </p:txBody>
      </p:sp>
      <p:sp>
        <p:nvSpPr>
          <p:cNvPr id="3" name="Content Placeholder 2"/>
          <p:cNvSpPr>
            <a:spLocks noGrp="1"/>
          </p:cNvSpPr>
          <p:nvPr>
            <p:ph sz="half" idx="1"/>
          </p:nvPr>
        </p:nvSpPr>
        <p:spPr/>
        <p:txBody>
          <a:bodyPr/>
          <a:lstStyle/>
          <a:p>
            <a:endParaRPr lang="en-AU"/>
          </a:p>
        </p:txBody>
      </p:sp>
      <p:sp>
        <p:nvSpPr>
          <p:cNvPr id="4" name="Content Placeholder 3"/>
          <p:cNvSpPr>
            <a:spLocks noGrp="1"/>
          </p:cNvSpPr>
          <p:nvPr>
            <p:ph sz="half" idx="2"/>
          </p:nvPr>
        </p:nvSpPr>
        <p:spPr/>
        <p:txBody>
          <a:bodyPr/>
          <a:lstStyle/>
          <a:p>
            <a:endParaRPr lang="en-AU"/>
          </a:p>
        </p:txBody>
      </p:sp>
      <p:pic>
        <p:nvPicPr>
          <p:cNvPr id="5" name="Picture 4"/>
          <p:cNvPicPr>
            <a:picLocks noChangeAspect="1"/>
          </p:cNvPicPr>
          <p:nvPr/>
        </p:nvPicPr>
        <p:blipFill>
          <a:blip r:embed="rId2"/>
          <a:stretch>
            <a:fillRect/>
          </a:stretch>
        </p:blipFill>
        <p:spPr>
          <a:xfrm>
            <a:off x="838200" y="1445305"/>
            <a:ext cx="9721006" cy="5412695"/>
          </a:xfrm>
          <a:prstGeom prst="rect">
            <a:avLst/>
          </a:prstGeom>
        </p:spPr>
      </p:pic>
    </p:spTree>
    <p:extLst>
      <p:ext uri="{BB962C8B-B14F-4D97-AF65-F5344CB8AC3E}">
        <p14:creationId xmlns:p14="http://schemas.microsoft.com/office/powerpoint/2010/main" val="235984128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63" y="206189"/>
            <a:ext cx="10515600" cy="950259"/>
          </a:xfrm>
        </p:spPr>
        <p:txBody>
          <a:bodyPr/>
          <a:lstStyle/>
          <a:p>
            <a:r>
              <a:rPr lang="en-US" dirty="0" smtClean="0"/>
              <a:t>Interest Rates are connected</a:t>
            </a:r>
            <a:endParaRPr lang="en-US" dirty="0"/>
          </a:p>
        </p:txBody>
      </p:sp>
      <p:sp>
        <p:nvSpPr>
          <p:cNvPr id="5" name="Content Placeholder 4"/>
          <p:cNvSpPr>
            <a:spLocks noGrp="1"/>
          </p:cNvSpPr>
          <p:nvPr>
            <p:ph idx="1"/>
          </p:nvPr>
        </p:nvSpPr>
        <p:spPr>
          <a:xfrm>
            <a:off x="156883" y="1184591"/>
            <a:ext cx="5804646" cy="5278961"/>
          </a:xfrm>
        </p:spPr>
        <p:txBody>
          <a:bodyPr>
            <a:normAutofit fontScale="92500" lnSpcReduction="20000"/>
          </a:bodyPr>
          <a:lstStyle/>
          <a:p>
            <a:r>
              <a:rPr lang="en-US" dirty="0" smtClean="0"/>
              <a:t>While we have distinguished between the nominal interest rate in the money market, and the real interest rate in the loanable funds market, the two </a:t>
            </a:r>
            <a:r>
              <a:rPr lang="en-US" dirty="0" smtClean="0">
                <a:solidFill>
                  <a:srgbClr val="00B0F0"/>
                </a:solidFill>
              </a:rPr>
              <a:t>will generally move up and down together </a:t>
            </a:r>
            <a:r>
              <a:rPr lang="en-US" dirty="0" smtClean="0"/>
              <a:t>(except in the case of inflation where only the real interest will be affected). </a:t>
            </a:r>
          </a:p>
          <a:p>
            <a:r>
              <a:rPr lang="en-US" dirty="0" smtClean="0"/>
              <a:t>So if there is a change in the nominal interest rate in the money market we can also assume there is a change in the market for loanable funds. </a:t>
            </a:r>
          </a:p>
          <a:p>
            <a:r>
              <a:rPr lang="en-US" dirty="0" smtClean="0"/>
              <a:t>Question examples:</a:t>
            </a:r>
          </a:p>
          <a:p>
            <a:pPr lvl="1"/>
            <a:r>
              <a:rPr lang="en-US" dirty="0" smtClean="0"/>
              <a:t>You will notice in some of these questions, </a:t>
            </a:r>
            <a:r>
              <a:rPr lang="en-US" dirty="0" smtClean="0">
                <a:solidFill>
                  <a:srgbClr val="00B0F0"/>
                </a:solidFill>
              </a:rPr>
              <a:t>even if the IR has increased in the loanable funds market, that the government can reduce the interest rate by increasing money supply in the money market</a:t>
            </a:r>
            <a:r>
              <a:rPr lang="en-US" dirty="0" smtClean="0"/>
              <a:t>. </a:t>
            </a:r>
            <a:endParaRPr lang="en-US" dirty="0"/>
          </a:p>
        </p:txBody>
      </p:sp>
      <p:pic>
        <p:nvPicPr>
          <p:cNvPr id="6" name="Picture 5"/>
          <p:cNvPicPr>
            <a:picLocks noChangeAspect="1"/>
          </p:cNvPicPr>
          <p:nvPr/>
        </p:nvPicPr>
        <p:blipFill>
          <a:blip r:embed="rId2"/>
          <a:stretch>
            <a:fillRect/>
          </a:stretch>
        </p:blipFill>
        <p:spPr>
          <a:xfrm>
            <a:off x="7284076" y="512493"/>
            <a:ext cx="4401164" cy="2534004"/>
          </a:xfrm>
          <a:prstGeom prst="rect">
            <a:avLst/>
          </a:prstGeom>
        </p:spPr>
      </p:pic>
      <p:pic>
        <p:nvPicPr>
          <p:cNvPr id="7" name="Picture 6"/>
          <p:cNvPicPr>
            <a:picLocks noChangeAspect="1"/>
          </p:cNvPicPr>
          <p:nvPr/>
        </p:nvPicPr>
        <p:blipFill>
          <a:blip r:embed="rId3"/>
          <a:stretch>
            <a:fillRect/>
          </a:stretch>
        </p:blipFill>
        <p:spPr>
          <a:xfrm>
            <a:off x="6616520" y="3473164"/>
            <a:ext cx="2868138" cy="1842907"/>
          </a:xfrm>
          <a:prstGeom prst="rect">
            <a:avLst/>
          </a:prstGeom>
        </p:spPr>
      </p:pic>
      <p:pic>
        <p:nvPicPr>
          <p:cNvPr id="8" name="Picture 7"/>
          <p:cNvPicPr>
            <a:picLocks noChangeAspect="1"/>
          </p:cNvPicPr>
          <p:nvPr/>
        </p:nvPicPr>
        <p:blipFill>
          <a:blip r:embed="rId4"/>
          <a:stretch>
            <a:fillRect/>
          </a:stretch>
        </p:blipFill>
        <p:spPr>
          <a:xfrm>
            <a:off x="9484658" y="3380516"/>
            <a:ext cx="2426258" cy="2028201"/>
          </a:xfrm>
          <a:prstGeom prst="rect">
            <a:avLst/>
          </a:prstGeom>
        </p:spPr>
      </p:pic>
      <p:sp>
        <p:nvSpPr>
          <p:cNvPr id="9" name="TextBox 8"/>
          <p:cNvSpPr txBox="1"/>
          <p:nvPr/>
        </p:nvSpPr>
        <p:spPr>
          <a:xfrm>
            <a:off x="7218955" y="5501365"/>
            <a:ext cx="4531405" cy="1200329"/>
          </a:xfrm>
          <a:prstGeom prst="rect">
            <a:avLst/>
          </a:prstGeom>
          <a:solidFill>
            <a:srgbClr val="FFFF00"/>
          </a:solidFill>
        </p:spPr>
        <p:txBody>
          <a:bodyPr wrap="square" rtlCol="0">
            <a:spAutoFit/>
          </a:bodyPr>
          <a:lstStyle/>
          <a:p>
            <a:r>
              <a:rPr lang="en-US" dirty="0" smtClean="0">
                <a:solidFill>
                  <a:srgbClr val="FF0000"/>
                </a:solidFill>
              </a:rPr>
              <a:t>Summary</a:t>
            </a:r>
          </a:p>
          <a:p>
            <a:r>
              <a:rPr lang="en-US" dirty="0" smtClean="0">
                <a:solidFill>
                  <a:srgbClr val="FF0000"/>
                </a:solidFill>
              </a:rPr>
              <a:t>Whether in the Money Market or Loanable funds market, we can often treat the interest rate in both as one interest rate.</a:t>
            </a:r>
            <a:endParaRPr lang="en-US" dirty="0">
              <a:solidFill>
                <a:srgbClr val="FF0000"/>
              </a:solidFill>
            </a:endParaRPr>
          </a:p>
        </p:txBody>
      </p:sp>
      <p:sp>
        <p:nvSpPr>
          <p:cNvPr id="3" name="TextBox 2"/>
          <p:cNvSpPr txBox="1"/>
          <p:nvPr/>
        </p:nvSpPr>
        <p:spPr>
          <a:xfrm>
            <a:off x="6155267" y="3046497"/>
            <a:ext cx="3259666" cy="461665"/>
          </a:xfrm>
          <a:prstGeom prst="rect">
            <a:avLst/>
          </a:prstGeom>
          <a:noFill/>
        </p:spPr>
        <p:txBody>
          <a:bodyPr wrap="square" rtlCol="0">
            <a:spAutoFit/>
          </a:bodyPr>
          <a:lstStyle/>
          <a:p>
            <a:r>
              <a:rPr lang="en-US" sz="1200" dirty="0" smtClean="0"/>
              <a:t>Also called liquidity preference model (because it shows how much people demand liquid money) </a:t>
            </a:r>
            <a:endParaRPr lang="en-US" sz="1200" dirty="0"/>
          </a:p>
        </p:txBody>
      </p:sp>
    </p:spTree>
    <p:extLst>
      <p:ext uri="{BB962C8B-B14F-4D97-AF65-F5344CB8AC3E}">
        <p14:creationId xmlns:p14="http://schemas.microsoft.com/office/powerpoint/2010/main" val="372310306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Government Budgets and National Savings and Debt</a:t>
            </a:r>
            <a:endParaRPr lang="en-AU" dirty="0"/>
          </a:p>
        </p:txBody>
      </p:sp>
      <p:sp>
        <p:nvSpPr>
          <p:cNvPr id="5" name="Text Placeholder 4"/>
          <p:cNvSpPr>
            <a:spLocks noGrp="1"/>
          </p:cNvSpPr>
          <p:nvPr>
            <p:ph type="body" idx="1"/>
          </p:nvPr>
        </p:nvSpPr>
        <p:spPr/>
        <p:txBody>
          <a:bodyPr/>
          <a:lstStyle/>
          <a:p>
            <a:r>
              <a:rPr lang="en-AU" dirty="0" smtClean="0"/>
              <a:t>Governments use tax to raise revenue and fund government spending and government transfers. </a:t>
            </a:r>
          </a:p>
          <a:p>
            <a:r>
              <a:rPr lang="en-AU" dirty="0" smtClean="0"/>
              <a:t>However, the amount of tax and the amount of spending is often not equal.</a:t>
            </a:r>
            <a:endParaRPr lang="en-AU" dirty="0"/>
          </a:p>
        </p:txBody>
      </p:sp>
    </p:spTree>
    <p:extLst>
      <p:ext uri="{BB962C8B-B14F-4D97-AF65-F5344CB8AC3E}">
        <p14:creationId xmlns:p14="http://schemas.microsoft.com/office/powerpoint/2010/main" val="122522015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904" y="296299"/>
            <a:ext cx="7194754" cy="705963"/>
          </a:xfrm>
        </p:spPr>
        <p:txBody>
          <a:bodyPr>
            <a:normAutofit/>
          </a:bodyPr>
          <a:lstStyle/>
          <a:p>
            <a:r>
              <a:rPr lang="en-AU" dirty="0" smtClean="0"/>
              <a:t>Government Budget</a:t>
            </a:r>
            <a:endParaRPr lang="en-AU" dirty="0"/>
          </a:p>
        </p:txBody>
      </p:sp>
      <p:sp>
        <p:nvSpPr>
          <p:cNvPr id="2" name="TextBox 1"/>
          <p:cNvSpPr txBox="1"/>
          <p:nvPr/>
        </p:nvSpPr>
        <p:spPr>
          <a:xfrm>
            <a:off x="218769" y="1084640"/>
            <a:ext cx="7784690" cy="2554545"/>
          </a:xfrm>
          <a:prstGeom prst="rect">
            <a:avLst/>
          </a:prstGeom>
          <a:noFill/>
        </p:spPr>
        <p:txBody>
          <a:bodyPr wrap="square" rtlCol="0">
            <a:spAutoFit/>
          </a:bodyPr>
          <a:lstStyle/>
          <a:p>
            <a:pPr marL="285750" indent="-285750">
              <a:buFont typeface="Arial" panose="020B0604020202020204" pitchFamily="34" charset="0"/>
              <a:buChar char="•"/>
            </a:pPr>
            <a:r>
              <a:rPr lang="en-AU" sz="2000" dirty="0" smtClean="0"/>
              <a:t>The </a:t>
            </a:r>
            <a:r>
              <a:rPr lang="en-AU" sz="2000" dirty="0" smtClean="0">
                <a:solidFill>
                  <a:srgbClr val="00B0F0"/>
                </a:solidFill>
              </a:rPr>
              <a:t>government budget </a:t>
            </a:r>
            <a:r>
              <a:rPr lang="en-AU" sz="2000" dirty="0" smtClean="0"/>
              <a:t>is a </a:t>
            </a:r>
            <a:r>
              <a:rPr lang="en-AU" sz="2000" dirty="0" smtClean="0">
                <a:solidFill>
                  <a:srgbClr val="00B0F0"/>
                </a:solidFill>
              </a:rPr>
              <a:t>plan for the amount of tax and government expenditure</a:t>
            </a:r>
            <a:r>
              <a:rPr lang="en-AU" sz="2000" dirty="0" smtClean="0"/>
              <a:t>.</a:t>
            </a:r>
          </a:p>
          <a:p>
            <a:pPr marL="285750" indent="-285750">
              <a:buFont typeface="Arial" panose="020B0604020202020204" pitchFamily="34" charset="0"/>
              <a:buChar char="•"/>
            </a:pPr>
            <a:r>
              <a:rPr lang="en-AU" sz="2000" dirty="0">
                <a:solidFill>
                  <a:srgbClr val="7030A0"/>
                </a:solidFill>
              </a:rPr>
              <a:t>How does a government pay for Government Spending (G) </a:t>
            </a:r>
            <a:r>
              <a:rPr lang="en-AU" sz="2000" dirty="0"/>
              <a:t>and government transfers?</a:t>
            </a:r>
          </a:p>
          <a:p>
            <a:pPr marL="742950" lvl="1" indent="-285750">
              <a:buFont typeface="Arial" panose="020B0604020202020204" pitchFamily="34" charset="0"/>
              <a:buChar char="•"/>
            </a:pPr>
            <a:r>
              <a:rPr lang="en-AU" sz="2000" dirty="0">
                <a:solidFill>
                  <a:srgbClr val="7030A0"/>
                </a:solidFill>
              </a:rPr>
              <a:t>One of the main ways </a:t>
            </a:r>
            <a:r>
              <a:rPr lang="en-AU" sz="2000" dirty="0"/>
              <a:t>is through </a:t>
            </a:r>
            <a:r>
              <a:rPr lang="en-AU" sz="2000" dirty="0">
                <a:solidFill>
                  <a:srgbClr val="7030A0"/>
                </a:solidFill>
              </a:rPr>
              <a:t>raising tax</a:t>
            </a:r>
            <a:r>
              <a:rPr lang="en-AU" sz="2000" dirty="0"/>
              <a:t>. (Income tax, Consumption tax, Corporate tax, import tax etc</a:t>
            </a:r>
            <a:r>
              <a:rPr lang="en-AU" sz="2000" dirty="0" smtClean="0"/>
              <a:t>.)</a:t>
            </a:r>
          </a:p>
          <a:p>
            <a:pPr marL="285750" indent="-285750">
              <a:buFont typeface="Arial" panose="020B0604020202020204" pitchFamily="34" charset="0"/>
              <a:buChar char="•"/>
            </a:pPr>
            <a:r>
              <a:rPr lang="en-AU" sz="2000" dirty="0" smtClean="0">
                <a:solidFill>
                  <a:schemeClr val="accent2">
                    <a:lumMod val="75000"/>
                  </a:schemeClr>
                </a:solidFill>
              </a:rPr>
              <a:t>National Savings/Public Savings </a:t>
            </a:r>
            <a:r>
              <a:rPr lang="en-AU" sz="2000" dirty="0" smtClean="0"/>
              <a:t>will be </a:t>
            </a:r>
            <a:r>
              <a:rPr lang="en-AU" sz="2000" dirty="0" smtClean="0">
                <a:solidFill>
                  <a:schemeClr val="accent2">
                    <a:lumMod val="75000"/>
                  </a:schemeClr>
                </a:solidFill>
              </a:rPr>
              <a:t>affected by </a:t>
            </a:r>
            <a:r>
              <a:rPr lang="en-AU" sz="2000" dirty="0" smtClean="0"/>
              <a:t>the </a:t>
            </a:r>
            <a:r>
              <a:rPr lang="en-AU" sz="2000" dirty="0" smtClean="0">
                <a:solidFill>
                  <a:schemeClr val="accent2">
                    <a:lumMod val="75000"/>
                  </a:schemeClr>
                </a:solidFill>
              </a:rPr>
              <a:t>government budget</a:t>
            </a:r>
            <a:r>
              <a:rPr lang="en-AU" sz="2000" dirty="0" smtClean="0"/>
              <a:t>. (Note: Negative Public savings = Public debt)</a:t>
            </a:r>
            <a:endParaRPr lang="en-AU" sz="2000" dirty="0"/>
          </a:p>
        </p:txBody>
      </p:sp>
      <p:pic>
        <p:nvPicPr>
          <p:cNvPr id="3" name="Picture 2"/>
          <p:cNvPicPr>
            <a:picLocks noChangeAspect="1"/>
          </p:cNvPicPr>
          <p:nvPr/>
        </p:nvPicPr>
        <p:blipFill>
          <a:blip r:embed="rId2"/>
          <a:stretch>
            <a:fillRect/>
          </a:stretch>
        </p:blipFill>
        <p:spPr>
          <a:xfrm>
            <a:off x="8369656" y="1379045"/>
            <a:ext cx="2182760" cy="1270295"/>
          </a:xfrm>
          <a:prstGeom prst="rect">
            <a:avLst/>
          </a:prstGeom>
        </p:spPr>
      </p:pic>
      <p:sp>
        <p:nvSpPr>
          <p:cNvPr id="6" name="Content Placeholder 4"/>
          <p:cNvSpPr txBox="1">
            <a:spLocks/>
          </p:cNvSpPr>
          <p:nvPr/>
        </p:nvSpPr>
        <p:spPr>
          <a:xfrm>
            <a:off x="218769" y="3935116"/>
            <a:ext cx="7344697" cy="2863695"/>
          </a:xfrm>
          <a:prstGeom prst="rect">
            <a:avLst/>
          </a:prstGeom>
          <a:solidFill>
            <a:schemeClr val="tx2">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dirty="0" smtClean="0"/>
              <a:t>The </a:t>
            </a:r>
            <a:r>
              <a:rPr lang="en-AU" sz="2400" dirty="0" smtClean="0">
                <a:solidFill>
                  <a:srgbClr val="00B050"/>
                </a:solidFill>
              </a:rPr>
              <a:t>government budget </a:t>
            </a:r>
            <a:r>
              <a:rPr lang="en-AU" sz="2400" dirty="0" smtClean="0"/>
              <a:t>is a </a:t>
            </a:r>
            <a:r>
              <a:rPr lang="en-AU" sz="2400" dirty="0" smtClean="0">
                <a:solidFill>
                  <a:srgbClr val="00B050"/>
                </a:solidFill>
              </a:rPr>
              <a:t>plan for government expenditure and tax </a:t>
            </a:r>
            <a:r>
              <a:rPr lang="en-AU" sz="2400" dirty="0" smtClean="0"/>
              <a:t>and can fall into three categories: </a:t>
            </a:r>
          </a:p>
          <a:p>
            <a:pPr lvl="1"/>
            <a:r>
              <a:rPr lang="en-AU" sz="2000" b="1" dirty="0" smtClean="0"/>
              <a:t>Balanced Budget</a:t>
            </a:r>
            <a:r>
              <a:rPr lang="en-AU" sz="2000" dirty="0" smtClean="0"/>
              <a:t>: Tax = Government Expenditure</a:t>
            </a:r>
          </a:p>
          <a:p>
            <a:pPr lvl="2"/>
            <a:r>
              <a:rPr lang="en-AU" sz="1800" dirty="0" smtClean="0"/>
              <a:t>National Savings/Debt will stay the same.</a:t>
            </a:r>
          </a:p>
          <a:p>
            <a:pPr lvl="1"/>
            <a:r>
              <a:rPr lang="en-AU" sz="2000" b="1" dirty="0" smtClean="0"/>
              <a:t>Budget Deficit</a:t>
            </a:r>
            <a:r>
              <a:rPr lang="en-AU" sz="2000" dirty="0" smtClean="0"/>
              <a:t>: Tax &lt; Government Expenditure</a:t>
            </a:r>
          </a:p>
          <a:p>
            <a:pPr lvl="2"/>
            <a:r>
              <a:rPr lang="en-AU" sz="1800" dirty="0" smtClean="0"/>
              <a:t>National Savings will decrease/National debt will increase.</a:t>
            </a:r>
          </a:p>
          <a:p>
            <a:pPr lvl="1"/>
            <a:r>
              <a:rPr lang="en-AU" sz="2000" b="1" dirty="0" smtClean="0"/>
              <a:t>Budget Surplus</a:t>
            </a:r>
            <a:r>
              <a:rPr lang="en-AU" sz="2000" dirty="0" smtClean="0"/>
              <a:t>: Tax &gt; Government Expenditure</a:t>
            </a:r>
          </a:p>
          <a:p>
            <a:pPr lvl="2"/>
            <a:r>
              <a:rPr lang="en-AU" sz="1800" dirty="0" smtClean="0"/>
              <a:t>National Savings will increase/National debt will decrease.</a:t>
            </a:r>
            <a:endParaRPr lang="en-AU" sz="1800" dirty="0"/>
          </a:p>
        </p:txBody>
      </p:sp>
      <p:pic>
        <p:nvPicPr>
          <p:cNvPr id="9" name="Picture 8"/>
          <p:cNvPicPr>
            <a:picLocks noChangeAspect="1"/>
          </p:cNvPicPr>
          <p:nvPr/>
        </p:nvPicPr>
        <p:blipFill>
          <a:blip r:embed="rId3"/>
          <a:stretch>
            <a:fillRect/>
          </a:stretch>
        </p:blipFill>
        <p:spPr>
          <a:xfrm>
            <a:off x="7914967" y="2649340"/>
            <a:ext cx="3544417" cy="3035040"/>
          </a:xfrm>
          <a:prstGeom prst="rect">
            <a:avLst/>
          </a:prstGeom>
        </p:spPr>
      </p:pic>
      <p:sp>
        <p:nvSpPr>
          <p:cNvPr id="10" name="TextBox 9"/>
          <p:cNvSpPr txBox="1"/>
          <p:nvPr/>
        </p:nvSpPr>
        <p:spPr>
          <a:xfrm>
            <a:off x="8003459" y="5684380"/>
            <a:ext cx="3824748" cy="923330"/>
          </a:xfrm>
          <a:prstGeom prst="rect">
            <a:avLst/>
          </a:prstGeom>
          <a:noFill/>
        </p:spPr>
        <p:txBody>
          <a:bodyPr wrap="square" rtlCol="0">
            <a:spAutoFit/>
          </a:bodyPr>
          <a:lstStyle/>
          <a:p>
            <a:r>
              <a:rPr lang="en-AU" dirty="0" smtClean="0"/>
              <a:t>The government will have a certain targets for the proportion of spending on different parts of the economy. </a:t>
            </a:r>
            <a:endParaRPr lang="en-AU" dirty="0"/>
          </a:p>
        </p:txBody>
      </p:sp>
      <p:sp>
        <p:nvSpPr>
          <p:cNvPr id="5" name="TextBox 4"/>
          <p:cNvSpPr txBox="1"/>
          <p:nvPr/>
        </p:nvSpPr>
        <p:spPr>
          <a:xfrm>
            <a:off x="6647837" y="127819"/>
            <a:ext cx="5052550" cy="923330"/>
          </a:xfrm>
          <a:prstGeom prst="rect">
            <a:avLst/>
          </a:prstGeom>
          <a:solidFill>
            <a:srgbClr val="FFFF00"/>
          </a:solidFill>
        </p:spPr>
        <p:txBody>
          <a:bodyPr wrap="square" rtlCol="0">
            <a:spAutoFit/>
          </a:bodyPr>
          <a:lstStyle/>
          <a:p>
            <a:r>
              <a:rPr lang="en-AU" dirty="0" smtClean="0">
                <a:solidFill>
                  <a:srgbClr val="FF0000"/>
                </a:solidFill>
              </a:rPr>
              <a:t>Summary</a:t>
            </a:r>
          </a:p>
          <a:p>
            <a:r>
              <a:rPr lang="en-AU" dirty="0" smtClean="0">
                <a:solidFill>
                  <a:srgbClr val="FF0000"/>
                </a:solidFill>
              </a:rPr>
              <a:t>Government budgets are the plan for spending and tax and can be balanced, in deficit or in surplus.</a:t>
            </a:r>
          </a:p>
        </p:txBody>
      </p:sp>
    </p:spTree>
    <p:extLst>
      <p:ext uri="{BB962C8B-B14F-4D97-AF65-F5344CB8AC3E}">
        <p14:creationId xmlns:p14="http://schemas.microsoft.com/office/powerpoint/2010/main" val="280811350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National Savings, Public Savings, Private </a:t>
            </a:r>
            <a:r>
              <a:rPr lang="en-AU" dirty="0" smtClean="0"/>
              <a:t>Savings</a:t>
            </a:r>
            <a:endParaRPr lang="en-AU" dirty="0"/>
          </a:p>
        </p:txBody>
      </p:sp>
      <p:sp>
        <p:nvSpPr>
          <p:cNvPr id="4" name="Rectangle 3"/>
          <p:cNvSpPr/>
          <p:nvPr/>
        </p:nvSpPr>
        <p:spPr>
          <a:xfrm>
            <a:off x="600046" y="1891804"/>
            <a:ext cx="6214069" cy="1077218"/>
          </a:xfrm>
          <a:prstGeom prst="rect">
            <a:avLst/>
          </a:prstGeom>
        </p:spPr>
        <p:txBody>
          <a:bodyPr wrap="square">
            <a:spAutoFit/>
          </a:bodyPr>
          <a:lstStyle/>
          <a:p>
            <a:r>
              <a:rPr lang="en-AU" sz="3200" dirty="0">
                <a:solidFill>
                  <a:srgbClr val="00B0F0"/>
                </a:solidFill>
              </a:rPr>
              <a:t>Private savings </a:t>
            </a:r>
            <a:r>
              <a:rPr lang="en-AU" sz="3200" dirty="0"/>
              <a:t>= savings from firms and households</a:t>
            </a:r>
          </a:p>
        </p:txBody>
      </p:sp>
      <p:sp>
        <p:nvSpPr>
          <p:cNvPr id="5" name="Rectangle 4"/>
          <p:cNvSpPr/>
          <p:nvPr/>
        </p:nvSpPr>
        <p:spPr>
          <a:xfrm>
            <a:off x="511557" y="3392517"/>
            <a:ext cx="5651852" cy="1077218"/>
          </a:xfrm>
          <a:prstGeom prst="rect">
            <a:avLst/>
          </a:prstGeom>
        </p:spPr>
        <p:txBody>
          <a:bodyPr wrap="square">
            <a:spAutoFit/>
          </a:bodyPr>
          <a:lstStyle/>
          <a:p>
            <a:r>
              <a:rPr lang="en-AU" sz="3200" dirty="0">
                <a:solidFill>
                  <a:srgbClr val="00B050"/>
                </a:solidFill>
              </a:rPr>
              <a:t>Public Savings </a:t>
            </a:r>
            <a:r>
              <a:rPr lang="en-AU" sz="3200" dirty="0"/>
              <a:t>= Government savings</a:t>
            </a:r>
          </a:p>
        </p:txBody>
      </p:sp>
      <p:sp>
        <p:nvSpPr>
          <p:cNvPr id="6" name="Rectangle 5"/>
          <p:cNvSpPr/>
          <p:nvPr/>
        </p:nvSpPr>
        <p:spPr>
          <a:xfrm>
            <a:off x="230769" y="4883383"/>
            <a:ext cx="8518742" cy="584775"/>
          </a:xfrm>
          <a:prstGeom prst="rect">
            <a:avLst/>
          </a:prstGeom>
        </p:spPr>
        <p:txBody>
          <a:bodyPr wrap="none">
            <a:spAutoFit/>
          </a:bodyPr>
          <a:lstStyle/>
          <a:p>
            <a:r>
              <a:rPr lang="en-AU" sz="3200" dirty="0">
                <a:solidFill>
                  <a:srgbClr val="7030A0"/>
                </a:solidFill>
              </a:rPr>
              <a:t>National Savings </a:t>
            </a:r>
            <a:r>
              <a:rPr lang="en-AU" sz="3200" dirty="0"/>
              <a:t>= </a:t>
            </a:r>
            <a:r>
              <a:rPr lang="en-AU" sz="3200" dirty="0">
                <a:solidFill>
                  <a:srgbClr val="00B050"/>
                </a:solidFill>
              </a:rPr>
              <a:t>Public Savings </a:t>
            </a:r>
            <a:r>
              <a:rPr lang="en-AU" sz="3200" dirty="0"/>
              <a:t>+ </a:t>
            </a:r>
            <a:r>
              <a:rPr lang="en-AU" sz="3200" dirty="0">
                <a:solidFill>
                  <a:srgbClr val="00B0F0"/>
                </a:solidFill>
              </a:rPr>
              <a:t>Private Savings</a:t>
            </a:r>
          </a:p>
        </p:txBody>
      </p:sp>
      <p:sp>
        <p:nvSpPr>
          <p:cNvPr id="3" name="TextBox 2"/>
          <p:cNvSpPr txBox="1"/>
          <p:nvPr/>
        </p:nvSpPr>
        <p:spPr>
          <a:xfrm>
            <a:off x="1065034" y="5352089"/>
            <a:ext cx="7684477" cy="369332"/>
          </a:xfrm>
          <a:prstGeom prst="rect">
            <a:avLst/>
          </a:prstGeom>
          <a:noFill/>
        </p:spPr>
        <p:txBody>
          <a:bodyPr wrap="square" rtlCol="0">
            <a:spAutoFit/>
          </a:bodyPr>
          <a:lstStyle/>
          <a:p>
            <a:r>
              <a:rPr lang="en-US" dirty="0" smtClean="0"/>
              <a:t>Note: Sometimes National Savings is used to mean Public Savings</a:t>
            </a:r>
            <a:endParaRPr lang="en-US" dirty="0"/>
          </a:p>
        </p:txBody>
      </p:sp>
    </p:spTree>
    <p:extLst>
      <p:ext uri="{BB962C8B-B14F-4D97-AF65-F5344CB8AC3E}">
        <p14:creationId xmlns:p14="http://schemas.microsoft.com/office/powerpoint/2010/main" val="320870638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Public Debt vs Public Savings</a:t>
            </a:r>
            <a:endParaRPr lang="en-AU" dirty="0"/>
          </a:p>
        </p:txBody>
      </p:sp>
      <p:sp>
        <p:nvSpPr>
          <p:cNvPr id="3" name="Content Placeholder 2"/>
          <p:cNvSpPr>
            <a:spLocks noGrp="1"/>
          </p:cNvSpPr>
          <p:nvPr>
            <p:ph sz="half" idx="1"/>
          </p:nvPr>
        </p:nvSpPr>
        <p:spPr>
          <a:xfrm>
            <a:off x="609600" y="1690688"/>
            <a:ext cx="5181600" cy="4351338"/>
          </a:xfrm>
        </p:spPr>
        <p:txBody>
          <a:bodyPr/>
          <a:lstStyle/>
          <a:p>
            <a:r>
              <a:rPr lang="en-AU" dirty="0" smtClean="0"/>
              <a:t>Public Debt = </a:t>
            </a:r>
            <a:r>
              <a:rPr lang="en-AU" dirty="0" smtClean="0">
                <a:solidFill>
                  <a:srgbClr val="FF0000"/>
                </a:solidFill>
              </a:rPr>
              <a:t>negative</a:t>
            </a:r>
            <a:r>
              <a:rPr lang="en-AU" dirty="0" smtClean="0"/>
              <a:t> amount</a:t>
            </a:r>
          </a:p>
          <a:p>
            <a:pPr lvl="1"/>
            <a:r>
              <a:rPr lang="en-AU" dirty="0" smtClean="0"/>
              <a:t>The </a:t>
            </a:r>
            <a:r>
              <a:rPr lang="en-AU" dirty="0" smtClean="0">
                <a:solidFill>
                  <a:srgbClr val="FF0000"/>
                </a:solidFill>
              </a:rPr>
              <a:t>government has borrowed money</a:t>
            </a:r>
            <a:r>
              <a:rPr lang="en-AU" dirty="0" smtClean="0"/>
              <a:t> overall over a period of time.</a:t>
            </a:r>
          </a:p>
          <a:p>
            <a:pPr lvl="1"/>
            <a:r>
              <a:rPr lang="en-AU" dirty="0" smtClean="0"/>
              <a:t>Public debt can also be thought of as ‘negative savings’</a:t>
            </a:r>
          </a:p>
        </p:txBody>
      </p:sp>
      <p:sp>
        <p:nvSpPr>
          <p:cNvPr id="4" name="Content Placeholder 3"/>
          <p:cNvSpPr>
            <a:spLocks noGrp="1"/>
          </p:cNvSpPr>
          <p:nvPr>
            <p:ph sz="half" idx="2"/>
          </p:nvPr>
        </p:nvSpPr>
        <p:spPr/>
        <p:txBody>
          <a:bodyPr/>
          <a:lstStyle/>
          <a:p>
            <a:r>
              <a:rPr lang="en-AU" dirty="0" smtClean="0"/>
              <a:t>Public </a:t>
            </a:r>
            <a:r>
              <a:rPr lang="en-AU" dirty="0"/>
              <a:t>Savings = </a:t>
            </a:r>
            <a:r>
              <a:rPr lang="en-AU" dirty="0">
                <a:solidFill>
                  <a:srgbClr val="92D050"/>
                </a:solidFill>
              </a:rPr>
              <a:t>positive</a:t>
            </a:r>
            <a:r>
              <a:rPr lang="en-AU" dirty="0"/>
              <a:t> amount</a:t>
            </a:r>
          </a:p>
          <a:p>
            <a:pPr lvl="1"/>
            <a:r>
              <a:rPr lang="en-AU" dirty="0"/>
              <a:t>The </a:t>
            </a:r>
            <a:r>
              <a:rPr lang="en-AU" dirty="0">
                <a:solidFill>
                  <a:srgbClr val="92D050"/>
                </a:solidFill>
              </a:rPr>
              <a:t>government has saved money </a:t>
            </a:r>
            <a:r>
              <a:rPr lang="en-AU" dirty="0"/>
              <a:t>overall over a period of time</a:t>
            </a:r>
          </a:p>
          <a:p>
            <a:endParaRPr lang="en-AU" dirty="0"/>
          </a:p>
        </p:txBody>
      </p:sp>
      <p:pic>
        <p:nvPicPr>
          <p:cNvPr id="5" name="Picture 4"/>
          <p:cNvPicPr>
            <a:picLocks noChangeAspect="1"/>
          </p:cNvPicPr>
          <p:nvPr/>
        </p:nvPicPr>
        <p:blipFill>
          <a:blip r:embed="rId2"/>
          <a:stretch>
            <a:fillRect/>
          </a:stretch>
        </p:blipFill>
        <p:spPr>
          <a:xfrm>
            <a:off x="1108967" y="4101792"/>
            <a:ext cx="3324689" cy="2210108"/>
          </a:xfrm>
          <a:prstGeom prst="rect">
            <a:avLst/>
          </a:prstGeom>
        </p:spPr>
      </p:pic>
      <p:pic>
        <p:nvPicPr>
          <p:cNvPr id="6" name="Picture 5"/>
          <p:cNvPicPr>
            <a:picLocks noChangeAspect="1"/>
          </p:cNvPicPr>
          <p:nvPr/>
        </p:nvPicPr>
        <p:blipFill>
          <a:blip r:embed="rId3"/>
          <a:stretch>
            <a:fillRect/>
          </a:stretch>
        </p:blipFill>
        <p:spPr>
          <a:xfrm>
            <a:off x="7071934" y="3411359"/>
            <a:ext cx="3219899" cy="2210108"/>
          </a:xfrm>
          <a:prstGeom prst="rect">
            <a:avLst/>
          </a:prstGeom>
        </p:spPr>
      </p:pic>
    </p:spTree>
    <p:extLst>
      <p:ext uri="{BB962C8B-B14F-4D97-AF65-F5344CB8AC3E}">
        <p14:creationId xmlns:p14="http://schemas.microsoft.com/office/powerpoint/2010/main" val="92251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Government Budgets/Savings/Debt effect on Market for Loanable Funds</a:t>
            </a:r>
            <a:endParaRPr lang="en-US" dirty="0"/>
          </a:p>
        </p:txBody>
      </p:sp>
      <p:sp>
        <p:nvSpPr>
          <p:cNvPr id="3" name="Content Placeholder 2"/>
          <p:cNvSpPr>
            <a:spLocks noGrp="1"/>
          </p:cNvSpPr>
          <p:nvPr>
            <p:ph idx="1"/>
          </p:nvPr>
        </p:nvSpPr>
        <p:spPr>
          <a:xfrm>
            <a:off x="530469" y="1760450"/>
            <a:ext cx="5817577" cy="3550104"/>
          </a:xfrm>
        </p:spPr>
        <p:txBody>
          <a:bodyPr>
            <a:normAutofit fontScale="62500" lnSpcReduction="20000"/>
          </a:bodyPr>
          <a:lstStyle/>
          <a:p>
            <a:r>
              <a:rPr lang="en-US" dirty="0" smtClean="0"/>
              <a:t>Any change to national savings or public savings has an effect on the market for loanable funds.</a:t>
            </a:r>
          </a:p>
          <a:p>
            <a:r>
              <a:rPr lang="en-US" dirty="0" smtClean="0"/>
              <a:t>When we refer to government budgets and government debt/savings, this can affect both the demand and supply of loanable funds.</a:t>
            </a:r>
          </a:p>
          <a:p>
            <a:pPr lvl="1"/>
            <a:r>
              <a:rPr lang="en-US" dirty="0" smtClean="0"/>
              <a:t>Government </a:t>
            </a:r>
            <a:r>
              <a:rPr lang="en-US" dirty="0" smtClean="0">
                <a:solidFill>
                  <a:srgbClr val="00B0F0"/>
                </a:solidFill>
              </a:rPr>
              <a:t>budget deficit</a:t>
            </a:r>
          </a:p>
          <a:p>
            <a:pPr lvl="2"/>
            <a:r>
              <a:rPr lang="en-US" dirty="0" smtClean="0"/>
              <a:t>Increases borrowing -&gt; </a:t>
            </a:r>
            <a:r>
              <a:rPr lang="en-US" dirty="0" smtClean="0">
                <a:solidFill>
                  <a:srgbClr val="00B0F0"/>
                </a:solidFill>
              </a:rPr>
              <a:t>increase D</a:t>
            </a:r>
            <a:r>
              <a:rPr lang="en-US" baseline="-25000" dirty="0" smtClean="0">
                <a:solidFill>
                  <a:srgbClr val="00B0F0"/>
                </a:solidFill>
              </a:rPr>
              <a:t>LF</a:t>
            </a:r>
          </a:p>
          <a:p>
            <a:pPr lvl="2"/>
            <a:r>
              <a:rPr lang="en-US" dirty="0" smtClean="0"/>
              <a:t>Decreases savings -&gt; </a:t>
            </a:r>
            <a:r>
              <a:rPr lang="en-US" dirty="0" smtClean="0">
                <a:solidFill>
                  <a:srgbClr val="00B0F0"/>
                </a:solidFill>
              </a:rPr>
              <a:t>decrease S</a:t>
            </a:r>
            <a:r>
              <a:rPr lang="en-US" baseline="-25000" dirty="0" smtClean="0">
                <a:solidFill>
                  <a:srgbClr val="00B0F0"/>
                </a:solidFill>
              </a:rPr>
              <a:t>LF</a:t>
            </a:r>
          </a:p>
          <a:p>
            <a:pPr lvl="1"/>
            <a:r>
              <a:rPr lang="en-US" dirty="0"/>
              <a:t>Government </a:t>
            </a:r>
            <a:r>
              <a:rPr lang="en-US" dirty="0" smtClean="0">
                <a:solidFill>
                  <a:srgbClr val="00B050"/>
                </a:solidFill>
              </a:rPr>
              <a:t>budget surplus</a:t>
            </a:r>
            <a:endParaRPr lang="en-US" dirty="0">
              <a:solidFill>
                <a:srgbClr val="00B050"/>
              </a:solidFill>
            </a:endParaRPr>
          </a:p>
          <a:p>
            <a:pPr lvl="2"/>
            <a:r>
              <a:rPr lang="en-US" dirty="0" smtClean="0"/>
              <a:t>Decreases </a:t>
            </a:r>
            <a:r>
              <a:rPr lang="en-US" dirty="0"/>
              <a:t>borrowing -&gt; </a:t>
            </a:r>
            <a:r>
              <a:rPr lang="en-US" dirty="0" smtClean="0">
                <a:solidFill>
                  <a:srgbClr val="00B050"/>
                </a:solidFill>
              </a:rPr>
              <a:t>decreases </a:t>
            </a:r>
            <a:r>
              <a:rPr lang="en-US" dirty="0">
                <a:solidFill>
                  <a:srgbClr val="00B050"/>
                </a:solidFill>
              </a:rPr>
              <a:t>D</a:t>
            </a:r>
            <a:r>
              <a:rPr lang="en-US" baseline="-25000" dirty="0">
                <a:solidFill>
                  <a:srgbClr val="00B050"/>
                </a:solidFill>
              </a:rPr>
              <a:t>LF</a:t>
            </a:r>
          </a:p>
          <a:p>
            <a:pPr lvl="2"/>
            <a:r>
              <a:rPr lang="en-US" dirty="0" smtClean="0"/>
              <a:t>Increases </a:t>
            </a:r>
            <a:r>
              <a:rPr lang="en-US" dirty="0"/>
              <a:t>savings -&gt; </a:t>
            </a:r>
            <a:r>
              <a:rPr lang="en-US" dirty="0" smtClean="0">
                <a:solidFill>
                  <a:srgbClr val="00B050"/>
                </a:solidFill>
              </a:rPr>
              <a:t>increases S</a:t>
            </a:r>
            <a:r>
              <a:rPr lang="en-US" baseline="-25000" dirty="0" smtClean="0">
                <a:solidFill>
                  <a:srgbClr val="00B050"/>
                </a:solidFill>
              </a:rPr>
              <a:t>LF</a:t>
            </a:r>
          </a:p>
          <a:p>
            <a:r>
              <a:rPr lang="en-US" dirty="0" smtClean="0"/>
              <a:t>Note: Usually the question will give you clues about whether to focus on Demand or Supply.</a:t>
            </a:r>
          </a:p>
          <a:p>
            <a:pPr lvl="1"/>
            <a:r>
              <a:rPr lang="en-US" dirty="0" smtClean="0"/>
              <a:t>Note: </a:t>
            </a:r>
            <a:r>
              <a:rPr lang="en-US" b="1" u="sng" dirty="0" smtClean="0">
                <a:solidFill>
                  <a:srgbClr val="FF0000"/>
                </a:solidFill>
              </a:rPr>
              <a:t>without any further information, it is best to assume that it will mainly affect demand</a:t>
            </a:r>
            <a:endParaRPr lang="en-US" b="1" u="sng" dirty="0">
              <a:solidFill>
                <a:srgbClr val="FF0000"/>
              </a:solidFill>
            </a:endParaRPr>
          </a:p>
          <a:p>
            <a:pPr lvl="1"/>
            <a:endParaRPr lang="en-US" dirty="0" smtClean="0"/>
          </a:p>
        </p:txBody>
      </p:sp>
      <p:pic>
        <p:nvPicPr>
          <p:cNvPr id="4" name="Picture 3"/>
          <p:cNvPicPr>
            <a:picLocks noChangeAspect="1"/>
          </p:cNvPicPr>
          <p:nvPr/>
        </p:nvPicPr>
        <p:blipFill>
          <a:blip r:embed="rId2"/>
          <a:stretch>
            <a:fillRect/>
          </a:stretch>
        </p:blipFill>
        <p:spPr>
          <a:xfrm>
            <a:off x="8358196" y="3410281"/>
            <a:ext cx="3432142" cy="3447719"/>
          </a:xfrm>
          <a:prstGeom prst="rect">
            <a:avLst/>
          </a:prstGeom>
        </p:spPr>
      </p:pic>
      <p:pic>
        <p:nvPicPr>
          <p:cNvPr id="5" name="Picture 4"/>
          <p:cNvPicPr>
            <a:picLocks noChangeAspect="1"/>
          </p:cNvPicPr>
          <p:nvPr/>
        </p:nvPicPr>
        <p:blipFill>
          <a:blip r:embed="rId3"/>
          <a:stretch>
            <a:fillRect/>
          </a:stretch>
        </p:blipFill>
        <p:spPr>
          <a:xfrm>
            <a:off x="7266816" y="1280189"/>
            <a:ext cx="2182760" cy="1270295"/>
          </a:xfrm>
          <a:prstGeom prst="rect">
            <a:avLst/>
          </a:prstGeom>
        </p:spPr>
      </p:pic>
      <p:sp>
        <p:nvSpPr>
          <p:cNvPr id="6" name="Right Arrow 5"/>
          <p:cNvSpPr/>
          <p:nvPr/>
        </p:nvSpPr>
        <p:spPr>
          <a:xfrm rot="2618652">
            <a:off x="9246667" y="2094810"/>
            <a:ext cx="1670539" cy="12473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557238" y="2461846"/>
            <a:ext cx="2233100" cy="646331"/>
          </a:xfrm>
          <a:prstGeom prst="rect">
            <a:avLst/>
          </a:prstGeom>
          <a:noFill/>
        </p:spPr>
        <p:txBody>
          <a:bodyPr wrap="square" rtlCol="0">
            <a:spAutoFit/>
          </a:bodyPr>
          <a:lstStyle/>
          <a:p>
            <a:r>
              <a:rPr lang="en-US" dirty="0" smtClean="0"/>
              <a:t>Affects the market for loanable funds</a:t>
            </a:r>
            <a:endParaRPr lang="en-US" dirty="0"/>
          </a:p>
        </p:txBody>
      </p:sp>
      <p:sp>
        <p:nvSpPr>
          <p:cNvPr id="8" name="TextBox 7"/>
          <p:cNvSpPr txBox="1"/>
          <p:nvPr/>
        </p:nvSpPr>
        <p:spPr>
          <a:xfrm>
            <a:off x="3933092" y="4949502"/>
            <a:ext cx="4325816" cy="1754326"/>
          </a:xfrm>
          <a:prstGeom prst="rect">
            <a:avLst/>
          </a:prstGeom>
          <a:solidFill>
            <a:srgbClr val="FFFF00"/>
          </a:solidFill>
        </p:spPr>
        <p:txBody>
          <a:bodyPr wrap="square" rtlCol="0">
            <a:spAutoFit/>
          </a:bodyPr>
          <a:lstStyle/>
          <a:p>
            <a:r>
              <a:rPr lang="en-US" dirty="0" smtClean="0">
                <a:solidFill>
                  <a:srgbClr val="FF0000"/>
                </a:solidFill>
              </a:rPr>
              <a:t>Summary</a:t>
            </a:r>
          </a:p>
          <a:p>
            <a:r>
              <a:rPr lang="en-US" dirty="0" smtClean="0">
                <a:solidFill>
                  <a:srgbClr val="FF0000"/>
                </a:solidFill>
              </a:rPr>
              <a:t>Government budgets affect the demand and supply for loanable funds, but we usually focus on the effect on demand. </a:t>
            </a:r>
          </a:p>
          <a:p>
            <a:r>
              <a:rPr lang="en-US" dirty="0" smtClean="0">
                <a:solidFill>
                  <a:srgbClr val="FF0000"/>
                </a:solidFill>
              </a:rPr>
              <a:t>Deficit -&gt; ↑D</a:t>
            </a:r>
            <a:r>
              <a:rPr lang="en-US" baseline="-25000" dirty="0" smtClean="0">
                <a:solidFill>
                  <a:srgbClr val="FF0000"/>
                </a:solidFill>
              </a:rPr>
              <a:t>LF </a:t>
            </a:r>
            <a:r>
              <a:rPr lang="en-US" dirty="0" smtClean="0">
                <a:solidFill>
                  <a:srgbClr val="FF0000"/>
                </a:solidFill>
              </a:rPr>
              <a:t>(more borrowing) </a:t>
            </a:r>
          </a:p>
          <a:p>
            <a:r>
              <a:rPr lang="en-US" dirty="0" smtClean="0">
                <a:solidFill>
                  <a:srgbClr val="FF0000"/>
                </a:solidFill>
              </a:rPr>
              <a:t>Surplus -&gt; ↓D</a:t>
            </a:r>
            <a:r>
              <a:rPr lang="en-US" baseline="-25000" dirty="0" smtClean="0">
                <a:solidFill>
                  <a:srgbClr val="FF0000"/>
                </a:solidFill>
              </a:rPr>
              <a:t>LF </a:t>
            </a:r>
            <a:r>
              <a:rPr lang="en-US" dirty="0" smtClean="0">
                <a:solidFill>
                  <a:srgbClr val="FF0000"/>
                </a:solidFill>
              </a:rPr>
              <a:t>(less borrowing)</a:t>
            </a:r>
            <a:endParaRPr lang="en-US" dirty="0">
              <a:solidFill>
                <a:srgbClr val="FF0000"/>
              </a:solidFill>
            </a:endParaRPr>
          </a:p>
        </p:txBody>
      </p:sp>
    </p:spTree>
    <p:extLst>
      <p:ext uri="{BB962C8B-B14F-4D97-AF65-F5344CB8AC3E}">
        <p14:creationId xmlns:p14="http://schemas.microsoft.com/office/powerpoint/2010/main" val="392085948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Budget Summary</a:t>
            </a:r>
            <a:endParaRPr lang="en-AU" dirty="0"/>
          </a:p>
        </p:txBody>
      </p:sp>
      <p:graphicFrame>
        <p:nvGraphicFramePr>
          <p:cNvPr id="4" name="Content Placeholder 3"/>
          <p:cNvGraphicFramePr>
            <a:graphicFrameLocks noGrp="1"/>
          </p:cNvGraphicFramePr>
          <p:nvPr>
            <p:ph idx="1"/>
            <p:extLst/>
          </p:nvPr>
        </p:nvGraphicFramePr>
        <p:xfrm>
          <a:off x="285703" y="1690688"/>
          <a:ext cx="11161882" cy="3884553"/>
        </p:xfrm>
        <a:graphic>
          <a:graphicData uri="http://schemas.openxmlformats.org/drawingml/2006/table">
            <a:tbl>
              <a:tblPr firstRow="1" bandRow="1">
                <a:tableStyleId>{5C22544A-7EE6-4342-B048-85BDC9FD1C3A}</a:tableStyleId>
              </a:tblPr>
              <a:tblGrid>
                <a:gridCol w="1929959">
                  <a:extLst>
                    <a:ext uri="{9D8B030D-6E8A-4147-A177-3AD203B41FA5}">
                      <a16:colId xmlns:a16="http://schemas.microsoft.com/office/drawing/2014/main" val="2812896125"/>
                    </a:ext>
                  </a:extLst>
                </a:gridCol>
                <a:gridCol w="633046">
                  <a:extLst>
                    <a:ext uri="{9D8B030D-6E8A-4147-A177-3AD203B41FA5}">
                      <a16:colId xmlns:a16="http://schemas.microsoft.com/office/drawing/2014/main" val="970825363"/>
                    </a:ext>
                  </a:extLst>
                </a:gridCol>
                <a:gridCol w="2224454">
                  <a:extLst>
                    <a:ext uri="{9D8B030D-6E8A-4147-A177-3AD203B41FA5}">
                      <a16:colId xmlns:a16="http://schemas.microsoft.com/office/drawing/2014/main" val="1242076516"/>
                    </a:ext>
                  </a:extLst>
                </a:gridCol>
                <a:gridCol w="2118946">
                  <a:extLst>
                    <a:ext uri="{9D8B030D-6E8A-4147-A177-3AD203B41FA5}">
                      <a16:colId xmlns:a16="http://schemas.microsoft.com/office/drawing/2014/main" val="3146159301"/>
                    </a:ext>
                  </a:extLst>
                </a:gridCol>
                <a:gridCol w="2074984">
                  <a:extLst>
                    <a:ext uri="{9D8B030D-6E8A-4147-A177-3AD203B41FA5}">
                      <a16:colId xmlns:a16="http://schemas.microsoft.com/office/drawing/2014/main" val="1726253623"/>
                    </a:ext>
                  </a:extLst>
                </a:gridCol>
                <a:gridCol w="2180493">
                  <a:extLst>
                    <a:ext uri="{9D8B030D-6E8A-4147-A177-3AD203B41FA5}">
                      <a16:colId xmlns:a16="http://schemas.microsoft.com/office/drawing/2014/main" val="1670101236"/>
                    </a:ext>
                  </a:extLst>
                </a:gridCol>
              </a:tblGrid>
              <a:tr h="956904">
                <a:tc>
                  <a:txBody>
                    <a:bodyPr/>
                    <a:lstStyle/>
                    <a:p>
                      <a:endParaRPr lang="en-AU" dirty="0"/>
                    </a:p>
                  </a:txBody>
                  <a:tcPr/>
                </a:tc>
                <a:tc>
                  <a:txBody>
                    <a:bodyPr/>
                    <a:lstStyle/>
                    <a:p>
                      <a:r>
                        <a:rPr lang="en-AU" dirty="0" smtClean="0"/>
                        <a:t>+/-</a:t>
                      </a:r>
                      <a:endParaRPr lang="en-AU" dirty="0"/>
                    </a:p>
                  </a:txBody>
                  <a:tcPr/>
                </a:tc>
                <a:tc>
                  <a:txBody>
                    <a:bodyPr/>
                    <a:lstStyle/>
                    <a:p>
                      <a:r>
                        <a:rPr lang="en-AU" dirty="0" smtClean="0"/>
                        <a:t>Definition</a:t>
                      </a:r>
                      <a:endParaRPr lang="en-AU" dirty="0"/>
                    </a:p>
                  </a:txBody>
                  <a:tcPr/>
                </a:tc>
                <a:tc>
                  <a:txBody>
                    <a:bodyPr/>
                    <a:lstStyle/>
                    <a:p>
                      <a:r>
                        <a:rPr lang="en-AU" dirty="0" smtClean="0"/>
                        <a:t>Type of </a:t>
                      </a:r>
                      <a:r>
                        <a:rPr lang="en-AU" baseline="0" dirty="0" smtClean="0"/>
                        <a:t>Fiscal Policy</a:t>
                      </a:r>
                      <a:endParaRPr lang="en-AU" dirty="0"/>
                    </a:p>
                  </a:txBody>
                  <a:tcPr/>
                </a:tc>
                <a:tc>
                  <a:txBody>
                    <a:bodyPr/>
                    <a:lstStyle/>
                    <a:p>
                      <a:r>
                        <a:rPr lang="en-AU" dirty="0" smtClean="0"/>
                        <a:t>Gov</a:t>
                      </a:r>
                      <a:r>
                        <a:rPr lang="en-AU" baseline="0" dirty="0" smtClean="0"/>
                        <a:t>ernment Borrowing/Saving</a:t>
                      </a:r>
                      <a:endParaRPr lang="en-AU" dirty="0"/>
                    </a:p>
                  </a:txBody>
                  <a:tcPr/>
                </a:tc>
                <a:tc>
                  <a:txBody>
                    <a:bodyPr/>
                    <a:lstStyle/>
                    <a:p>
                      <a:r>
                        <a:rPr lang="en-AU" dirty="0" smtClean="0"/>
                        <a:t>Effect on Loanable</a:t>
                      </a:r>
                      <a:r>
                        <a:rPr lang="en-AU" baseline="0" dirty="0" smtClean="0"/>
                        <a:t> Funds Market</a:t>
                      </a:r>
                      <a:endParaRPr lang="en-AU" dirty="0"/>
                    </a:p>
                  </a:txBody>
                  <a:tcPr/>
                </a:tc>
                <a:extLst>
                  <a:ext uri="{0D108BD9-81ED-4DB2-BD59-A6C34878D82A}">
                    <a16:rowId xmlns:a16="http://schemas.microsoft.com/office/drawing/2014/main" val="3925613961"/>
                  </a:ext>
                </a:extLst>
              </a:tr>
              <a:tr h="824529">
                <a:tc>
                  <a:txBody>
                    <a:bodyPr/>
                    <a:lstStyle/>
                    <a:p>
                      <a:r>
                        <a:rPr lang="en-AU" dirty="0" smtClean="0"/>
                        <a:t>Balanced</a:t>
                      </a:r>
                      <a:r>
                        <a:rPr lang="en-AU" baseline="0" dirty="0" smtClean="0"/>
                        <a:t> Budget</a:t>
                      </a:r>
                      <a:endParaRPr lang="en-AU" dirty="0"/>
                    </a:p>
                  </a:txBody>
                  <a:tcPr/>
                </a:tc>
                <a:tc>
                  <a:txBody>
                    <a:bodyPr/>
                    <a:lstStyle/>
                    <a:p>
                      <a:endParaRPr lang="en-AU" sz="4000" dirty="0"/>
                    </a:p>
                  </a:txBody>
                  <a:tcPr/>
                </a:tc>
                <a:tc>
                  <a:txBody>
                    <a:bodyPr/>
                    <a:lstStyle/>
                    <a:p>
                      <a:r>
                        <a:rPr lang="en-AU" sz="1800" dirty="0" smtClean="0"/>
                        <a:t>Tax = Government Expenditure</a:t>
                      </a:r>
                      <a:endParaRPr lang="en-AU" dirty="0"/>
                    </a:p>
                  </a:txBody>
                  <a:tcPr/>
                </a:tc>
                <a:tc>
                  <a:txBody>
                    <a:bodyPr/>
                    <a:lstStyle/>
                    <a:p>
                      <a:r>
                        <a:rPr lang="en-AU" dirty="0" smtClean="0"/>
                        <a:t>Neutral FP</a:t>
                      </a:r>
                      <a:endParaRPr lang="en-AU" dirty="0"/>
                    </a:p>
                  </a:txBody>
                  <a:tcPr/>
                </a:tc>
                <a:tc>
                  <a:txBody>
                    <a:bodyPr/>
                    <a:lstStyle/>
                    <a:p>
                      <a:r>
                        <a:rPr lang="en-AU" dirty="0" smtClean="0"/>
                        <a:t>Borrowing/saving</a:t>
                      </a:r>
                      <a:r>
                        <a:rPr lang="en-AU" baseline="0" dirty="0" smtClean="0"/>
                        <a:t> remains the same</a:t>
                      </a:r>
                      <a:endParaRPr lang="en-AU" dirty="0"/>
                    </a:p>
                  </a:txBody>
                  <a:tcPr/>
                </a:tc>
                <a:tc>
                  <a:txBody>
                    <a:bodyPr/>
                    <a:lstStyle/>
                    <a:p>
                      <a:r>
                        <a:rPr lang="en-AU" dirty="0" smtClean="0"/>
                        <a:t>D</a:t>
                      </a:r>
                      <a:r>
                        <a:rPr lang="en-AU" baseline="-25000" dirty="0" smtClean="0"/>
                        <a:t>LF</a:t>
                      </a:r>
                      <a:r>
                        <a:rPr lang="en-AU" baseline="0" dirty="0" smtClean="0"/>
                        <a:t> unchanged</a:t>
                      </a:r>
                    </a:p>
                    <a:p>
                      <a:r>
                        <a:rPr lang="en-AU" baseline="0" dirty="0" smtClean="0"/>
                        <a:t>S</a:t>
                      </a:r>
                      <a:r>
                        <a:rPr lang="en-AU" baseline="-25000" dirty="0" smtClean="0"/>
                        <a:t>LF</a:t>
                      </a:r>
                      <a:r>
                        <a:rPr lang="en-AU" baseline="0" dirty="0" smtClean="0"/>
                        <a:t> unchanged</a:t>
                      </a:r>
                      <a:endParaRPr lang="en-AU" dirty="0"/>
                    </a:p>
                  </a:txBody>
                  <a:tcPr/>
                </a:tc>
                <a:extLst>
                  <a:ext uri="{0D108BD9-81ED-4DB2-BD59-A6C34878D82A}">
                    <a16:rowId xmlns:a16="http://schemas.microsoft.com/office/drawing/2014/main" val="3123221077"/>
                  </a:ext>
                </a:extLst>
              </a:tr>
              <a:tr h="824529">
                <a:tc>
                  <a:txBody>
                    <a:bodyPr/>
                    <a:lstStyle/>
                    <a:p>
                      <a:r>
                        <a:rPr lang="en-AU" dirty="0" smtClean="0">
                          <a:solidFill>
                            <a:srgbClr val="FF0000"/>
                          </a:solidFill>
                        </a:rPr>
                        <a:t>Budget Deficit</a:t>
                      </a:r>
                      <a:endParaRPr lang="en-AU" dirty="0">
                        <a:solidFill>
                          <a:srgbClr val="FF0000"/>
                        </a:solidFill>
                      </a:endParaRPr>
                    </a:p>
                  </a:txBody>
                  <a:tcPr/>
                </a:tc>
                <a:tc>
                  <a:txBody>
                    <a:bodyPr/>
                    <a:lstStyle/>
                    <a:p>
                      <a:r>
                        <a:rPr lang="en-AU" sz="4000" dirty="0" smtClean="0">
                          <a:solidFill>
                            <a:srgbClr val="FF0000"/>
                          </a:solidFill>
                        </a:rPr>
                        <a:t>-</a:t>
                      </a:r>
                      <a:endParaRPr lang="en-AU" sz="4000" dirty="0">
                        <a:solidFill>
                          <a:srgbClr val="FF0000"/>
                        </a:solidFill>
                      </a:endParaRPr>
                    </a:p>
                  </a:txBody>
                  <a:tcPr/>
                </a:tc>
                <a:tc>
                  <a:txBody>
                    <a:bodyPr/>
                    <a:lstStyle/>
                    <a:p>
                      <a:r>
                        <a:rPr lang="en-AU" sz="1800" dirty="0" smtClean="0"/>
                        <a:t>Tax &lt; Government Expenditure</a:t>
                      </a:r>
                      <a:endParaRPr lang="en-AU" dirty="0"/>
                    </a:p>
                  </a:txBody>
                  <a:tcPr/>
                </a:tc>
                <a:tc>
                  <a:txBody>
                    <a:bodyPr/>
                    <a:lstStyle/>
                    <a:p>
                      <a:r>
                        <a:rPr lang="en-AU" baseline="0" dirty="0" smtClean="0"/>
                        <a:t>Expansionary FP (↓</a:t>
                      </a:r>
                      <a:r>
                        <a:rPr lang="en-AU" baseline="0" dirty="0" err="1" smtClean="0"/>
                        <a:t>Tax↑Gov</a:t>
                      </a:r>
                      <a:r>
                        <a:rPr lang="en-AU" baseline="0" dirty="0" smtClean="0"/>
                        <a:t> expenditure)</a:t>
                      </a:r>
                      <a:endParaRPr lang="en-AU" baseline="0" dirty="0"/>
                    </a:p>
                  </a:txBody>
                  <a:tcPr/>
                </a:tc>
                <a:tc>
                  <a:txBody>
                    <a:bodyPr/>
                    <a:lstStyle/>
                    <a:p>
                      <a:r>
                        <a:rPr lang="en-AU" baseline="0" dirty="0" smtClean="0"/>
                        <a:t>Borrowing increases/</a:t>
                      </a:r>
                    </a:p>
                    <a:p>
                      <a:r>
                        <a:rPr lang="en-AU" baseline="0" dirty="0" smtClean="0"/>
                        <a:t>Saving decreases</a:t>
                      </a:r>
                      <a:endParaRPr lang="en-AU" baseline="0" dirty="0"/>
                    </a:p>
                  </a:txBody>
                  <a:tcPr/>
                </a:tc>
                <a:tc>
                  <a:txBody>
                    <a:bodyPr/>
                    <a:lstStyle/>
                    <a:p>
                      <a:r>
                        <a:rPr lang="en-AU" dirty="0" smtClean="0"/>
                        <a:t>D</a:t>
                      </a:r>
                      <a:r>
                        <a:rPr lang="en-AU" baseline="-25000" dirty="0" smtClean="0"/>
                        <a:t>LF</a:t>
                      </a:r>
                      <a:r>
                        <a:rPr lang="en-AU" baseline="0" dirty="0" smtClean="0"/>
                        <a:t> increases</a:t>
                      </a:r>
                    </a:p>
                    <a:p>
                      <a:r>
                        <a:rPr lang="en-AU" baseline="0" dirty="0" smtClean="0"/>
                        <a:t>S</a:t>
                      </a:r>
                      <a:r>
                        <a:rPr lang="en-AU" baseline="-25000" dirty="0" smtClean="0"/>
                        <a:t>LF</a:t>
                      </a:r>
                      <a:r>
                        <a:rPr lang="en-AU" baseline="0" dirty="0" smtClean="0"/>
                        <a:t> decreases</a:t>
                      </a:r>
                      <a:endParaRPr lang="en-AU" dirty="0" smtClean="0"/>
                    </a:p>
                    <a:p>
                      <a:endParaRPr lang="en-AU" baseline="0" dirty="0"/>
                    </a:p>
                  </a:txBody>
                  <a:tcPr/>
                </a:tc>
                <a:extLst>
                  <a:ext uri="{0D108BD9-81ED-4DB2-BD59-A6C34878D82A}">
                    <a16:rowId xmlns:a16="http://schemas.microsoft.com/office/drawing/2014/main" val="1368670207"/>
                  </a:ext>
                </a:extLst>
              </a:tr>
              <a:tr h="824529">
                <a:tc>
                  <a:txBody>
                    <a:bodyPr/>
                    <a:lstStyle/>
                    <a:p>
                      <a:r>
                        <a:rPr lang="en-AU" dirty="0" smtClean="0">
                          <a:solidFill>
                            <a:srgbClr val="00B050"/>
                          </a:solidFill>
                        </a:rPr>
                        <a:t>Budget Surplus</a:t>
                      </a:r>
                      <a:endParaRPr lang="en-AU" dirty="0">
                        <a:solidFill>
                          <a:srgbClr val="00B050"/>
                        </a:solidFill>
                      </a:endParaRPr>
                    </a:p>
                  </a:txBody>
                  <a:tcPr/>
                </a:tc>
                <a:tc>
                  <a:txBody>
                    <a:bodyPr/>
                    <a:lstStyle/>
                    <a:p>
                      <a:r>
                        <a:rPr lang="en-AU" sz="4000" dirty="0" smtClean="0">
                          <a:solidFill>
                            <a:srgbClr val="00B050"/>
                          </a:solidFill>
                        </a:rPr>
                        <a:t>+</a:t>
                      </a:r>
                      <a:endParaRPr lang="en-AU" sz="4000" dirty="0">
                        <a:solidFill>
                          <a:srgbClr val="00B050"/>
                        </a:solidFill>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AU" sz="2000" dirty="0" smtClean="0"/>
                        <a:t>Tax &gt; Government Expenditure</a:t>
                      </a:r>
                    </a:p>
                    <a:p>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Contractionary FP</a:t>
                      </a:r>
                      <a:r>
                        <a:rPr lang="en-AU" baseline="0" dirty="0" smtClean="0"/>
                        <a:t>(↑</a:t>
                      </a:r>
                      <a:r>
                        <a:rPr lang="en-AU" baseline="0" dirty="0" err="1" smtClean="0"/>
                        <a:t>Tax↓Gov</a:t>
                      </a:r>
                      <a:r>
                        <a:rPr lang="en-AU" baseline="0" dirty="0" smtClean="0"/>
                        <a:t> expenditure)</a:t>
                      </a:r>
                    </a:p>
                    <a:p>
                      <a:endParaRPr lang="en-AU" dirty="0"/>
                    </a:p>
                  </a:txBody>
                  <a:tcPr/>
                </a:tc>
                <a:tc>
                  <a:txBody>
                    <a:bodyPr/>
                    <a:lstStyle/>
                    <a:p>
                      <a:r>
                        <a:rPr lang="en-AU" dirty="0" smtClean="0"/>
                        <a:t>Borrowing decreases/savings</a:t>
                      </a:r>
                      <a:r>
                        <a:rPr lang="en-AU" baseline="0" dirty="0" smtClean="0"/>
                        <a:t> increases</a:t>
                      </a:r>
                      <a:endParaRPr lang="en-AU" dirty="0"/>
                    </a:p>
                  </a:txBody>
                  <a:tcPr/>
                </a:tc>
                <a:tc>
                  <a:txBody>
                    <a:bodyPr/>
                    <a:lstStyle/>
                    <a:p>
                      <a:r>
                        <a:rPr lang="en-AU" dirty="0" smtClean="0"/>
                        <a:t>D</a:t>
                      </a:r>
                      <a:r>
                        <a:rPr lang="en-AU" baseline="-25000" dirty="0" smtClean="0"/>
                        <a:t>LF</a:t>
                      </a:r>
                      <a:r>
                        <a:rPr lang="en-AU" baseline="0" dirty="0" smtClean="0"/>
                        <a:t> decreases</a:t>
                      </a:r>
                    </a:p>
                    <a:p>
                      <a:r>
                        <a:rPr lang="en-AU" baseline="0" dirty="0" smtClean="0"/>
                        <a:t>S</a:t>
                      </a:r>
                      <a:r>
                        <a:rPr lang="en-AU" baseline="-25000" dirty="0" smtClean="0"/>
                        <a:t>LF</a:t>
                      </a:r>
                      <a:r>
                        <a:rPr lang="en-AU" baseline="0" dirty="0" smtClean="0"/>
                        <a:t> increases</a:t>
                      </a:r>
                      <a:endParaRPr lang="en-AU" dirty="0" smtClean="0"/>
                    </a:p>
                    <a:p>
                      <a:endParaRPr lang="en-AU" dirty="0"/>
                    </a:p>
                  </a:txBody>
                  <a:tcPr/>
                </a:tc>
                <a:extLst>
                  <a:ext uri="{0D108BD9-81ED-4DB2-BD59-A6C34878D82A}">
                    <a16:rowId xmlns:a16="http://schemas.microsoft.com/office/drawing/2014/main" val="2875807764"/>
                  </a:ext>
                </a:extLst>
              </a:tr>
            </a:tbl>
          </a:graphicData>
        </a:graphic>
      </p:graphicFrame>
      <p:sp>
        <p:nvSpPr>
          <p:cNvPr id="3" name="Down Arrow 2"/>
          <p:cNvSpPr/>
          <p:nvPr/>
        </p:nvSpPr>
        <p:spPr>
          <a:xfrm>
            <a:off x="7455877" y="545123"/>
            <a:ext cx="720969" cy="10023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9404838" y="616744"/>
            <a:ext cx="720969" cy="10023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638886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46" y="250825"/>
            <a:ext cx="10515600" cy="936137"/>
          </a:xfrm>
        </p:spPr>
        <p:txBody>
          <a:bodyPr/>
          <a:lstStyle/>
          <a:p>
            <a:r>
              <a:rPr lang="en-US" dirty="0" smtClean="0"/>
              <a:t>Unit 4 Progress Summary</a:t>
            </a:r>
            <a:endParaRPr lang="en-US" dirty="0"/>
          </a:p>
        </p:txBody>
      </p:sp>
      <p:sp>
        <p:nvSpPr>
          <p:cNvPr id="3" name="Content Placeholder 2"/>
          <p:cNvSpPr>
            <a:spLocks noGrp="1"/>
          </p:cNvSpPr>
          <p:nvPr>
            <p:ph idx="1"/>
          </p:nvPr>
        </p:nvSpPr>
        <p:spPr>
          <a:xfrm>
            <a:off x="335090" y="1109052"/>
            <a:ext cx="5600489" cy="1709666"/>
          </a:xfrm>
          <a:solidFill>
            <a:schemeClr val="accent1">
              <a:lumMod val="20000"/>
              <a:lumOff val="80000"/>
            </a:schemeClr>
          </a:solidFill>
        </p:spPr>
        <p:txBody>
          <a:bodyPr>
            <a:normAutofit fontScale="47500" lnSpcReduction="20000"/>
          </a:bodyPr>
          <a:lstStyle/>
          <a:p>
            <a:pPr marL="0" indent="0">
              <a:buNone/>
            </a:pPr>
            <a:r>
              <a:rPr lang="en-US" b="1" u="sng" dirty="0" smtClean="0"/>
              <a:t>Financial Assets</a:t>
            </a:r>
          </a:p>
          <a:p>
            <a:r>
              <a:rPr lang="en-US" dirty="0" smtClean="0"/>
              <a:t>Bonds – debt asset. Pays interest to owner of the bond</a:t>
            </a:r>
          </a:p>
          <a:p>
            <a:r>
              <a:rPr lang="en-US" dirty="0" smtClean="0"/>
              <a:t>Stocks – equity/ownership asset. Pays share of profit called dividends.</a:t>
            </a:r>
          </a:p>
          <a:p>
            <a:r>
              <a:rPr lang="en-US" dirty="0" smtClean="0"/>
              <a:t>Certificates of Deposit – depositing money in a bank for a longer period which cannot be touched or the interest is not paid.</a:t>
            </a:r>
          </a:p>
          <a:p>
            <a:r>
              <a:rPr lang="en-US" dirty="0" smtClean="0"/>
              <a:t>Mutual Funds – money given to professionals who invest it for you. </a:t>
            </a:r>
            <a:r>
              <a:rPr lang="en-US" dirty="0" err="1" smtClean="0"/>
              <a:t>Eg</a:t>
            </a:r>
            <a:r>
              <a:rPr lang="en-US" dirty="0" smtClean="0"/>
              <a:t>. Retirement Fund</a:t>
            </a:r>
            <a:endParaRPr lang="en-US" dirty="0"/>
          </a:p>
        </p:txBody>
      </p:sp>
      <p:pic>
        <p:nvPicPr>
          <p:cNvPr id="4" name="Picture 3"/>
          <p:cNvPicPr>
            <a:picLocks noChangeAspect="1"/>
          </p:cNvPicPr>
          <p:nvPr/>
        </p:nvPicPr>
        <p:blipFill>
          <a:blip r:embed="rId2"/>
          <a:stretch>
            <a:fillRect/>
          </a:stretch>
        </p:blipFill>
        <p:spPr>
          <a:xfrm>
            <a:off x="335090" y="4667556"/>
            <a:ext cx="3726599" cy="2074985"/>
          </a:xfrm>
          <a:prstGeom prst="rect">
            <a:avLst/>
          </a:prstGeom>
        </p:spPr>
      </p:pic>
      <p:sp>
        <p:nvSpPr>
          <p:cNvPr id="5" name="TextBox 4"/>
          <p:cNvSpPr txBox="1"/>
          <p:nvPr/>
        </p:nvSpPr>
        <p:spPr>
          <a:xfrm>
            <a:off x="335090" y="4277986"/>
            <a:ext cx="3578469" cy="646331"/>
          </a:xfrm>
          <a:prstGeom prst="rect">
            <a:avLst/>
          </a:prstGeom>
          <a:noFill/>
        </p:spPr>
        <p:txBody>
          <a:bodyPr wrap="square" rtlCol="0">
            <a:spAutoFit/>
          </a:bodyPr>
          <a:lstStyle/>
          <a:p>
            <a:r>
              <a:rPr lang="en-US" b="1" dirty="0" smtClean="0"/>
              <a:t>Relationship of (second hand) bond price to interest rate. </a:t>
            </a:r>
            <a:endParaRPr lang="en-US" b="1" dirty="0"/>
          </a:p>
        </p:txBody>
      </p:sp>
      <p:sp>
        <p:nvSpPr>
          <p:cNvPr id="6" name="TextBox 5"/>
          <p:cNvSpPr txBox="1"/>
          <p:nvPr/>
        </p:nvSpPr>
        <p:spPr>
          <a:xfrm>
            <a:off x="3061269" y="5827409"/>
            <a:ext cx="1521069" cy="646331"/>
          </a:xfrm>
          <a:prstGeom prst="rect">
            <a:avLst/>
          </a:prstGeom>
          <a:noFill/>
        </p:spPr>
        <p:txBody>
          <a:bodyPr wrap="square" rtlCol="0">
            <a:spAutoFit/>
          </a:bodyPr>
          <a:lstStyle/>
          <a:p>
            <a:r>
              <a:rPr lang="en-US" sz="1200" dirty="0" smtClean="0"/>
              <a:t>Higher Interest Rate makes second hand bonds less attractive. </a:t>
            </a:r>
            <a:endParaRPr lang="en-US" sz="1200" dirty="0"/>
          </a:p>
        </p:txBody>
      </p:sp>
      <p:sp>
        <p:nvSpPr>
          <p:cNvPr id="7" name="Rectangle 6"/>
          <p:cNvSpPr/>
          <p:nvPr/>
        </p:nvSpPr>
        <p:spPr>
          <a:xfrm>
            <a:off x="6652252" y="194706"/>
            <a:ext cx="4892432" cy="1015663"/>
          </a:xfrm>
          <a:prstGeom prst="rect">
            <a:avLst/>
          </a:prstGeom>
          <a:solidFill>
            <a:schemeClr val="accent6">
              <a:lumMod val="20000"/>
              <a:lumOff val="80000"/>
            </a:schemeClr>
          </a:solidFill>
        </p:spPr>
        <p:txBody>
          <a:bodyPr wrap="square">
            <a:spAutoFit/>
          </a:bodyPr>
          <a:lstStyle/>
          <a:p>
            <a:r>
              <a:rPr lang="en-US" sz="2000" b="1" dirty="0"/>
              <a:t>Real Interest = Nominal Interest – Inflation</a:t>
            </a:r>
          </a:p>
          <a:p>
            <a:r>
              <a:rPr lang="en-US" sz="2000" b="1" dirty="0" smtClean="0"/>
              <a:t>Nominal </a:t>
            </a:r>
            <a:r>
              <a:rPr lang="en-US" sz="2000" b="1" dirty="0"/>
              <a:t>Interest = Real Interest + </a:t>
            </a:r>
            <a:r>
              <a:rPr lang="en-US" sz="2000" b="1" dirty="0" smtClean="0"/>
              <a:t>Inflation</a:t>
            </a:r>
            <a:endParaRPr lang="en-US" sz="2000" b="1" dirty="0"/>
          </a:p>
          <a:p>
            <a:r>
              <a:rPr lang="en-US" sz="2000" b="1" dirty="0" smtClean="0"/>
              <a:t>Actual Inflation = Expected + Unexpected</a:t>
            </a:r>
          </a:p>
        </p:txBody>
      </p:sp>
      <p:sp>
        <p:nvSpPr>
          <p:cNvPr id="8" name="Rectangle 7"/>
          <p:cNvSpPr/>
          <p:nvPr/>
        </p:nvSpPr>
        <p:spPr>
          <a:xfrm>
            <a:off x="186959" y="3208311"/>
            <a:ext cx="5748619" cy="830997"/>
          </a:xfrm>
          <a:prstGeom prst="rect">
            <a:avLst/>
          </a:prstGeom>
        </p:spPr>
        <p:txBody>
          <a:bodyPr wrap="square">
            <a:spAutoFit/>
          </a:bodyPr>
          <a:lstStyle/>
          <a:p>
            <a:r>
              <a:rPr lang="en-AU" sz="1600" b="1" u="sng" dirty="0" smtClean="0"/>
              <a:t>Opportunity Cost of Money</a:t>
            </a:r>
          </a:p>
          <a:p>
            <a:r>
              <a:rPr lang="en-AU" sz="1600" dirty="0" smtClean="0"/>
              <a:t>Holding </a:t>
            </a:r>
            <a:r>
              <a:rPr lang="en-AU" sz="1600" dirty="0"/>
              <a:t>money has an opportunity cost of the interest you could have earned by putting in a savings account/investing. </a:t>
            </a:r>
          </a:p>
        </p:txBody>
      </p:sp>
      <p:pic>
        <p:nvPicPr>
          <p:cNvPr id="9" name="Picture 8"/>
          <p:cNvPicPr>
            <a:picLocks noChangeAspect="1"/>
          </p:cNvPicPr>
          <p:nvPr/>
        </p:nvPicPr>
        <p:blipFill>
          <a:blip r:embed="rId3"/>
          <a:stretch>
            <a:fillRect/>
          </a:stretch>
        </p:blipFill>
        <p:spPr>
          <a:xfrm>
            <a:off x="7106303" y="3713703"/>
            <a:ext cx="5006924" cy="3423608"/>
          </a:xfrm>
          <a:prstGeom prst="rect">
            <a:avLst/>
          </a:prstGeom>
        </p:spPr>
      </p:pic>
      <p:sp>
        <p:nvSpPr>
          <p:cNvPr id="10" name="Rectangle 9"/>
          <p:cNvSpPr/>
          <p:nvPr/>
        </p:nvSpPr>
        <p:spPr>
          <a:xfrm>
            <a:off x="5975509" y="2765682"/>
            <a:ext cx="6096000" cy="830997"/>
          </a:xfrm>
          <a:prstGeom prst="rect">
            <a:avLst/>
          </a:prstGeom>
        </p:spPr>
        <p:txBody>
          <a:bodyPr>
            <a:spAutoFit/>
          </a:bodyPr>
          <a:lstStyle/>
          <a:p>
            <a:pPr>
              <a:buFont typeface="Wingdings" panose="05000000000000000000" pitchFamily="2" charset="2"/>
              <a:buChar char="q"/>
            </a:pPr>
            <a:r>
              <a:rPr lang="en-AU" sz="1600" dirty="0">
                <a:solidFill>
                  <a:srgbClr val="00B0F0"/>
                </a:solidFill>
              </a:rPr>
              <a:t>Medium of Exchange </a:t>
            </a:r>
            <a:r>
              <a:rPr lang="en-AU" sz="1600" dirty="0"/>
              <a:t>– used to buy goods and services</a:t>
            </a:r>
          </a:p>
          <a:p>
            <a:pPr>
              <a:buFont typeface="Wingdings" panose="05000000000000000000" pitchFamily="2" charset="2"/>
              <a:buChar char="q"/>
            </a:pPr>
            <a:r>
              <a:rPr lang="en-AU" sz="1600" dirty="0">
                <a:solidFill>
                  <a:srgbClr val="00B0F0"/>
                </a:solidFill>
              </a:rPr>
              <a:t>Store of Value </a:t>
            </a:r>
            <a:r>
              <a:rPr lang="en-AU" sz="1600" dirty="0"/>
              <a:t>– we can hold money and spend it in the future.</a:t>
            </a:r>
          </a:p>
          <a:p>
            <a:pPr>
              <a:buFont typeface="Wingdings" panose="05000000000000000000" pitchFamily="2" charset="2"/>
              <a:buChar char="q"/>
            </a:pPr>
            <a:r>
              <a:rPr lang="en-AU" sz="1600" dirty="0">
                <a:solidFill>
                  <a:srgbClr val="00B0F0"/>
                </a:solidFill>
              </a:rPr>
              <a:t>Unit of Account </a:t>
            </a:r>
            <a:r>
              <a:rPr lang="en-AU" sz="1600" dirty="0"/>
              <a:t>– we can measure the value of things using money. </a:t>
            </a:r>
          </a:p>
        </p:txBody>
      </p:sp>
      <p:sp>
        <p:nvSpPr>
          <p:cNvPr id="11" name="TextBox 10"/>
          <p:cNvSpPr txBox="1"/>
          <p:nvPr/>
        </p:nvSpPr>
        <p:spPr>
          <a:xfrm>
            <a:off x="4844716" y="3713703"/>
            <a:ext cx="2261587" cy="2554545"/>
          </a:xfrm>
          <a:prstGeom prst="rect">
            <a:avLst/>
          </a:prstGeom>
          <a:noFill/>
        </p:spPr>
        <p:txBody>
          <a:bodyPr wrap="square" rtlCol="0">
            <a:spAutoFit/>
          </a:bodyPr>
          <a:lstStyle/>
          <a:p>
            <a:r>
              <a:rPr lang="en-US" sz="1600" b="1" u="sng" dirty="0" smtClean="0"/>
              <a:t>Types of Money</a:t>
            </a:r>
          </a:p>
          <a:p>
            <a:r>
              <a:rPr lang="en-US" sz="1600" dirty="0" smtClean="0">
                <a:solidFill>
                  <a:srgbClr val="0070C0"/>
                </a:solidFill>
              </a:rPr>
              <a:t>Commodity Money </a:t>
            </a:r>
            <a:r>
              <a:rPr lang="en-US" sz="1600" dirty="0" smtClean="0"/>
              <a:t>– </a:t>
            </a:r>
            <a:r>
              <a:rPr lang="en-US" sz="1600" dirty="0" err="1" smtClean="0"/>
              <a:t>eg</a:t>
            </a:r>
            <a:r>
              <a:rPr lang="en-US" sz="1600" dirty="0" smtClean="0"/>
              <a:t>. money made of gold</a:t>
            </a:r>
          </a:p>
          <a:p>
            <a:r>
              <a:rPr lang="en-US" sz="1600" dirty="0" smtClean="0">
                <a:solidFill>
                  <a:srgbClr val="0070C0"/>
                </a:solidFill>
              </a:rPr>
              <a:t>Commodity backed </a:t>
            </a:r>
            <a:r>
              <a:rPr lang="en-US" sz="1600" dirty="0" smtClean="0"/>
              <a:t>– money can be used to claim gold/silver</a:t>
            </a:r>
          </a:p>
          <a:p>
            <a:r>
              <a:rPr lang="en-US" sz="1600" dirty="0" smtClean="0">
                <a:solidFill>
                  <a:srgbClr val="0070C0"/>
                </a:solidFill>
              </a:rPr>
              <a:t>Fiat</a:t>
            </a:r>
            <a:r>
              <a:rPr lang="en-US" sz="1600" dirty="0" smtClean="0"/>
              <a:t> – money that has no backing and can be increased without limit by the government.</a:t>
            </a:r>
            <a:endParaRPr lang="en-US" sz="1600" dirty="0"/>
          </a:p>
        </p:txBody>
      </p:sp>
      <p:sp>
        <p:nvSpPr>
          <p:cNvPr id="12" name="TextBox 11"/>
          <p:cNvSpPr txBox="1"/>
          <p:nvPr/>
        </p:nvSpPr>
        <p:spPr>
          <a:xfrm>
            <a:off x="6083709" y="1186962"/>
            <a:ext cx="6029518" cy="1077218"/>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US" sz="1600" dirty="0" smtClean="0"/>
              <a:t>Unexpected inflation benefits borrowers when there are fixed interest rates.</a:t>
            </a:r>
          </a:p>
          <a:p>
            <a:pPr marL="285750" indent="-285750">
              <a:buFont typeface="Arial" panose="020B0604020202020204" pitchFamily="34" charset="0"/>
              <a:buChar char="•"/>
            </a:pPr>
            <a:r>
              <a:rPr lang="en-US" sz="1600" dirty="0" smtClean="0"/>
              <a:t>Unexpected deflation benefits  lenders when there are fixed interest rates.</a:t>
            </a:r>
            <a:endParaRPr lang="en-US" sz="1600" dirty="0"/>
          </a:p>
        </p:txBody>
      </p:sp>
      <p:sp>
        <p:nvSpPr>
          <p:cNvPr id="13" name="TextBox 12"/>
          <p:cNvSpPr txBox="1"/>
          <p:nvPr/>
        </p:nvSpPr>
        <p:spPr>
          <a:xfrm>
            <a:off x="442546" y="2708023"/>
            <a:ext cx="5256688" cy="523220"/>
          </a:xfrm>
          <a:prstGeom prst="rect">
            <a:avLst/>
          </a:prstGeom>
          <a:solidFill>
            <a:schemeClr val="accent4">
              <a:lumMod val="20000"/>
              <a:lumOff val="80000"/>
            </a:schemeClr>
          </a:solidFill>
        </p:spPr>
        <p:txBody>
          <a:bodyPr wrap="square" rtlCol="0">
            <a:spAutoFit/>
          </a:bodyPr>
          <a:lstStyle/>
          <a:p>
            <a:r>
              <a:rPr lang="en-US" sz="1400" i="1" dirty="0" smtClean="0"/>
              <a:t>Liquidity</a:t>
            </a:r>
            <a:r>
              <a:rPr lang="en-US" sz="1400" dirty="0" smtClean="0"/>
              <a:t> – how easily something can be used to buy things. Cash/easy access digital money is the most liquid asset.</a:t>
            </a:r>
            <a:endParaRPr lang="en-US" sz="1400" dirty="0"/>
          </a:p>
        </p:txBody>
      </p:sp>
      <p:sp>
        <p:nvSpPr>
          <p:cNvPr id="14" name="TextBox 13"/>
          <p:cNvSpPr txBox="1"/>
          <p:nvPr/>
        </p:nvSpPr>
        <p:spPr>
          <a:xfrm>
            <a:off x="6235262" y="2179218"/>
            <a:ext cx="871041" cy="369332"/>
          </a:xfrm>
          <a:prstGeom prst="rect">
            <a:avLst/>
          </a:prstGeom>
          <a:solidFill>
            <a:srgbClr val="00B0F0"/>
          </a:solidFill>
        </p:spPr>
        <p:txBody>
          <a:bodyPr wrap="square" rtlCol="0">
            <a:spAutoFit/>
          </a:bodyPr>
          <a:lstStyle/>
          <a:p>
            <a:r>
              <a:rPr lang="en-US" dirty="0" smtClean="0"/>
              <a:t>Money</a:t>
            </a:r>
            <a:endParaRPr lang="en-US" dirty="0"/>
          </a:p>
        </p:txBody>
      </p:sp>
      <p:sp>
        <p:nvSpPr>
          <p:cNvPr id="15" name="TextBox 14"/>
          <p:cNvSpPr txBox="1"/>
          <p:nvPr/>
        </p:nvSpPr>
        <p:spPr>
          <a:xfrm>
            <a:off x="6083709" y="2498834"/>
            <a:ext cx="5622188" cy="338554"/>
          </a:xfrm>
          <a:prstGeom prst="rect">
            <a:avLst/>
          </a:prstGeom>
          <a:noFill/>
        </p:spPr>
        <p:txBody>
          <a:bodyPr wrap="square" rtlCol="0">
            <a:spAutoFit/>
          </a:bodyPr>
          <a:lstStyle/>
          <a:p>
            <a:r>
              <a:rPr lang="en-US" sz="1600" i="1" dirty="0" smtClean="0"/>
              <a:t>Definition: can be universally accepted as a medium of exchange. </a:t>
            </a:r>
            <a:endParaRPr lang="en-US" sz="1600" i="1" dirty="0"/>
          </a:p>
        </p:txBody>
      </p:sp>
    </p:spTree>
    <p:extLst>
      <p:ext uri="{BB962C8B-B14F-4D97-AF65-F5344CB8AC3E}">
        <p14:creationId xmlns:p14="http://schemas.microsoft.com/office/powerpoint/2010/main" val="30871429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568" y="0"/>
            <a:ext cx="10515600" cy="854075"/>
          </a:xfrm>
        </p:spPr>
        <p:txBody>
          <a:bodyPr/>
          <a:lstStyle/>
          <a:p>
            <a:r>
              <a:rPr lang="en-AU" dirty="0" smtClean="0"/>
              <a:t>Benefits of a Financial System</a:t>
            </a:r>
            <a:endParaRPr lang="en-AU" dirty="0"/>
          </a:p>
        </p:txBody>
      </p:sp>
      <p:sp>
        <p:nvSpPr>
          <p:cNvPr id="4" name="Content Placeholder 3"/>
          <p:cNvSpPr>
            <a:spLocks noGrp="1"/>
          </p:cNvSpPr>
          <p:nvPr>
            <p:ph idx="1"/>
          </p:nvPr>
        </p:nvSpPr>
        <p:spPr>
          <a:xfrm>
            <a:off x="67234" y="854075"/>
            <a:ext cx="7819064" cy="5979073"/>
          </a:xfrm>
          <a:prstGeom prst="rect">
            <a:avLst/>
          </a:prstGeom>
        </p:spPr>
        <p:txBody>
          <a:bodyPr wrap="square">
            <a:spAutoFit/>
          </a:bodyPr>
          <a:lstStyle/>
          <a:p>
            <a:r>
              <a:rPr lang="en-AU" dirty="0"/>
              <a:t>By acting as this </a:t>
            </a:r>
            <a:r>
              <a:rPr lang="en-AU" dirty="0">
                <a:solidFill>
                  <a:srgbClr val="00B0F0"/>
                </a:solidFill>
              </a:rPr>
              <a:t>intermediary</a:t>
            </a:r>
            <a:r>
              <a:rPr lang="en-AU" dirty="0"/>
              <a:t>, they </a:t>
            </a:r>
            <a:r>
              <a:rPr lang="en-AU" dirty="0">
                <a:solidFill>
                  <a:srgbClr val="00B0F0"/>
                </a:solidFill>
              </a:rPr>
              <a:t>benefit society </a:t>
            </a:r>
            <a:r>
              <a:rPr lang="en-AU" dirty="0"/>
              <a:t>by:</a:t>
            </a:r>
          </a:p>
          <a:p>
            <a:pPr lvl="1"/>
            <a:r>
              <a:rPr lang="en-AU" b="1" dirty="0">
                <a:solidFill>
                  <a:srgbClr val="00B0F0"/>
                </a:solidFill>
              </a:rPr>
              <a:t>Reducing Transaction </a:t>
            </a:r>
            <a:r>
              <a:rPr lang="en-AU" b="1" dirty="0" smtClean="0">
                <a:solidFill>
                  <a:srgbClr val="00B0F0"/>
                </a:solidFill>
              </a:rPr>
              <a:t>Costs</a:t>
            </a:r>
          </a:p>
          <a:p>
            <a:pPr lvl="2"/>
            <a:r>
              <a:rPr lang="en-AU" dirty="0" smtClean="0"/>
              <a:t>People who save don’t have to worry about expending time and effort finding someone to lend to</a:t>
            </a:r>
          </a:p>
          <a:p>
            <a:pPr lvl="2"/>
            <a:r>
              <a:rPr lang="en-AU" dirty="0" smtClean="0"/>
              <a:t>People who borrow don’t have to expend time and energy asking hundreds or thousands of different people</a:t>
            </a:r>
            <a:endParaRPr lang="en-AU" dirty="0"/>
          </a:p>
          <a:p>
            <a:pPr lvl="1"/>
            <a:r>
              <a:rPr lang="en-AU" b="1" dirty="0">
                <a:solidFill>
                  <a:srgbClr val="00B0F0"/>
                </a:solidFill>
              </a:rPr>
              <a:t>Reducing Risk – </a:t>
            </a:r>
            <a:r>
              <a:rPr lang="en-AU" b="1" dirty="0" smtClean="0">
                <a:solidFill>
                  <a:srgbClr val="00B0F0"/>
                </a:solidFill>
              </a:rPr>
              <a:t>diversification</a:t>
            </a:r>
          </a:p>
          <a:p>
            <a:pPr lvl="2"/>
            <a:r>
              <a:rPr lang="en-AU" dirty="0" smtClean="0"/>
              <a:t>When you save money in a bank, you are essentially lending your money to thousands of different people because this is what the bank does with your money.</a:t>
            </a:r>
          </a:p>
          <a:p>
            <a:pPr lvl="2"/>
            <a:r>
              <a:rPr lang="en-AU" dirty="0" smtClean="0"/>
              <a:t>This has less risk because it is much less likely that a thousand people won’t pay you back</a:t>
            </a:r>
            <a:endParaRPr lang="en-AU" dirty="0"/>
          </a:p>
          <a:p>
            <a:pPr lvl="1"/>
            <a:r>
              <a:rPr lang="en-AU" b="1" dirty="0">
                <a:solidFill>
                  <a:srgbClr val="00B0F0"/>
                </a:solidFill>
              </a:rPr>
              <a:t>Providing </a:t>
            </a:r>
            <a:r>
              <a:rPr lang="en-AU" b="1" dirty="0" smtClean="0">
                <a:solidFill>
                  <a:srgbClr val="00B0F0"/>
                </a:solidFill>
              </a:rPr>
              <a:t>Liquidity</a:t>
            </a:r>
          </a:p>
          <a:p>
            <a:pPr lvl="2"/>
            <a:r>
              <a:rPr lang="en-AU" dirty="0" smtClean="0"/>
              <a:t>Liquid money is needed by businesses and individuals to purchase goods and services which boosts the economy. Banks make it far easier for people to access liquid money on short notice. </a:t>
            </a:r>
            <a:endParaRPr lang="en-AU" dirty="0"/>
          </a:p>
        </p:txBody>
      </p:sp>
      <p:pic>
        <p:nvPicPr>
          <p:cNvPr id="3" name="Picture 2"/>
          <p:cNvPicPr>
            <a:picLocks noChangeAspect="1"/>
          </p:cNvPicPr>
          <p:nvPr/>
        </p:nvPicPr>
        <p:blipFill>
          <a:blip r:embed="rId2"/>
          <a:stretch>
            <a:fillRect/>
          </a:stretch>
        </p:blipFill>
        <p:spPr>
          <a:xfrm>
            <a:off x="7886298" y="1248752"/>
            <a:ext cx="3995351" cy="1782313"/>
          </a:xfrm>
          <a:prstGeom prst="rect">
            <a:avLst/>
          </a:prstGeom>
        </p:spPr>
      </p:pic>
      <p:pic>
        <p:nvPicPr>
          <p:cNvPr id="5" name="Picture 4"/>
          <p:cNvPicPr>
            <a:picLocks noChangeAspect="1"/>
          </p:cNvPicPr>
          <p:nvPr/>
        </p:nvPicPr>
        <p:blipFill>
          <a:blip r:embed="rId3"/>
          <a:stretch>
            <a:fillRect/>
          </a:stretch>
        </p:blipFill>
        <p:spPr>
          <a:xfrm>
            <a:off x="8309632" y="3253121"/>
            <a:ext cx="2696536" cy="1664268"/>
          </a:xfrm>
          <a:prstGeom prst="rect">
            <a:avLst/>
          </a:prstGeom>
        </p:spPr>
      </p:pic>
      <p:sp>
        <p:nvSpPr>
          <p:cNvPr id="6" name="TextBox 5"/>
          <p:cNvSpPr txBox="1"/>
          <p:nvPr/>
        </p:nvSpPr>
        <p:spPr>
          <a:xfrm>
            <a:off x="7886298" y="4927600"/>
            <a:ext cx="3995351" cy="369332"/>
          </a:xfrm>
          <a:prstGeom prst="rect">
            <a:avLst/>
          </a:prstGeom>
          <a:noFill/>
        </p:spPr>
        <p:txBody>
          <a:bodyPr wrap="square" rtlCol="0">
            <a:spAutoFit/>
          </a:bodyPr>
          <a:lstStyle/>
          <a:p>
            <a:r>
              <a:rPr lang="en-AU" dirty="0" smtClean="0"/>
              <a:t>“Don’t put all your eggs in one basket.”</a:t>
            </a:r>
            <a:endParaRPr lang="en-AU" dirty="0"/>
          </a:p>
        </p:txBody>
      </p:sp>
      <p:pic>
        <p:nvPicPr>
          <p:cNvPr id="7" name="Picture 6"/>
          <p:cNvPicPr>
            <a:picLocks noChangeAspect="1"/>
          </p:cNvPicPr>
          <p:nvPr/>
        </p:nvPicPr>
        <p:blipFill>
          <a:blip r:embed="rId4"/>
          <a:stretch>
            <a:fillRect/>
          </a:stretch>
        </p:blipFill>
        <p:spPr>
          <a:xfrm>
            <a:off x="8915763" y="5507460"/>
            <a:ext cx="1484273" cy="1689788"/>
          </a:xfrm>
          <a:prstGeom prst="rect">
            <a:avLst/>
          </a:prstGeom>
        </p:spPr>
      </p:pic>
    </p:spTree>
    <p:extLst>
      <p:ext uri="{BB962C8B-B14F-4D97-AF65-F5344CB8AC3E}">
        <p14:creationId xmlns:p14="http://schemas.microsoft.com/office/powerpoint/2010/main" val="326352508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570" y="110149"/>
            <a:ext cx="10515600" cy="927344"/>
          </a:xfrm>
        </p:spPr>
        <p:txBody>
          <a:bodyPr/>
          <a:lstStyle/>
          <a:p>
            <a:r>
              <a:rPr lang="en-US" dirty="0" smtClean="0"/>
              <a:t>Summary - Reserves</a:t>
            </a:r>
            <a:endParaRPr lang="en-US" dirty="0"/>
          </a:p>
        </p:txBody>
      </p:sp>
      <p:sp>
        <p:nvSpPr>
          <p:cNvPr id="3" name="Content Placeholder 2"/>
          <p:cNvSpPr>
            <a:spLocks noGrp="1"/>
          </p:cNvSpPr>
          <p:nvPr>
            <p:ph idx="1"/>
          </p:nvPr>
        </p:nvSpPr>
        <p:spPr>
          <a:xfrm>
            <a:off x="398583" y="1037492"/>
            <a:ext cx="5312047" cy="5001823"/>
          </a:xfrm>
          <a:solidFill>
            <a:schemeClr val="accent3">
              <a:lumMod val="20000"/>
              <a:lumOff val="80000"/>
            </a:schemeClr>
          </a:solidFill>
        </p:spPr>
        <p:txBody>
          <a:bodyPr>
            <a:normAutofit fontScale="85000" lnSpcReduction="20000"/>
          </a:bodyPr>
          <a:lstStyle/>
          <a:p>
            <a:r>
              <a:rPr lang="en-AU" sz="3600" b="1" dirty="0"/>
              <a:t>Total Reserves = Required Reserves + Excess </a:t>
            </a:r>
            <a:r>
              <a:rPr lang="en-AU" sz="3600" b="1" dirty="0" smtClean="0"/>
              <a:t>Reserves</a:t>
            </a:r>
          </a:p>
          <a:p>
            <a:pPr lvl="1"/>
            <a:r>
              <a:rPr lang="en-AU" sz="3200" b="1" dirty="0"/>
              <a:t>Required Reserves </a:t>
            </a:r>
            <a:r>
              <a:rPr lang="en-AU" sz="3200" dirty="0" smtClean="0"/>
              <a:t>- banks </a:t>
            </a:r>
            <a:r>
              <a:rPr lang="en-AU" sz="3200" dirty="0"/>
              <a:t>must keep this amount and this will be kept in the Federal Reserve </a:t>
            </a:r>
            <a:r>
              <a:rPr lang="en-AU" sz="3200" dirty="0" smtClean="0"/>
              <a:t>vaults.</a:t>
            </a:r>
          </a:p>
          <a:p>
            <a:pPr lvl="1"/>
            <a:r>
              <a:rPr lang="en-AU" sz="3200" b="1" dirty="0" smtClean="0"/>
              <a:t>Excess Reserves – </a:t>
            </a:r>
            <a:r>
              <a:rPr lang="en-AU" sz="3200" dirty="0" smtClean="0"/>
              <a:t>these are kept above the required reserves. It is the money that is most available for the bank to use. </a:t>
            </a:r>
          </a:p>
          <a:p>
            <a:r>
              <a:rPr lang="en-AU" sz="3600" b="1" dirty="0"/>
              <a:t>Required Reserve Ratio </a:t>
            </a:r>
            <a:r>
              <a:rPr lang="en-AU" sz="3600" dirty="0"/>
              <a:t>(</a:t>
            </a:r>
            <a:r>
              <a:rPr lang="en-AU" sz="3600" b="1" dirty="0"/>
              <a:t>RRR</a:t>
            </a:r>
            <a:r>
              <a:rPr lang="en-AU" sz="3600" dirty="0"/>
              <a:t>) = Required Reserves / Deposits</a:t>
            </a:r>
          </a:p>
          <a:p>
            <a:endParaRPr lang="en-AU" b="1" dirty="0"/>
          </a:p>
          <a:p>
            <a:endParaRPr lang="en-US" dirty="0"/>
          </a:p>
        </p:txBody>
      </p:sp>
      <p:sp>
        <p:nvSpPr>
          <p:cNvPr id="4" name="TextBox 3"/>
          <p:cNvSpPr txBox="1"/>
          <p:nvPr/>
        </p:nvSpPr>
        <p:spPr>
          <a:xfrm>
            <a:off x="6817659" y="1840660"/>
            <a:ext cx="2801470" cy="1200329"/>
          </a:xfrm>
          <a:prstGeom prst="rect">
            <a:avLst/>
          </a:prstGeom>
          <a:noFill/>
        </p:spPr>
        <p:txBody>
          <a:bodyPr wrap="square" rtlCol="0">
            <a:spAutoFit/>
          </a:bodyPr>
          <a:lstStyle/>
          <a:p>
            <a:r>
              <a:rPr lang="en-AU" sz="3600" dirty="0" smtClean="0"/>
              <a:t>Excess Reserves</a:t>
            </a:r>
            <a:endParaRPr lang="en-AU" sz="3600" dirty="0"/>
          </a:p>
        </p:txBody>
      </p:sp>
      <p:sp>
        <p:nvSpPr>
          <p:cNvPr id="5" name="Right Arrow 4"/>
          <p:cNvSpPr/>
          <p:nvPr/>
        </p:nvSpPr>
        <p:spPr>
          <a:xfrm rot="1869813">
            <a:off x="7808258" y="3218329"/>
            <a:ext cx="2823883" cy="144331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9390530" y="4838987"/>
            <a:ext cx="1555376" cy="1200329"/>
          </a:xfrm>
          <a:prstGeom prst="rect">
            <a:avLst/>
          </a:prstGeom>
          <a:noFill/>
        </p:spPr>
        <p:txBody>
          <a:bodyPr wrap="square" rtlCol="0">
            <a:spAutoFit/>
          </a:bodyPr>
          <a:lstStyle/>
          <a:p>
            <a:r>
              <a:rPr lang="en-AU" sz="3600" dirty="0" smtClean="0"/>
              <a:t>New Loans</a:t>
            </a:r>
            <a:endParaRPr lang="en-AU" sz="3600" dirty="0"/>
          </a:p>
        </p:txBody>
      </p:sp>
      <p:sp>
        <p:nvSpPr>
          <p:cNvPr id="7" name="Rectangle 6"/>
          <p:cNvSpPr/>
          <p:nvPr/>
        </p:nvSpPr>
        <p:spPr>
          <a:xfrm>
            <a:off x="5854702" y="913092"/>
            <a:ext cx="5390660" cy="923330"/>
          </a:xfrm>
          <a:prstGeom prst="rect">
            <a:avLst/>
          </a:prstGeom>
        </p:spPr>
        <p:txBody>
          <a:bodyPr wrap="square">
            <a:spAutoFit/>
          </a:bodyPr>
          <a:lstStyle/>
          <a:p>
            <a:r>
              <a:rPr lang="en-AU" dirty="0">
                <a:solidFill>
                  <a:srgbClr val="00B0F0"/>
                </a:solidFill>
              </a:rPr>
              <a:t>Excess reserves </a:t>
            </a:r>
            <a:r>
              <a:rPr lang="en-AU" dirty="0"/>
              <a:t>is </a:t>
            </a:r>
            <a:r>
              <a:rPr lang="en-AU" dirty="0" smtClean="0"/>
              <a:t>spare money that is not being used by the bank and </a:t>
            </a:r>
            <a:r>
              <a:rPr lang="en-AU" dirty="0"/>
              <a:t>so this </a:t>
            </a:r>
            <a:r>
              <a:rPr lang="en-AU" dirty="0">
                <a:solidFill>
                  <a:srgbClr val="00B0F0"/>
                </a:solidFill>
              </a:rPr>
              <a:t>can be immediately turned into new loans</a:t>
            </a:r>
            <a:r>
              <a:rPr lang="en-AU" dirty="0"/>
              <a:t>.</a:t>
            </a:r>
          </a:p>
        </p:txBody>
      </p:sp>
    </p:spTree>
    <p:extLst>
      <p:ext uri="{BB962C8B-B14F-4D97-AF65-F5344CB8AC3E}">
        <p14:creationId xmlns:p14="http://schemas.microsoft.com/office/powerpoint/2010/main" val="39041971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4480" y="911040"/>
            <a:ext cx="6614160" cy="2065840"/>
          </a:xfrm>
          <a:prstGeom prst="rect">
            <a:avLst/>
          </a:prstGeom>
          <a:solidFill>
            <a:schemeClr val="accent4">
              <a:lumMod val="20000"/>
              <a:lumOff val="8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66251" y="70158"/>
            <a:ext cx="10515600" cy="972062"/>
          </a:xfrm>
        </p:spPr>
        <p:txBody>
          <a:bodyPr/>
          <a:lstStyle/>
          <a:p>
            <a:r>
              <a:rPr lang="en-US" dirty="0" smtClean="0"/>
              <a:t>The Fisher Effect and Interest</a:t>
            </a:r>
            <a:endParaRPr lang="en-US" dirty="0"/>
          </a:p>
        </p:txBody>
      </p:sp>
      <p:sp>
        <p:nvSpPr>
          <p:cNvPr id="3" name="Content Placeholder 2"/>
          <p:cNvSpPr>
            <a:spLocks noGrp="1"/>
          </p:cNvSpPr>
          <p:nvPr>
            <p:ph idx="1"/>
          </p:nvPr>
        </p:nvSpPr>
        <p:spPr>
          <a:xfrm>
            <a:off x="7298544" y="1940560"/>
            <a:ext cx="4598149" cy="3009352"/>
          </a:xfrm>
          <a:solidFill>
            <a:schemeClr val="accent1">
              <a:lumMod val="20000"/>
              <a:lumOff val="80000"/>
            </a:schemeClr>
          </a:solidFill>
        </p:spPr>
        <p:txBody>
          <a:bodyPr>
            <a:normAutofit fontScale="92500"/>
          </a:bodyPr>
          <a:lstStyle/>
          <a:p>
            <a:pPr marL="0" indent="0">
              <a:buNone/>
            </a:pPr>
            <a:r>
              <a:rPr lang="en-US" sz="2400" dirty="0" smtClean="0"/>
              <a:t>How Banks Approach Inflation</a:t>
            </a:r>
          </a:p>
          <a:p>
            <a:r>
              <a:rPr lang="en-US" sz="1900" dirty="0" smtClean="0"/>
              <a:t>When a </a:t>
            </a:r>
            <a:r>
              <a:rPr lang="en-US" sz="1900" dirty="0" smtClean="0">
                <a:solidFill>
                  <a:srgbClr val="00B0F0"/>
                </a:solidFill>
              </a:rPr>
              <a:t>bank lends</a:t>
            </a:r>
            <a:r>
              <a:rPr lang="en-US" sz="1900" dirty="0" smtClean="0"/>
              <a:t>, they try to </a:t>
            </a:r>
            <a:r>
              <a:rPr lang="en-US" sz="1900" dirty="0" smtClean="0">
                <a:solidFill>
                  <a:srgbClr val="00B0F0"/>
                </a:solidFill>
              </a:rPr>
              <a:t>consider the inflation level</a:t>
            </a:r>
            <a:r>
              <a:rPr lang="en-US" sz="1900" dirty="0" smtClean="0"/>
              <a:t>, using the </a:t>
            </a:r>
            <a:r>
              <a:rPr lang="en-US" sz="1900" dirty="0" smtClean="0">
                <a:solidFill>
                  <a:srgbClr val="00B0F0"/>
                </a:solidFill>
              </a:rPr>
              <a:t>Fisher Equation</a:t>
            </a:r>
            <a:r>
              <a:rPr lang="en-US" sz="1900" dirty="0" smtClean="0"/>
              <a:t>.</a:t>
            </a:r>
          </a:p>
          <a:p>
            <a:r>
              <a:rPr lang="en-US" sz="1900" dirty="0" smtClean="0"/>
              <a:t>When </a:t>
            </a:r>
            <a:r>
              <a:rPr lang="en-US" sz="1900" dirty="0" smtClean="0">
                <a:solidFill>
                  <a:srgbClr val="00B050"/>
                </a:solidFill>
              </a:rPr>
              <a:t>inflation changes </a:t>
            </a:r>
            <a:r>
              <a:rPr lang="en-US" sz="1900" dirty="0" smtClean="0"/>
              <a:t>from the expected level, this can cause the </a:t>
            </a:r>
            <a:r>
              <a:rPr lang="en-US" sz="1900" dirty="0" smtClean="0">
                <a:solidFill>
                  <a:srgbClr val="00B050"/>
                </a:solidFill>
              </a:rPr>
              <a:t>real rate </a:t>
            </a:r>
            <a:r>
              <a:rPr lang="en-US" sz="1900" dirty="0" smtClean="0"/>
              <a:t>to be </a:t>
            </a:r>
            <a:r>
              <a:rPr lang="en-US" sz="1900" dirty="0" smtClean="0">
                <a:solidFill>
                  <a:srgbClr val="00B050"/>
                </a:solidFill>
              </a:rPr>
              <a:t>higher or lower </a:t>
            </a:r>
            <a:r>
              <a:rPr lang="en-US" sz="1900" dirty="0" smtClean="0"/>
              <a:t>than expected.</a:t>
            </a:r>
          </a:p>
          <a:p>
            <a:r>
              <a:rPr lang="en-US" sz="1900" dirty="0" smtClean="0"/>
              <a:t>This can benefit the bank (inflation is lower than expected) or benefit the borrower (inflation is higher than expected)</a:t>
            </a:r>
          </a:p>
          <a:p>
            <a:pPr marL="0" indent="0">
              <a:buNone/>
            </a:pPr>
            <a:endParaRPr lang="en-US" dirty="0" smtClean="0"/>
          </a:p>
        </p:txBody>
      </p:sp>
      <p:sp>
        <p:nvSpPr>
          <p:cNvPr id="11" name="TextBox 10"/>
          <p:cNvSpPr txBox="1"/>
          <p:nvPr/>
        </p:nvSpPr>
        <p:spPr>
          <a:xfrm>
            <a:off x="394212" y="911040"/>
            <a:ext cx="6350000" cy="646331"/>
          </a:xfrm>
          <a:prstGeom prst="rect">
            <a:avLst/>
          </a:prstGeom>
          <a:noFill/>
        </p:spPr>
        <p:txBody>
          <a:bodyPr wrap="square" rtlCol="0">
            <a:spAutoFit/>
          </a:bodyPr>
          <a:lstStyle/>
          <a:p>
            <a:pPr marL="285750" indent="-285750">
              <a:buFont typeface="Arial" panose="020B0604020202020204" pitchFamily="34" charset="0"/>
              <a:buChar char="•"/>
            </a:pPr>
            <a:r>
              <a:rPr lang="en-US" dirty="0"/>
              <a:t>We know that </a:t>
            </a:r>
            <a:r>
              <a:rPr lang="en-US" dirty="0">
                <a:solidFill>
                  <a:srgbClr val="00B050"/>
                </a:solidFill>
              </a:rPr>
              <a:t>i</a:t>
            </a:r>
            <a:r>
              <a:rPr lang="en-US" dirty="0" smtClean="0">
                <a:solidFill>
                  <a:srgbClr val="00B050"/>
                </a:solidFill>
              </a:rPr>
              <a:t>nterest</a:t>
            </a:r>
            <a:r>
              <a:rPr lang="en-US" dirty="0" smtClean="0"/>
              <a:t> is the </a:t>
            </a:r>
            <a:r>
              <a:rPr lang="en-US" dirty="0" smtClean="0">
                <a:solidFill>
                  <a:srgbClr val="00B050"/>
                </a:solidFill>
              </a:rPr>
              <a:t>cost of borrowing money </a:t>
            </a:r>
            <a:r>
              <a:rPr lang="en-US" dirty="0" smtClean="0"/>
              <a:t>/ the reward for lending money.</a:t>
            </a:r>
          </a:p>
        </p:txBody>
      </p:sp>
      <p:sp>
        <p:nvSpPr>
          <p:cNvPr id="6" name="TextBox 5"/>
          <p:cNvSpPr txBox="1"/>
          <p:nvPr/>
        </p:nvSpPr>
        <p:spPr>
          <a:xfrm>
            <a:off x="580103" y="5962295"/>
            <a:ext cx="2241755" cy="646331"/>
          </a:xfrm>
          <a:prstGeom prst="rect">
            <a:avLst/>
          </a:prstGeom>
          <a:noFill/>
        </p:spPr>
        <p:txBody>
          <a:bodyPr wrap="square" rtlCol="0">
            <a:spAutoFit/>
          </a:bodyPr>
          <a:lstStyle/>
          <a:p>
            <a:r>
              <a:rPr lang="en-AU" dirty="0" smtClean="0">
                <a:hlinkClick r:id="rId2" action="ppaction://hlinksldjump"/>
              </a:rPr>
              <a:t>Consequences of Inflation Home</a:t>
            </a:r>
            <a:endParaRPr lang="en-AU" dirty="0"/>
          </a:p>
        </p:txBody>
      </p:sp>
      <p:sp>
        <p:nvSpPr>
          <p:cNvPr id="4" name="TextBox 3"/>
          <p:cNvSpPr txBox="1"/>
          <p:nvPr/>
        </p:nvSpPr>
        <p:spPr>
          <a:xfrm>
            <a:off x="7261632" y="5250592"/>
            <a:ext cx="4423437" cy="1169551"/>
          </a:xfrm>
          <a:prstGeom prst="rect">
            <a:avLst/>
          </a:prstGeom>
          <a:solidFill>
            <a:srgbClr val="FFFF00"/>
          </a:solidFill>
        </p:spPr>
        <p:txBody>
          <a:bodyPr wrap="square" rtlCol="0">
            <a:spAutoFit/>
          </a:bodyPr>
          <a:lstStyle/>
          <a:p>
            <a:r>
              <a:rPr lang="en-AU" sz="1400" dirty="0" smtClean="0">
                <a:solidFill>
                  <a:srgbClr val="FF0000"/>
                </a:solidFill>
              </a:rPr>
              <a:t>Summary</a:t>
            </a:r>
          </a:p>
          <a:p>
            <a:r>
              <a:rPr lang="en-AU" sz="1400" dirty="0" smtClean="0">
                <a:solidFill>
                  <a:srgbClr val="FF0000"/>
                </a:solidFill>
              </a:rPr>
              <a:t>Nominal interest = the number cost of borrowing</a:t>
            </a:r>
          </a:p>
          <a:p>
            <a:r>
              <a:rPr lang="en-AU" sz="1400" dirty="0" smtClean="0">
                <a:solidFill>
                  <a:srgbClr val="FF0000"/>
                </a:solidFill>
              </a:rPr>
              <a:t>Real interest = the true cost of borrowing</a:t>
            </a:r>
          </a:p>
          <a:p>
            <a:r>
              <a:rPr lang="en-AU" sz="1400" dirty="0" smtClean="0">
                <a:solidFill>
                  <a:srgbClr val="FF0000"/>
                </a:solidFill>
              </a:rPr>
              <a:t>Real interest = nominal interest – inflation</a:t>
            </a:r>
          </a:p>
          <a:p>
            <a:r>
              <a:rPr lang="en-AU" sz="1400" dirty="0" smtClean="0">
                <a:solidFill>
                  <a:srgbClr val="FF0000"/>
                </a:solidFill>
              </a:rPr>
              <a:t>This is called the Fisher Effect after Robert Fisher.</a:t>
            </a:r>
            <a:endParaRPr lang="en-AU" sz="1400" dirty="0">
              <a:solidFill>
                <a:srgbClr val="FF0000"/>
              </a:solidFill>
            </a:endParaRPr>
          </a:p>
        </p:txBody>
      </p:sp>
      <p:sp>
        <p:nvSpPr>
          <p:cNvPr id="8" name="TextBox 7"/>
          <p:cNvSpPr txBox="1"/>
          <p:nvPr/>
        </p:nvSpPr>
        <p:spPr>
          <a:xfrm>
            <a:off x="174890" y="3126934"/>
            <a:ext cx="6828032" cy="3600986"/>
          </a:xfrm>
          <a:prstGeom prst="rect">
            <a:avLst/>
          </a:prstGeom>
          <a:solidFill>
            <a:schemeClr val="accent4"/>
          </a:solidFill>
        </p:spPr>
        <p:txBody>
          <a:bodyPr wrap="square" rtlCol="0">
            <a:spAutoFit/>
          </a:bodyPr>
          <a:lstStyle/>
          <a:p>
            <a:r>
              <a:rPr lang="en-US" dirty="0" smtClean="0"/>
              <a:t>Because </a:t>
            </a:r>
            <a:r>
              <a:rPr lang="en-US" dirty="0" smtClean="0">
                <a:solidFill>
                  <a:srgbClr val="FF0000"/>
                </a:solidFill>
              </a:rPr>
              <a:t>Inflation decreases the value of money, interest payments are worth less</a:t>
            </a:r>
            <a:r>
              <a:rPr lang="en-US" dirty="0" smtClean="0"/>
              <a:t>. </a:t>
            </a:r>
          </a:p>
          <a:p>
            <a:r>
              <a:rPr lang="en-US" dirty="0" smtClean="0"/>
              <a:t>Therefore, </a:t>
            </a:r>
            <a:r>
              <a:rPr lang="en-US" sz="2400" b="1" dirty="0" smtClean="0"/>
              <a:t>Real Interest = Nominal Interest – Inflation</a:t>
            </a:r>
          </a:p>
          <a:p>
            <a:r>
              <a:rPr lang="en-US" sz="2400" b="1" dirty="0"/>
              <a:t>o</a:t>
            </a:r>
            <a:r>
              <a:rPr lang="en-US" sz="2400" b="1" dirty="0" smtClean="0"/>
              <a:t>r         Nominal Interest = Real Interest + Inflation</a:t>
            </a:r>
          </a:p>
          <a:p>
            <a:r>
              <a:rPr lang="en-US" dirty="0" smtClean="0"/>
              <a:t>This relationship was identified by the </a:t>
            </a:r>
            <a:r>
              <a:rPr lang="en-US" dirty="0" smtClean="0">
                <a:solidFill>
                  <a:srgbClr val="00B0F0"/>
                </a:solidFill>
              </a:rPr>
              <a:t>economist Robert Fisher </a:t>
            </a:r>
            <a:r>
              <a:rPr lang="en-US" dirty="0" smtClean="0"/>
              <a:t>and is therefore called the </a:t>
            </a:r>
            <a:r>
              <a:rPr lang="en-US" dirty="0" smtClean="0">
                <a:solidFill>
                  <a:srgbClr val="00B0F0"/>
                </a:solidFill>
              </a:rPr>
              <a:t>Fisher Effect</a:t>
            </a:r>
            <a:r>
              <a:rPr lang="en-US" dirty="0" smtClean="0"/>
              <a:t>.</a:t>
            </a:r>
            <a:endParaRPr lang="en-US" dirty="0"/>
          </a:p>
          <a:p>
            <a:r>
              <a:rPr lang="en-US" dirty="0" err="1" smtClean="0"/>
              <a:t>Eg</a:t>
            </a:r>
            <a:r>
              <a:rPr lang="en-US" dirty="0"/>
              <a:t>. The bank charges 5% interest for its mortgages and the inflation rate is 2%. The real interest rate is 5-2=3%. </a:t>
            </a:r>
            <a:endParaRPr lang="en-US" dirty="0" smtClean="0"/>
          </a:p>
          <a:p>
            <a:pPr lvl="1"/>
            <a:endParaRPr lang="en-US" dirty="0"/>
          </a:p>
          <a:p>
            <a:pPr lvl="1"/>
            <a:endParaRPr lang="en-US" dirty="0" smtClean="0"/>
          </a:p>
          <a:p>
            <a:pPr lvl="1"/>
            <a:endParaRPr lang="en-US" dirty="0"/>
          </a:p>
          <a:p>
            <a:endParaRPr lang="en-US" dirty="0"/>
          </a:p>
        </p:txBody>
      </p:sp>
      <p:sp>
        <p:nvSpPr>
          <p:cNvPr id="9" name="TextBox 8"/>
          <p:cNvSpPr txBox="1"/>
          <p:nvPr/>
        </p:nvSpPr>
        <p:spPr>
          <a:xfrm>
            <a:off x="3318505" y="6019684"/>
            <a:ext cx="2712378" cy="923330"/>
          </a:xfrm>
          <a:prstGeom prst="rect">
            <a:avLst/>
          </a:prstGeom>
          <a:noFill/>
        </p:spPr>
        <p:txBody>
          <a:bodyPr wrap="square" rtlCol="0">
            <a:spAutoFit/>
          </a:bodyPr>
          <a:lstStyle/>
          <a:p>
            <a:r>
              <a:rPr lang="en-US" dirty="0"/>
              <a:t>i</a:t>
            </a:r>
            <a:r>
              <a:rPr lang="en-US" dirty="0" smtClean="0"/>
              <a:t> = nominal interest</a:t>
            </a:r>
          </a:p>
          <a:p>
            <a:r>
              <a:rPr lang="en-US" dirty="0"/>
              <a:t>r</a:t>
            </a:r>
            <a:r>
              <a:rPr lang="en-US" dirty="0" smtClean="0"/>
              <a:t> = real interest</a:t>
            </a:r>
          </a:p>
          <a:p>
            <a:r>
              <a:rPr lang="el-GR" dirty="0" smtClean="0"/>
              <a:t>Π</a:t>
            </a:r>
            <a:r>
              <a:rPr lang="en-US" dirty="0" smtClean="0"/>
              <a:t> = inflation</a:t>
            </a:r>
            <a:endParaRPr lang="en-US" dirty="0"/>
          </a:p>
        </p:txBody>
      </p:sp>
      <p:pic>
        <p:nvPicPr>
          <p:cNvPr id="12" name="Picture 11"/>
          <p:cNvPicPr>
            <a:picLocks noChangeAspect="1"/>
          </p:cNvPicPr>
          <p:nvPr/>
        </p:nvPicPr>
        <p:blipFill>
          <a:blip r:embed="rId3"/>
          <a:stretch>
            <a:fillRect/>
          </a:stretch>
        </p:blipFill>
        <p:spPr>
          <a:xfrm>
            <a:off x="800652" y="6061296"/>
            <a:ext cx="2259143" cy="620469"/>
          </a:xfrm>
          <a:prstGeom prst="rect">
            <a:avLst/>
          </a:prstGeom>
        </p:spPr>
      </p:pic>
      <p:sp>
        <p:nvSpPr>
          <p:cNvPr id="5" name="Rectangle 4"/>
          <p:cNvSpPr/>
          <p:nvPr/>
        </p:nvSpPr>
        <p:spPr>
          <a:xfrm>
            <a:off x="580103" y="1557371"/>
            <a:ext cx="6096000" cy="1323439"/>
          </a:xfrm>
          <a:prstGeom prst="rect">
            <a:avLst/>
          </a:prstGeom>
        </p:spPr>
        <p:txBody>
          <a:bodyPr>
            <a:spAutoFit/>
          </a:bodyPr>
          <a:lstStyle/>
          <a:p>
            <a:r>
              <a:rPr lang="en-US" sz="1600" b="1" dirty="0" smtClean="0"/>
              <a:t>Example</a:t>
            </a:r>
          </a:p>
          <a:p>
            <a:pPr marL="285750" indent="-285750">
              <a:buFont typeface="Arial" panose="020B0604020202020204" pitchFamily="34" charset="0"/>
              <a:buChar char="•"/>
            </a:pPr>
            <a:r>
              <a:rPr lang="en-US" sz="1600" dirty="0" smtClean="0"/>
              <a:t>A </a:t>
            </a:r>
            <a:r>
              <a:rPr lang="en-US" sz="1600" dirty="0"/>
              <a:t>bank lends $100,000 to a couple to buy a house and they must pay back the $100,000 plus an additional amount called interest. 3% interest per year would mean the couple </a:t>
            </a:r>
            <a:r>
              <a:rPr lang="en-US" sz="1600" dirty="0">
                <a:solidFill>
                  <a:srgbClr val="00B050"/>
                </a:solidFill>
              </a:rPr>
              <a:t>must pay </a:t>
            </a:r>
            <a:r>
              <a:rPr lang="en-US" sz="1600" dirty="0" smtClean="0">
                <a:solidFill>
                  <a:srgbClr val="00B050"/>
                </a:solidFill>
              </a:rPr>
              <a:t>back an extra </a:t>
            </a:r>
            <a:r>
              <a:rPr lang="en-US" sz="1600" dirty="0">
                <a:solidFill>
                  <a:srgbClr val="00B050"/>
                </a:solidFill>
              </a:rPr>
              <a:t>$3000 </a:t>
            </a:r>
            <a:r>
              <a:rPr lang="en-US" sz="1600" dirty="0"/>
              <a:t>in interest each year (as well as part of the original sum). </a:t>
            </a:r>
          </a:p>
        </p:txBody>
      </p:sp>
      <p:pic>
        <p:nvPicPr>
          <p:cNvPr id="13" name="Picture 12"/>
          <p:cNvPicPr>
            <a:picLocks noChangeAspect="1"/>
          </p:cNvPicPr>
          <p:nvPr/>
        </p:nvPicPr>
        <p:blipFill>
          <a:blip r:embed="rId4"/>
          <a:stretch>
            <a:fillRect/>
          </a:stretch>
        </p:blipFill>
        <p:spPr>
          <a:xfrm>
            <a:off x="9858394" y="243162"/>
            <a:ext cx="2046914" cy="1396718"/>
          </a:xfrm>
          <a:prstGeom prst="rect">
            <a:avLst/>
          </a:prstGeom>
        </p:spPr>
      </p:pic>
      <p:sp>
        <p:nvSpPr>
          <p:cNvPr id="14" name="Rectangle 13"/>
          <p:cNvSpPr/>
          <p:nvPr/>
        </p:nvSpPr>
        <p:spPr>
          <a:xfrm>
            <a:off x="8006006" y="141302"/>
            <a:ext cx="1939933" cy="1600438"/>
          </a:xfrm>
          <a:prstGeom prst="rect">
            <a:avLst/>
          </a:prstGeom>
        </p:spPr>
        <p:txBody>
          <a:bodyPr wrap="square">
            <a:spAutoFit/>
          </a:bodyPr>
          <a:lstStyle/>
          <a:p>
            <a:r>
              <a:rPr lang="en-US" sz="1400" dirty="0"/>
              <a:t>A famous economist called Robert Fisher proposed the Fisher Effect</a:t>
            </a:r>
            <a:r>
              <a:rPr lang="en-US" sz="1400" dirty="0" smtClean="0"/>
              <a:t>, represented by the equation: Real Interest = Nominal Interest - Inflation.</a:t>
            </a:r>
            <a:endParaRPr lang="en-US" sz="1400" dirty="0"/>
          </a:p>
        </p:txBody>
      </p:sp>
    </p:spTree>
    <p:extLst>
      <p:ext uri="{BB962C8B-B14F-4D97-AF65-F5344CB8AC3E}">
        <p14:creationId xmlns:p14="http://schemas.microsoft.com/office/powerpoint/2010/main" val="301800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1" grpId="0"/>
      <p:bldP spid="4"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905500" cy="1325563"/>
          </a:xfrm>
        </p:spPr>
        <p:txBody>
          <a:bodyPr/>
          <a:lstStyle/>
          <a:p>
            <a:r>
              <a:rPr lang="en-AU" dirty="0" smtClean="0"/>
              <a:t>Money Aggregates Summary</a:t>
            </a:r>
            <a:endParaRPr lang="en-AU" dirty="0"/>
          </a:p>
        </p:txBody>
      </p:sp>
      <p:sp>
        <p:nvSpPr>
          <p:cNvPr id="3" name="Content Placeholder 2"/>
          <p:cNvSpPr>
            <a:spLocks noGrp="1"/>
          </p:cNvSpPr>
          <p:nvPr>
            <p:ph idx="1"/>
          </p:nvPr>
        </p:nvSpPr>
        <p:spPr>
          <a:xfrm>
            <a:off x="1971674" y="1958975"/>
            <a:ext cx="3305175" cy="4351338"/>
          </a:xfrm>
        </p:spPr>
        <p:txBody>
          <a:bodyPr/>
          <a:lstStyle/>
          <a:p>
            <a:r>
              <a:rPr lang="en-AU" dirty="0" smtClean="0"/>
              <a:t>M0 or MB is the monetary base</a:t>
            </a:r>
          </a:p>
          <a:p>
            <a:r>
              <a:rPr lang="en-AU" dirty="0" smtClean="0"/>
              <a:t>M1 is liquid money</a:t>
            </a:r>
          </a:p>
          <a:p>
            <a:r>
              <a:rPr lang="en-AU" dirty="0" smtClean="0"/>
              <a:t>M2 includes M1 but also less liquid forms of money</a:t>
            </a:r>
            <a:endParaRPr lang="en-AU" dirty="0"/>
          </a:p>
        </p:txBody>
      </p:sp>
      <p:pic>
        <p:nvPicPr>
          <p:cNvPr id="5" name="Picture 4"/>
          <p:cNvPicPr>
            <a:picLocks noChangeAspect="1"/>
          </p:cNvPicPr>
          <p:nvPr/>
        </p:nvPicPr>
        <p:blipFill>
          <a:blip r:embed="rId2"/>
          <a:stretch>
            <a:fillRect/>
          </a:stretch>
        </p:blipFill>
        <p:spPr>
          <a:xfrm>
            <a:off x="5448013" y="1570038"/>
            <a:ext cx="6371810" cy="4823107"/>
          </a:xfrm>
          <a:prstGeom prst="rect">
            <a:avLst/>
          </a:prstGeom>
        </p:spPr>
      </p:pic>
      <p:sp>
        <p:nvSpPr>
          <p:cNvPr id="6" name="Left Brace 5"/>
          <p:cNvSpPr/>
          <p:nvPr/>
        </p:nvSpPr>
        <p:spPr>
          <a:xfrm>
            <a:off x="1490519" y="2752725"/>
            <a:ext cx="414481" cy="533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7" name="Left Brace 6"/>
          <p:cNvSpPr/>
          <p:nvPr/>
        </p:nvSpPr>
        <p:spPr>
          <a:xfrm>
            <a:off x="1593269" y="3486149"/>
            <a:ext cx="378405" cy="100012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8" name="TextBox 7"/>
          <p:cNvSpPr txBox="1"/>
          <p:nvPr/>
        </p:nvSpPr>
        <p:spPr>
          <a:xfrm>
            <a:off x="511274" y="2752725"/>
            <a:ext cx="886974" cy="646331"/>
          </a:xfrm>
          <a:prstGeom prst="rect">
            <a:avLst/>
          </a:prstGeom>
          <a:noFill/>
        </p:spPr>
        <p:txBody>
          <a:bodyPr wrap="none" rtlCol="0">
            <a:spAutoFit/>
          </a:bodyPr>
          <a:lstStyle/>
          <a:p>
            <a:r>
              <a:rPr lang="en-AU" dirty="0" smtClean="0"/>
              <a:t>Narrow</a:t>
            </a:r>
          </a:p>
          <a:p>
            <a:r>
              <a:rPr lang="en-AU" dirty="0" smtClean="0"/>
              <a:t>Money</a:t>
            </a:r>
            <a:endParaRPr lang="en-AU" dirty="0"/>
          </a:p>
        </p:txBody>
      </p:sp>
      <p:sp>
        <p:nvSpPr>
          <p:cNvPr id="9" name="Rectangle 8"/>
          <p:cNvSpPr/>
          <p:nvPr/>
        </p:nvSpPr>
        <p:spPr>
          <a:xfrm>
            <a:off x="560437" y="3811478"/>
            <a:ext cx="843629" cy="646331"/>
          </a:xfrm>
          <a:prstGeom prst="rect">
            <a:avLst/>
          </a:prstGeom>
        </p:spPr>
        <p:txBody>
          <a:bodyPr wrap="none">
            <a:spAutoFit/>
          </a:bodyPr>
          <a:lstStyle/>
          <a:p>
            <a:r>
              <a:rPr lang="en-AU" dirty="0" smtClean="0"/>
              <a:t>Broad </a:t>
            </a:r>
          </a:p>
          <a:p>
            <a:r>
              <a:rPr lang="en-AU" dirty="0" smtClean="0"/>
              <a:t>Money</a:t>
            </a:r>
            <a:endParaRPr lang="en-AU" dirty="0"/>
          </a:p>
        </p:txBody>
      </p:sp>
      <p:sp>
        <p:nvSpPr>
          <p:cNvPr id="10" name="TextBox 9"/>
          <p:cNvSpPr txBox="1"/>
          <p:nvPr/>
        </p:nvSpPr>
        <p:spPr>
          <a:xfrm>
            <a:off x="263624" y="4584601"/>
            <a:ext cx="1641376" cy="1754326"/>
          </a:xfrm>
          <a:prstGeom prst="rect">
            <a:avLst/>
          </a:prstGeom>
          <a:solidFill>
            <a:schemeClr val="accent1">
              <a:lumMod val="20000"/>
              <a:lumOff val="80000"/>
            </a:schemeClr>
          </a:solidFill>
        </p:spPr>
        <p:txBody>
          <a:bodyPr wrap="square" rtlCol="0">
            <a:spAutoFit/>
          </a:bodyPr>
          <a:lstStyle/>
          <a:p>
            <a:r>
              <a:rPr lang="en-AU" dirty="0" smtClean="0"/>
              <a:t>Note: The above terms are sometimes used to describe M1 vs M2 money.</a:t>
            </a:r>
            <a:endParaRPr lang="en-AU" dirty="0"/>
          </a:p>
        </p:txBody>
      </p:sp>
      <p:sp>
        <p:nvSpPr>
          <p:cNvPr id="11" name="TextBox 10"/>
          <p:cNvSpPr txBox="1"/>
          <p:nvPr/>
        </p:nvSpPr>
        <p:spPr>
          <a:xfrm>
            <a:off x="6294922" y="192505"/>
            <a:ext cx="5062889" cy="1200329"/>
          </a:xfrm>
          <a:prstGeom prst="rect">
            <a:avLst/>
          </a:prstGeom>
          <a:solidFill>
            <a:schemeClr val="accent1">
              <a:lumMod val="20000"/>
              <a:lumOff val="80000"/>
            </a:schemeClr>
          </a:solidFill>
        </p:spPr>
        <p:txBody>
          <a:bodyPr wrap="square" rtlCol="0">
            <a:spAutoFit/>
          </a:bodyPr>
          <a:lstStyle/>
          <a:p>
            <a:r>
              <a:rPr lang="en-AU" dirty="0" smtClean="0"/>
              <a:t>Note: You may see higher aggregates of money such as M3 and even M4. The Fed stopped releasing reports on the M3 money supply in </a:t>
            </a:r>
            <a:r>
              <a:rPr lang="en-AU" dirty="0" smtClean="0">
                <a:hlinkClick r:id="rId3"/>
              </a:rPr>
              <a:t>2006</a:t>
            </a:r>
            <a:r>
              <a:rPr lang="en-AU" dirty="0" smtClean="0"/>
              <a:t> stating that it did not contain useful additional information.</a:t>
            </a:r>
            <a:endParaRPr lang="en-AU" dirty="0"/>
          </a:p>
        </p:txBody>
      </p:sp>
      <p:pic>
        <p:nvPicPr>
          <p:cNvPr id="4" name="Picture 3"/>
          <p:cNvPicPr>
            <a:picLocks noChangeAspect="1"/>
          </p:cNvPicPr>
          <p:nvPr/>
        </p:nvPicPr>
        <p:blipFill>
          <a:blip r:embed="rId4"/>
          <a:stretch>
            <a:fillRect/>
          </a:stretch>
        </p:blipFill>
        <p:spPr>
          <a:xfrm>
            <a:off x="7744088" y="5046784"/>
            <a:ext cx="888987" cy="515889"/>
          </a:xfrm>
          <a:prstGeom prst="rect">
            <a:avLst/>
          </a:prstGeom>
        </p:spPr>
      </p:pic>
      <p:pic>
        <p:nvPicPr>
          <p:cNvPr id="12" name="Picture 11"/>
          <p:cNvPicPr>
            <a:picLocks noChangeAspect="1"/>
          </p:cNvPicPr>
          <p:nvPr/>
        </p:nvPicPr>
        <p:blipFill>
          <a:blip r:embed="rId5"/>
          <a:stretch>
            <a:fillRect/>
          </a:stretch>
        </p:blipFill>
        <p:spPr>
          <a:xfrm>
            <a:off x="9574823" y="3045946"/>
            <a:ext cx="1550455" cy="849046"/>
          </a:xfrm>
          <a:prstGeom prst="rect">
            <a:avLst/>
          </a:prstGeom>
        </p:spPr>
      </p:pic>
      <p:pic>
        <p:nvPicPr>
          <p:cNvPr id="13" name="Picture 12"/>
          <p:cNvPicPr>
            <a:picLocks noChangeAspect="1"/>
          </p:cNvPicPr>
          <p:nvPr/>
        </p:nvPicPr>
        <p:blipFill>
          <a:blip r:embed="rId6"/>
          <a:stretch>
            <a:fillRect/>
          </a:stretch>
        </p:blipFill>
        <p:spPr>
          <a:xfrm>
            <a:off x="8994222" y="4134643"/>
            <a:ext cx="333422" cy="457264"/>
          </a:xfrm>
          <a:prstGeom prst="rect">
            <a:avLst/>
          </a:prstGeom>
        </p:spPr>
      </p:pic>
      <p:pic>
        <p:nvPicPr>
          <p:cNvPr id="14" name="Picture 13"/>
          <p:cNvPicPr>
            <a:picLocks noChangeAspect="1"/>
          </p:cNvPicPr>
          <p:nvPr/>
        </p:nvPicPr>
        <p:blipFill>
          <a:blip r:embed="rId6"/>
          <a:stretch>
            <a:fillRect/>
          </a:stretch>
        </p:blipFill>
        <p:spPr>
          <a:xfrm>
            <a:off x="8804239" y="4751118"/>
            <a:ext cx="280494" cy="384677"/>
          </a:xfrm>
          <a:prstGeom prst="rect">
            <a:avLst/>
          </a:prstGeom>
        </p:spPr>
      </p:pic>
      <p:pic>
        <p:nvPicPr>
          <p:cNvPr id="15" name="Picture 14"/>
          <p:cNvPicPr>
            <a:picLocks noChangeAspect="1"/>
          </p:cNvPicPr>
          <p:nvPr/>
        </p:nvPicPr>
        <p:blipFill>
          <a:blip r:embed="rId7"/>
          <a:stretch>
            <a:fillRect/>
          </a:stretch>
        </p:blipFill>
        <p:spPr>
          <a:xfrm>
            <a:off x="8404288" y="5067640"/>
            <a:ext cx="228787" cy="228787"/>
          </a:xfrm>
          <a:prstGeom prst="rect">
            <a:avLst/>
          </a:prstGeom>
        </p:spPr>
      </p:pic>
      <p:pic>
        <p:nvPicPr>
          <p:cNvPr id="16" name="Picture 15"/>
          <p:cNvPicPr>
            <a:picLocks noChangeAspect="1"/>
          </p:cNvPicPr>
          <p:nvPr/>
        </p:nvPicPr>
        <p:blipFill>
          <a:blip r:embed="rId8"/>
          <a:stretch>
            <a:fillRect/>
          </a:stretch>
        </p:blipFill>
        <p:spPr>
          <a:xfrm>
            <a:off x="6847392" y="4448597"/>
            <a:ext cx="518607" cy="302521"/>
          </a:xfrm>
          <a:prstGeom prst="rect">
            <a:avLst/>
          </a:prstGeom>
        </p:spPr>
      </p:pic>
      <p:pic>
        <p:nvPicPr>
          <p:cNvPr id="17" name="Picture 16"/>
          <p:cNvPicPr>
            <a:picLocks noChangeAspect="1"/>
          </p:cNvPicPr>
          <p:nvPr/>
        </p:nvPicPr>
        <p:blipFill>
          <a:blip r:embed="rId9"/>
          <a:stretch>
            <a:fillRect/>
          </a:stretch>
        </p:blipFill>
        <p:spPr>
          <a:xfrm>
            <a:off x="6120305" y="4486274"/>
            <a:ext cx="333422" cy="247685"/>
          </a:xfrm>
          <a:prstGeom prst="rect">
            <a:avLst/>
          </a:prstGeom>
        </p:spPr>
      </p:pic>
      <p:pic>
        <p:nvPicPr>
          <p:cNvPr id="18" name="Picture 17"/>
          <p:cNvPicPr>
            <a:picLocks noChangeAspect="1"/>
          </p:cNvPicPr>
          <p:nvPr/>
        </p:nvPicPr>
        <p:blipFill>
          <a:blip r:embed="rId10"/>
          <a:stretch>
            <a:fillRect/>
          </a:stretch>
        </p:blipFill>
        <p:spPr>
          <a:xfrm>
            <a:off x="5575300" y="1498477"/>
            <a:ext cx="6412762" cy="5086880"/>
          </a:xfrm>
          <a:prstGeom prst="rect">
            <a:avLst/>
          </a:prstGeom>
        </p:spPr>
      </p:pic>
    </p:spTree>
    <p:extLst>
      <p:ext uri="{BB962C8B-B14F-4D97-AF65-F5344CB8AC3E}">
        <p14:creationId xmlns:p14="http://schemas.microsoft.com/office/powerpoint/2010/main" val="267215020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531" y="74980"/>
            <a:ext cx="5043854" cy="1085606"/>
          </a:xfrm>
        </p:spPr>
        <p:txBody>
          <a:bodyPr/>
          <a:lstStyle/>
          <a:p>
            <a:r>
              <a:rPr lang="en-AU" dirty="0" smtClean="0"/>
              <a:t>T Accounts Summary</a:t>
            </a:r>
            <a:endParaRPr lang="en-AU" dirty="0"/>
          </a:p>
        </p:txBody>
      </p:sp>
      <p:sp>
        <p:nvSpPr>
          <p:cNvPr id="3" name="Content Placeholder 2"/>
          <p:cNvSpPr>
            <a:spLocks noGrp="1"/>
          </p:cNvSpPr>
          <p:nvPr>
            <p:ph idx="1"/>
          </p:nvPr>
        </p:nvSpPr>
        <p:spPr>
          <a:xfrm>
            <a:off x="337038" y="1160585"/>
            <a:ext cx="4938347" cy="2987903"/>
          </a:xfrm>
        </p:spPr>
        <p:txBody>
          <a:bodyPr>
            <a:normAutofit fontScale="55000" lnSpcReduction="20000"/>
          </a:bodyPr>
          <a:lstStyle/>
          <a:p>
            <a:r>
              <a:rPr lang="en-AU" dirty="0" smtClean="0"/>
              <a:t>We assume that banks have: assets and liabilities</a:t>
            </a:r>
          </a:p>
          <a:p>
            <a:pPr>
              <a:buFont typeface="Wingdings" panose="05000000000000000000" pitchFamily="2" charset="2"/>
              <a:buChar char="q"/>
            </a:pPr>
            <a:r>
              <a:rPr lang="en-AU" dirty="0" smtClean="0"/>
              <a:t>Assets – things that have money value or can earn money in the future</a:t>
            </a:r>
          </a:p>
          <a:p>
            <a:pPr lvl="1"/>
            <a:r>
              <a:rPr lang="en-AU" b="1" dirty="0" smtClean="0"/>
              <a:t>Loans</a:t>
            </a:r>
            <a:r>
              <a:rPr lang="en-AU" dirty="0" smtClean="0"/>
              <a:t> – people will have to pay you back</a:t>
            </a:r>
          </a:p>
          <a:p>
            <a:pPr lvl="1"/>
            <a:r>
              <a:rPr lang="en-AU" b="1" dirty="0" smtClean="0"/>
              <a:t>Required Reserves </a:t>
            </a:r>
            <a:r>
              <a:rPr lang="en-AU" dirty="0" smtClean="0"/>
              <a:t>– the Fed will have to pay you back</a:t>
            </a:r>
          </a:p>
          <a:p>
            <a:pPr lvl="1"/>
            <a:r>
              <a:rPr lang="en-AU" b="1" dirty="0" smtClean="0"/>
              <a:t>Excess Reserves </a:t>
            </a:r>
            <a:r>
              <a:rPr lang="en-AU" dirty="0" smtClean="0"/>
              <a:t>– this is liquid money that the bank is just holding!</a:t>
            </a:r>
          </a:p>
          <a:p>
            <a:pPr lvl="1"/>
            <a:r>
              <a:rPr lang="en-AU" b="1" dirty="0" smtClean="0"/>
              <a:t>Bonds</a:t>
            </a:r>
            <a:r>
              <a:rPr lang="en-AU" dirty="0" smtClean="0"/>
              <a:t> – you will be paid back</a:t>
            </a:r>
          </a:p>
          <a:p>
            <a:pPr>
              <a:buFont typeface="Wingdings" panose="05000000000000000000" pitchFamily="2" charset="2"/>
              <a:buChar char="q"/>
            </a:pPr>
            <a:r>
              <a:rPr lang="en-AU" dirty="0" smtClean="0"/>
              <a:t>Liabilities – things that will cost money in the future </a:t>
            </a:r>
          </a:p>
          <a:p>
            <a:pPr lvl="1"/>
            <a:r>
              <a:rPr lang="en-AU" b="1" dirty="0" smtClean="0"/>
              <a:t>Deposits</a:t>
            </a:r>
            <a:r>
              <a:rPr lang="en-AU" dirty="0" smtClean="0"/>
              <a:t> – this is money that the you must pay back to the customers</a:t>
            </a:r>
          </a:p>
          <a:p>
            <a:pPr>
              <a:buFont typeface="Wingdings" panose="05000000000000000000" pitchFamily="2" charset="2"/>
              <a:buChar char="q"/>
            </a:pPr>
            <a:r>
              <a:rPr lang="en-AU" dirty="0" smtClean="0"/>
              <a:t>Assets = Liabilities </a:t>
            </a:r>
            <a:r>
              <a:rPr lang="en-AU" strike="sngStrike" dirty="0" smtClean="0"/>
              <a:t>(+Equity)</a:t>
            </a:r>
          </a:p>
          <a:p>
            <a:pPr lvl="1"/>
            <a:r>
              <a:rPr lang="en-AU" dirty="0" smtClean="0"/>
              <a:t>Therefore both sides must be balanced.</a:t>
            </a:r>
          </a:p>
          <a:p>
            <a:endParaRPr lang="en-AU" dirty="0" smtClean="0"/>
          </a:p>
          <a:p>
            <a:endParaRPr lang="en-AU" dirty="0" smtClean="0"/>
          </a:p>
        </p:txBody>
      </p:sp>
      <p:graphicFrame>
        <p:nvGraphicFramePr>
          <p:cNvPr id="6" name="Table 5"/>
          <p:cNvGraphicFramePr>
            <a:graphicFrameLocks noGrp="1"/>
          </p:cNvGraphicFramePr>
          <p:nvPr>
            <p:extLst/>
          </p:nvPr>
        </p:nvGraphicFramePr>
        <p:xfrm>
          <a:off x="6251331" y="332803"/>
          <a:ext cx="5684716" cy="1832692"/>
        </p:xfrm>
        <a:graphic>
          <a:graphicData uri="http://schemas.openxmlformats.org/drawingml/2006/table">
            <a:tbl>
              <a:tblPr firstRow="1" bandRow="1">
                <a:tableStyleId>{5C22544A-7EE6-4342-B048-85BDC9FD1C3A}</a:tableStyleId>
              </a:tblPr>
              <a:tblGrid>
                <a:gridCol w="2842358">
                  <a:extLst>
                    <a:ext uri="{9D8B030D-6E8A-4147-A177-3AD203B41FA5}">
                      <a16:colId xmlns:a16="http://schemas.microsoft.com/office/drawing/2014/main" val="2935050002"/>
                    </a:ext>
                  </a:extLst>
                </a:gridCol>
                <a:gridCol w="2842358">
                  <a:extLst>
                    <a:ext uri="{9D8B030D-6E8A-4147-A177-3AD203B41FA5}">
                      <a16:colId xmlns:a16="http://schemas.microsoft.com/office/drawing/2014/main" val="4257924739"/>
                    </a:ext>
                  </a:extLst>
                </a:gridCol>
              </a:tblGrid>
              <a:tr h="537635">
                <a:tc>
                  <a:txBody>
                    <a:bodyPr/>
                    <a:lstStyle/>
                    <a:p>
                      <a:pPr algn="ctr"/>
                      <a:r>
                        <a:rPr lang="en-AU" dirty="0" smtClean="0"/>
                        <a:t>Liabilities</a:t>
                      </a:r>
                      <a:endParaRPr lang="en-AU" dirty="0"/>
                    </a:p>
                  </a:txBody>
                  <a:tcPr/>
                </a:tc>
                <a:tc>
                  <a:txBody>
                    <a:bodyPr/>
                    <a:lstStyle/>
                    <a:p>
                      <a:pPr algn="ctr"/>
                      <a:r>
                        <a:rPr lang="en-AU" dirty="0" smtClean="0"/>
                        <a:t>Assets</a:t>
                      </a:r>
                      <a:endParaRPr lang="en-AU" dirty="0"/>
                    </a:p>
                  </a:txBody>
                  <a:tcPr/>
                </a:tc>
                <a:extLst>
                  <a:ext uri="{0D108BD9-81ED-4DB2-BD59-A6C34878D82A}">
                    <a16:rowId xmlns:a16="http://schemas.microsoft.com/office/drawing/2014/main" val="1613192367"/>
                  </a:ext>
                </a:extLst>
              </a:tr>
              <a:tr h="1295057">
                <a:tc>
                  <a:txBody>
                    <a:bodyPr/>
                    <a:lstStyle/>
                    <a:p>
                      <a:r>
                        <a:rPr lang="en-AU" dirty="0" smtClean="0"/>
                        <a:t>Deposits</a:t>
                      </a:r>
                    </a:p>
                  </a:txBody>
                  <a:tcPr/>
                </a:tc>
                <a:tc>
                  <a:txBody>
                    <a:bodyPr/>
                    <a:lstStyle/>
                    <a:p>
                      <a:r>
                        <a:rPr lang="en-AU" sz="1200" dirty="0" smtClean="0"/>
                        <a:t>Required Reserves</a:t>
                      </a:r>
                    </a:p>
                    <a:p>
                      <a:r>
                        <a:rPr lang="en-AU" sz="1200" dirty="0" smtClean="0"/>
                        <a:t>Excess Reserves</a:t>
                      </a:r>
                    </a:p>
                    <a:p>
                      <a:r>
                        <a:rPr lang="en-AU" sz="1200" dirty="0" smtClean="0"/>
                        <a:t>Bonds</a:t>
                      </a:r>
                    </a:p>
                    <a:p>
                      <a:r>
                        <a:rPr lang="en-AU" sz="1200" dirty="0" smtClean="0"/>
                        <a:t>Securities</a:t>
                      </a:r>
                      <a:r>
                        <a:rPr lang="en-AU" sz="1200" baseline="0" dirty="0" smtClean="0"/>
                        <a:t> (</a:t>
                      </a:r>
                      <a:r>
                        <a:rPr lang="en-AU" sz="1200" baseline="0" dirty="0" smtClean="0">
                          <a:hlinkClick r:id="rId2"/>
                        </a:rPr>
                        <a:t>securities</a:t>
                      </a:r>
                      <a:r>
                        <a:rPr lang="en-AU" sz="1200" baseline="0" dirty="0" smtClean="0"/>
                        <a:t> is a generic word for a financial asset)</a:t>
                      </a:r>
                      <a:endParaRPr lang="en-AU" sz="1200" dirty="0" smtClean="0"/>
                    </a:p>
                    <a:p>
                      <a:r>
                        <a:rPr lang="en-AU" sz="1200" dirty="0" smtClean="0"/>
                        <a:t>Loans</a:t>
                      </a:r>
                    </a:p>
                  </a:txBody>
                  <a:tcPr/>
                </a:tc>
                <a:extLst>
                  <a:ext uri="{0D108BD9-81ED-4DB2-BD59-A6C34878D82A}">
                    <a16:rowId xmlns:a16="http://schemas.microsoft.com/office/drawing/2014/main" val="3544346805"/>
                  </a:ext>
                </a:extLst>
              </a:tr>
            </a:tbl>
          </a:graphicData>
        </a:graphic>
      </p:graphicFrame>
      <p:pic>
        <p:nvPicPr>
          <p:cNvPr id="9" name="Picture 8"/>
          <p:cNvPicPr>
            <a:picLocks noChangeAspect="1"/>
          </p:cNvPicPr>
          <p:nvPr/>
        </p:nvPicPr>
        <p:blipFill>
          <a:blip r:embed="rId3"/>
          <a:stretch>
            <a:fillRect/>
          </a:stretch>
        </p:blipFill>
        <p:spPr>
          <a:xfrm flipV="1">
            <a:off x="6955028" y="2233246"/>
            <a:ext cx="4277322" cy="527538"/>
          </a:xfrm>
          <a:prstGeom prst="rect">
            <a:avLst/>
          </a:prstGeom>
        </p:spPr>
      </p:pic>
      <p:sp>
        <p:nvSpPr>
          <p:cNvPr id="10" name="TextBox 9"/>
          <p:cNvSpPr txBox="1"/>
          <p:nvPr/>
        </p:nvSpPr>
        <p:spPr>
          <a:xfrm>
            <a:off x="7530789" y="2751991"/>
            <a:ext cx="3701561" cy="1077218"/>
          </a:xfrm>
          <a:prstGeom prst="rect">
            <a:avLst/>
          </a:prstGeom>
          <a:noFill/>
        </p:spPr>
        <p:txBody>
          <a:bodyPr wrap="square" rtlCol="0">
            <a:spAutoFit/>
          </a:bodyPr>
          <a:lstStyle/>
          <a:p>
            <a:r>
              <a:rPr lang="en-AU" sz="1600" dirty="0" smtClean="0"/>
              <a:t>Two sides are always balanced.</a:t>
            </a:r>
          </a:p>
          <a:p>
            <a:endParaRPr lang="en-AU" sz="1600" dirty="0"/>
          </a:p>
          <a:p>
            <a:r>
              <a:rPr lang="en-AU" sz="1600" dirty="0" smtClean="0"/>
              <a:t>Therefore any change has to maintain the balance. </a:t>
            </a:r>
            <a:endParaRPr lang="en-AU" sz="1600" dirty="0"/>
          </a:p>
        </p:txBody>
      </p:sp>
      <p:pic>
        <p:nvPicPr>
          <p:cNvPr id="17" name="Picture 16"/>
          <p:cNvPicPr>
            <a:picLocks noChangeAspect="1"/>
          </p:cNvPicPr>
          <p:nvPr/>
        </p:nvPicPr>
        <p:blipFill>
          <a:blip r:embed="rId4"/>
          <a:stretch>
            <a:fillRect/>
          </a:stretch>
        </p:blipFill>
        <p:spPr>
          <a:xfrm>
            <a:off x="5673481" y="4424497"/>
            <a:ext cx="3001294" cy="1871964"/>
          </a:xfrm>
          <a:prstGeom prst="rect">
            <a:avLst/>
          </a:prstGeom>
        </p:spPr>
      </p:pic>
      <p:pic>
        <p:nvPicPr>
          <p:cNvPr id="18" name="Picture 17"/>
          <p:cNvPicPr>
            <a:picLocks noChangeAspect="1"/>
          </p:cNvPicPr>
          <p:nvPr/>
        </p:nvPicPr>
        <p:blipFill>
          <a:blip r:embed="rId5"/>
          <a:stretch>
            <a:fillRect/>
          </a:stretch>
        </p:blipFill>
        <p:spPr>
          <a:xfrm>
            <a:off x="9093689" y="4424498"/>
            <a:ext cx="2844118" cy="1871963"/>
          </a:xfrm>
          <a:prstGeom prst="rect">
            <a:avLst/>
          </a:prstGeom>
        </p:spPr>
      </p:pic>
      <p:sp>
        <p:nvSpPr>
          <p:cNvPr id="19" name="TextBox 18"/>
          <p:cNvSpPr txBox="1"/>
          <p:nvPr/>
        </p:nvSpPr>
        <p:spPr>
          <a:xfrm>
            <a:off x="5595288" y="4055165"/>
            <a:ext cx="3262974" cy="369332"/>
          </a:xfrm>
          <a:prstGeom prst="rect">
            <a:avLst/>
          </a:prstGeom>
          <a:noFill/>
        </p:spPr>
        <p:txBody>
          <a:bodyPr wrap="square" rtlCol="0">
            <a:spAutoFit/>
          </a:bodyPr>
          <a:lstStyle/>
          <a:p>
            <a:r>
              <a:rPr lang="en-AU" dirty="0" smtClean="0">
                <a:solidFill>
                  <a:srgbClr val="0070C0"/>
                </a:solidFill>
              </a:rPr>
              <a:t>Affects 1 side of the T Account</a:t>
            </a:r>
            <a:endParaRPr lang="en-AU" dirty="0">
              <a:solidFill>
                <a:srgbClr val="0070C0"/>
              </a:solidFill>
            </a:endParaRPr>
          </a:p>
        </p:txBody>
      </p:sp>
      <p:sp>
        <p:nvSpPr>
          <p:cNvPr id="20" name="TextBox 19"/>
          <p:cNvSpPr txBox="1"/>
          <p:nvPr/>
        </p:nvSpPr>
        <p:spPr>
          <a:xfrm>
            <a:off x="8858262" y="4042136"/>
            <a:ext cx="3507983" cy="369332"/>
          </a:xfrm>
          <a:prstGeom prst="rect">
            <a:avLst/>
          </a:prstGeom>
          <a:noFill/>
        </p:spPr>
        <p:txBody>
          <a:bodyPr wrap="square" rtlCol="0">
            <a:spAutoFit/>
          </a:bodyPr>
          <a:lstStyle/>
          <a:p>
            <a:r>
              <a:rPr lang="en-AU" dirty="0" smtClean="0">
                <a:solidFill>
                  <a:srgbClr val="0070C0"/>
                </a:solidFill>
              </a:rPr>
              <a:t>Affects both sides of the T Account</a:t>
            </a:r>
            <a:endParaRPr lang="en-AU" dirty="0">
              <a:solidFill>
                <a:srgbClr val="0070C0"/>
              </a:solidFill>
            </a:endParaRPr>
          </a:p>
        </p:txBody>
      </p:sp>
      <p:sp>
        <p:nvSpPr>
          <p:cNvPr id="11" name="TextBox 10"/>
          <p:cNvSpPr txBox="1"/>
          <p:nvPr/>
        </p:nvSpPr>
        <p:spPr>
          <a:xfrm>
            <a:off x="231531" y="4239831"/>
            <a:ext cx="4869858" cy="2400657"/>
          </a:xfrm>
          <a:prstGeom prst="rect">
            <a:avLst/>
          </a:prstGeom>
          <a:solidFill>
            <a:schemeClr val="accent4">
              <a:lumMod val="40000"/>
              <a:lumOff val="60000"/>
            </a:schemeClr>
          </a:solidFill>
          <a:ln w="57150">
            <a:solidFill>
              <a:schemeClr val="tx1"/>
            </a:solidFill>
          </a:ln>
        </p:spPr>
        <p:txBody>
          <a:bodyPr wrap="square" rtlCol="0">
            <a:spAutoFit/>
          </a:bodyPr>
          <a:lstStyle/>
          <a:p>
            <a:r>
              <a:rPr lang="en-US" sz="2400" b="1" dirty="0" smtClean="0"/>
              <a:t>Change of Liabilities/Assets</a:t>
            </a:r>
          </a:p>
          <a:p>
            <a:r>
              <a:rPr lang="en-US" dirty="0" smtClean="0"/>
              <a:t>When we decrease liabilities side the money comes out of the assets in order:</a:t>
            </a:r>
          </a:p>
          <a:p>
            <a:pPr marL="342900" indent="-342900">
              <a:buAutoNum type="arabicPeriod"/>
            </a:pPr>
            <a:r>
              <a:rPr lang="en-US" dirty="0" smtClean="0"/>
              <a:t>Required reserves first. </a:t>
            </a:r>
          </a:p>
          <a:p>
            <a:pPr marL="342900" indent="-342900">
              <a:buAutoNum type="arabicPeriod"/>
            </a:pPr>
            <a:r>
              <a:rPr lang="en-US" dirty="0" smtClean="0"/>
              <a:t>Excess Reserves </a:t>
            </a:r>
          </a:p>
          <a:p>
            <a:pPr marL="342900" indent="-342900">
              <a:buAutoNum type="arabicPeriod"/>
            </a:pPr>
            <a:r>
              <a:rPr lang="en-US" dirty="0"/>
              <a:t>O</a:t>
            </a:r>
            <a:r>
              <a:rPr lang="en-US" dirty="0" smtClean="0"/>
              <a:t>ther assets (</a:t>
            </a:r>
            <a:r>
              <a:rPr lang="en-US" dirty="0" err="1" smtClean="0"/>
              <a:t>eg</a:t>
            </a:r>
            <a:r>
              <a:rPr lang="en-US" dirty="0" smtClean="0"/>
              <a:t>. Bonds)</a:t>
            </a:r>
          </a:p>
          <a:p>
            <a:pPr marL="342900" indent="-342900">
              <a:buAutoNum type="arabicPeriod"/>
            </a:pPr>
            <a:r>
              <a:rPr lang="en-US" dirty="0" smtClean="0"/>
              <a:t>Loans last</a:t>
            </a:r>
          </a:p>
          <a:p>
            <a:r>
              <a:rPr lang="en-US" dirty="0" smtClean="0"/>
              <a:t>OR the bank can BORROW FROM OTHER BANKS</a:t>
            </a:r>
            <a:endParaRPr lang="en-US" dirty="0"/>
          </a:p>
        </p:txBody>
      </p:sp>
    </p:spTree>
    <p:extLst>
      <p:ext uri="{BB962C8B-B14F-4D97-AF65-F5344CB8AC3E}">
        <p14:creationId xmlns:p14="http://schemas.microsoft.com/office/powerpoint/2010/main" val="18694284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93999"/>
            <a:ext cx="10515600" cy="1325563"/>
          </a:xfrm>
        </p:spPr>
        <p:txBody>
          <a:bodyPr/>
          <a:lstStyle/>
          <a:p>
            <a:r>
              <a:rPr lang="en-AU" dirty="0" smtClean="0"/>
              <a:t>How the Money Multiplier Works</a:t>
            </a:r>
            <a:endParaRPr lang="en-AU" dirty="0"/>
          </a:p>
        </p:txBody>
      </p:sp>
      <p:sp>
        <p:nvSpPr>
          <p:cNvPr id="3" name="Content Placeholder 2"/>
          <p:cNvSpPr>
            <a:spLocks noGrp="1"/>
          </p:cNvSpPr>
          <p:nvPr>
            <p:ph idx="1"/>
          </p:nvPr>
        </p:nvSpPr>
        <p:spPr>
          <a:xfrm>
            <a:off x="279400" y="1156334"/>
            <a:ext cx="9748520" cy="297815"/>
          </a:xfrm>
        </p:spPr>
        <p:txBody>
          <a:bodyPr>
            <a:noAutofit/>
          </a:bodyPr>
          <a:lstStyle/>
          <a:p>
            <a:r>
              <a:rPr lang="en-AU" sz="2400" dirty="0" smtClean="0"/>
              <a:t>The money multiplier is linked to the Required Reserve Ratio.</a:t>
            </a:r>
          </a:p>
        </p:txBody>
      </p:sp>
      <p:sp>
        <p:nvSpPr>
          <p:cNvPr id="4" name="TextBox 3"/>
          <p:cNvSpPr txBox="1"/>
          <p:nvPr/>
        </p:nvSpPr>
        <p:spPr>
          <a:xfrm>
            <a:off x="279400" y="1728479"/>
            <a:ext cx="7239000" cy="4708981"/>
          </a:xfrm>
          <a:prstGeom prst="rect">
            <a:avLst/>
          </a:prstGeom>
          <a:solidFill>
            <a:schemeClr val="accent6">
              <a:lumMod val="20000"/>
              <a:lumOff val="80000"/>
            </a:schemeClr>
          </a:solidFill>
        </p:spPr>
        <p:txBody>
          <a:bodyPr wrap="square" rtlCol="0">
            <a:spAutoFit/>
          </a:bodyPr>
          <a:lstStyle/>
          <a:p>
            <a:r>
              <a:rPr lang="en-AU" sz="2000" b="1" dirty="0" smtClean="0"/>
              <a:t>Example</a:t>
            </a:r>
          </a:p>
          <a:p>
            <a:r>
              <a:rPr lang="en-AU" dirty="0" smtClean="0"/>
              <a:t>Let’s assume the </a:t>
            </a:r>
            <a:r>
              <a:rPr lang="en-AU" dirty="0" smtClean="0">
                <a:solidFill>
                  <a:srgbClr val="00B0F0"/>
                </a:solidFill>
              </a:rPr>
              <a:t>Required Reserve Ratio </a:t>
            </a:r>
            <a:r>
              <a:rPr lang="en-AU" dirty="0" smtClean="0"/>
              <a:t>is </a:t>
            </a:r>
            <a:r>
              <a:rPr lang="en-AU" dirty="0" smtClean="0">
                <a:solidFill>
                  <a:srgbClr val="00B0F0"/>
                </a:solidFill>
              </a:rPr>
              <a:t>10%</a:t>
            </a:r>
            <a:r>
              <a:rPr lang="en-AU" dirty="0" smtClean="0"/>
              <a:t>. You deposit $100 in a bank. </a:t>
            </a:r>
          </a:p>
          <a:p>
            <a:r>
              <a:rPr lang="en-AU" u="sng" dirty="0" smtClean="0"/>
              <a:t>Bank A:</a:t>
            </a:r>
          </a:p>
          <a:p>
            <a:pPr marL="285750" indent="-285750">
              <a:buFont typeface="Arial" panose="020B0604020202020204" pitchFamily="34" charset="0"/>
              <a:buChar char="•"/>
            </a:pPr>
            <a:r>
              <a:rPr lang="en-AU" dirty="0" smtClean="0"/>
              <a:t>When </a:t>
            </a:r>
            <a:r>
              <a:rPr lang="en-AU" dirty="0"/>
              <a:t>you deposit $100 in a </a:t>
            </a:r>
            <a:r>
              <a:rPr lang="en-AU" dirty="0" smtClean="0"/>
              <a:t>bank, Bank A, </a:t>
            </a:r>
            <a:r>
              <a:rPr lang="en-AU" dirty="0"/>
              <a:t>the bank has to </a:t>
            </a:r>
            <a:r>
              <a:rPr lang="en-AU" dirty="0" smtClean="0"/>
              <a:t>keep 10% as reserves = $10. The bank is then free to </a:t>
            </a:r>
            <a:r>
              <a:rPr lang="en-AU" dirty="0" smtClean="0">
                <a:solidFill>
                  <a:srgbClr val="FF0000"/>
                </a:solidFill>
              </a:rPr>
              <a:t>lend $90 </a:t>
            </a:r>
            <a:r>
              <a:rPr lang="en-AU" dirty="0" smtClean="0"/>
              <a:t>out as loans.</a:t>
            </a:r>
          </a:p>
          <a:p>
            <a:r>
              <a:rPr lang="en-AU" u="sng" dirty="0" smtClean="0"/>
              <a:t>Bank B:</a:t>
            </a:r>
          </a:p>
          <a:p>
            <a:pPr marL="285750" indent="-285750">
              <a:buFont typeface="Arial" panose="020B0604020202020204" pitchFamily="34" charset="0"/>
              <a:buChar char="•"/>
            </a:pPr>
            <a:r>
              <a:rPr lang="en-AU" dirty="0" smtClean="0"/>
              <a:t>If this money is lent to another bank, Bank B, they will have to keep 10% of this $90 = $9. But they can lend out the remaining </a:t>
            </a:r>
            <a:r>
              <a:rPr lang="en-AU" dirty="0" smtClean="0">
                <a:solidFill>
                  <a:srgbClr val="FF0000"/>
                </a:solidFill>
              </a:rPr>
              <a:t>$81</a:t>
            </a:r>
            <a:r>
              <a:rPr lang="en-AU" dirty="0" smtClean="0"/>
              <a:t>.</a:t>
            </a:r>
          </a:p>
          <a:p>
            <a:r>
              <a:rPr lang="en-AU" u="sng" dirty="0" smtClean="0"/>
              <a:t>Bank C: </a:t>
            </a:r>
          </a:p>
          <a:p>
            <a:pPr marL="285750" indent="-285750">
              <a:buFont typeface="Arial" panose="020B0604020202020204" pitchFamily="34" charset="0"/>
              <a:buChar char="•"/>
            </a:pPr>
            <a:r>
              <a:rPr lang="en-AU" dirty="0"/>
              <a:t>If this money is lent to another bank, Bank </a:t>
            </a:r>
            <a:r>
              <a:rPr lang="en-AU" dirty="0" smtClean="0"/>
              <a:t>C, </a:t>
            </a:r>
            <a:r>
              <a:rPr lang="en-AU" dirty="0"/>
              <a:t>they will have to keep 10% of this </a:t>
            </a:r>
            <a:r>
              <a:rPr lang="en-AU" dirty="0" smtClean="0"/>
              <a:t>$81 </a:t>
            </a:r>
            <a:r>
              <a:rPr lang="en-AU" dirty="0"/>
              <a:t>= </a:t>
            </a:r>
            <a:r>
              <a:rPr lang="en-AU" dirty="0" smtClean="0"/>
              <a:t>$8.1. </a:t>
            </a:r>
            <a:r>
              <a:rPr lang="en-AU" dirty="0"/>
              <a:t>But they can lend out the remaining </a:t>
            </a:r>
            <a:r>
              <a:rPr lang="en-AU" dirty="0" smtClean="0">
                <a:solidFill>
                  <a:srgbClr val="FF0000"/>
                </a:solidFill>
              </a:rPr>
              <a:t>$72.9</a:t>
            </a:r>
            <a:r>
              <a:rPr lang="en-AU" dirty="0" smtClean="0"/>
              <a:t>.</a:t>
            </a:r>
            <a:endParaRPr lang="en-AU" dirty="0"/>
          </a:p>
          <a:p>
            <a:r>
              <a:rPr lang="en-AU" u="sng" dirty="0"/>
              <a:t>Bank </a:t>
            </a:r>
            <a:r>
              <a:rPr lang="en-AU" u="sng" dirty="0" smtClean="0"/>
              <a:t>D: </a:t>
            </a:r>
            <a:endParaRPr lang="en-AU" u="sng" dirty="0"/>
          </a:p>
          <a:p>
            <a:pPr marL="285750" indent="-285750">
              <a:buFont typeface="Arial" panose="020B0604020202020204" pitchFamily="34" charset="0"/>
              <a:buChar char="•"/>
            </a:pPr>
            <a:r>
              <a:rPr lang="en-AU" dirty="0"/>
              <a:t>If this money is lent to another bank, Bank </a:t>
            </a:r>
            <a:r>
              <a:rPr lang="en-AU" dirty="0" smtClean="0"/>
              <a:t>D, </a:t>
            </a:r>
            <a:r>
              <a:rPr lang="en-AU" dirty="0"/>
              <a:t>they will have to keep 10% of this $72.9</a:t>
            </a:r>
            <a:r>
              <a:rPr lang="en-AU" dirty="0" smtClean="0"/>
              <a:t> </a:t>
            </a:r>
            <a:r>
              <a:rPr lang="en-AU" dirty="0"/>
              <a:t>= </a:t>
            </a:r>
            <a:r>
              <a:rPr lang="en-AU" dirty="0" smtClean="0"/>
              <a:t>$7.29. </a:t>
            </a:r>
            <a:r>
              <a:rPr lang="en-AU" dirty="0"/>
              <a:t>But they can lend out the remaining </a:t>
            </a:r>
            <a:r>
              <a:rPr lang="en-AU" dirty="0" smtClean="0"/>
              <a:t>$</a:t>
            </a:r>
            <a:r>
              <a:rPr lang="en-AU" dirty="0" smtClean="0">
                <a:solidFill>
                  <a:srgbClr val="FF0000"/>
                </a:solidFill>
              </a:rPr>
              <a:t>65.61</a:t>
            </a:r>
            <a:r>
              <a:rPr lang="en-AU" dirty="0" smtClean="0"/>
              <a:t>.</a:t>
            </a:r>
          </a:p>
          <a:p>
            <a:r>
              <a:rPr lang="en-AU" sz="2800" dirty="0" smtClean="0"/>
              <a:t>Etc.</a:t>
            </a:r>
            <a:endParaRPr lang="en-AU" sz="2800" dirty="0"/>
          </a:p>
        </p:txBody>
      </p:sp>
      <p:sp>
        <p:nvSpPr>
          <p:cNvPr id="5" name="TextBox 4"/>
          <p:cNvSpPr txBox="1"/>
          <p:nvPr/>
        </p:nvSpPr>
        <p:spPr>
          <a:xfrm>
            <a:off x="7980680" y="1884343"/>
            <a:ext cx="4094480" cy="2031325"/>
          </a:xfrm>
          <a:prstGeom prst="rect">
            <a:avLst/>
          </a:prstGeom>
          <a:noFill/>
        </p:spPr>
        <p:txBody>
          <a:bodyPr wrap="square" rtlCol="0">
            <a:spAutoFit/>
          </a:bodyPr>
          <a:lstStyle/>
          <a:p>
            <a:r>
              <a:rPr lang="en-AU" dirty="0" smtClean="0"/>
              <a:t>So the total amount of money created is</a:t>
            </a:r>
          </a:p>
          <a:p>
            <a:r>
              <a:rPr lang="en-AU" dirty="0" smtClean="0">
                <a:solidFill>
                  <a:srgbClr val="FF0000"/>
                </a:solidFill>
              </a:rPr>
              <a:t>90</a:t>
            </a:r>
            <a:r>
              <a:rPr lang="en-AU" dirty="0" smtClean="0"/>
              <a:t> + </a:t>
            </a:r>
            <a:r>
              <a:rPr lang="en-AU" dirty="0" smtClean="0">
                <a:solidFill>
                  <a:srgbClr val="FF0000"/>
                </a:solidFill>
              </a:rPr>
              <a:t>81</a:t>
            </a:r>
            <a:r>
              <a:rPr lang="en-AU" dirty="0" smtClean="0"/>
              <a:t> + </a:t>
            </a:r>
            <a:r>
              <a:rPr lang="en-AU" dirty="0" smtClean="0">
                <a:solidFill>
                  <a:srgbClr val="FF0000"/>
                </a:solidFill>
              </a:rPr>
              <a:t>72.9</a:t>
            </a:r>
            <a:r>
              <a:rPr lang="en-AU" dirty="0" smtClean="0"/>
              <a:t> + </a:t>
            </a:r>
            <a:r>
              <a:rPr lang="en-AU" dirty="0" smtClean="0">
                <a:solidFill>
                  <a:srgbClr val="FF0000"/>
                </a:solidFill>
              </a:rPr>
              <a:t>65.61</a:t>
            </a:r>
            <a:r>
              <a:rPr lang="en-AU" dirty="0" smtClean="0"/>
              <a:t> + … etc.</a:t>
            </a:r>
          </a:p>
          <a:p>
            <a:endParaRPr lang="en-AU" dirty="0"/>
          </a:p>
          <a:p>
            <a:r>
              <a:rPr lang="en-AU" dirty="0" smtClean="0"/>
              <a:t>This is (just like the spending multiplier from Unit 3) a limit which is given by a formula. </a:t>
            </a:r>
          </a:p>
          <a:p>
            <a:endParaRPr lang="en-AU" dirty="0"/>
          </a:p>
        </p:txBody>
      </p:sp>
      <p:sp>
        <p:nvSpPr>
          <p:cNvPr id="7" name="Right Arrow 6"/>
          <p:cNvSpPr/>
          <p:nvPr/>
        </p:nvSpPr>
        <p:spPr>
          <a:xfrm>
            <a:off x="7039610" y="1918930"/>
            <a:ext cx="957580" cy="11149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8077200" y="93999"/>
            <a:ext cx="2990926" cy="1477328"/>
          </a:xfrm>
          <a:prstGeom prst="rect">
            <a:avLst/>
          </a:prstGeom>
          <a:solidFill>
            <a:srgbClr val="FFFF00"/>
          </a:solidFill>
        </p:spPr>
        <p:txBody>
          <a:bodyPr wrap="square" rtlCol="0">
            <a:spAutoFit/>
          </a:bodyPr>
          <a:lstStyle/>
          <a:p>
            <a:r>
              <a:rPr lang="en-AU" dirty="0" smtClean="0">
                <a:solidFill>
                  <a:srgbClr val="FF0000"/>
                </a:solidFill>
              </a:rPr>
              <a:t>Summary</a:t>
            </a:r>
          </a:p>
          <a:p>
            <a:r>
              <a:rPr lang="en-AU" dirty="0" smtClean="0">
                <a:solidFill>
                  <a:srgbClr val="FF0000"/>
                </a:solidFill>
              </a:rPr>
              <a:t>The Money Multiplier (MM) is a limit given by </a:t>
            </a:r>
            <a:r>
              <a:rPr lang="en-AU" b="1" dirty="0" smtClean="0">
                <a:solidFill>
                  <a:srgbClr val="FF0000"/>
                </a:solidFill>
              </a:rPr>
              <a:t>1/RRR</a:t>
            </a:r>
          </a:p>
          <a:p>
            <a:r>
              <a:rPr lang="en-AU" dirty="0" smtClean="0">
                <a:solidFill>
                  <a:srgbClr val="FF0000"/>
                </a:solidFill>
              </a:rPr>
              <a:t>The total amount of money created = Initial Loan x MM</a:t>
            </a:r>
          </a:p>
        </p:txBody>
      </p:sp>
      <p:sp>
        <p:nvSpPr>
          <p:cNvPr id="9" name="TextBox 8"/>
          <p:cNvSpPr txBox="1"/>
          <p:nvPr/>
        </p:nvSpPr>
        <p:spPr>
          <a:xfrm>
            <a:off x="7830849" y="3717348"/>
            <a:ext cx="3943350" cy="3108543"/>
          </a:xfrm>
          <a:prstGeom prst="rect">
            <a:avLst/>
          </a:prstGeom>
          <a:noFill/>
        </p:spPr>
        <p:txBody>
          <a:bodyPr wrap="square" rtlCol="0">
            <a:spAutoFit/>
          </a:bodyPr>
          <a:lstStyle/>
          <a:p>
            <a:r>
              <a:rPr lang="en-AU" sz="2800" dirty="0" smtClean="0"/>
              <a:t>The formula for this limit is given by: </a:t>
            </a:r>
          </a:p>
          <a:p>
            <a:r>
              <a:rPr lang="en-AU" sz="2800" b="1" dirty="0" smtClean="0"/>
              <a:t>Money creation = </a:t>
            </a:r>
          </a:p>
          <a:p>
            <a:r>
              <a:rPr lang="en-AU" sz="2800" b="1" dirty="0" smtClean="0"/>
              <a:t>Initial Loan x 1/RRR</a:t>
            </a:r>
          </a:p>
          <a:p>
            <a:r>
              <a:rPr lang="en-AU" sz="2800" b="1" dirty="0" smtClean="0"/>
              <a:t>= Initial </a:t>
            </a:r>
            <a:r>
              <a:rPr lang="en-AU" sz="2800" b="1" dirty="0"/>
              <a:t>Loan x </a:t>
            </a:r>
            <a:r>
              <a:rPr lang="en-AU" sz="2800" b="1" dirty="0" smtClean="0"/>
              <a:t>MM</a:t>
            </a:r>
          </a:p>
          <a:p>
            <a:r>
              <a:rPr lang="en-AU" sz="2800" b="1" dirty="0" smtClean="0"/>
              <a:t>= 90 x 1/0.1 = 900</a:t>
            </a:r>
          </a:p>
          <a:p>
            <a:endParaRPr lang="en-AU" sz="2800" dirty="0" smtClean="0"/>
          </a:p>
        </p:txBody>
      </p:sp>
    </p:spTree>
    <p:extLst>
      <p:ext uri="{BB962C8B-B14F-4D97-AF65-F5344CB8AC3E}">
        <p14:creationId xmlns:p14="http://schemas.microsoft.com/office/powerpoint/2010/main" val="6973119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34805" y="617671"/>
            <a:ext cx="1153160" cy="1073017"/>
          </a:xfrm>
          <a:prstGeom prst="rect">
            <a:avLst/>
          </a:prstGeom>
        </p:spPr>
      </p:pic>
      <p:pic>
        <p:nvPicPr>
          <p:cNvPr id="5" name="Picture 4"/>
          <p:cNvPicPr>
            <a:picLocks noChangeAspect="1"/>
          </p:cNvPicPr>
          <p:nvPr/>
        </p:nvPicPr>
        <p:blipFill>
          <a:blip r:embed="rId2"/>
          <a:stretch>
            <a:fillRect/>
          </a:stretch>
        </p:blipFill>
        <p:spPr>
          <a:xfrm>
            <a:off x="2661920" y="1574423"/>
            <a:ext cx="1153160" cy="1073017"/>
          </a:xfrm>
          <a:prstGeom prst="rect">
            <a:avLst/>
          </a:prstGeom>
        </p:spPr>
      </p:pic>
      <p:pic>
        <p:nvPicPr>
          <p:cNvPr id="6" name="Picture 5"/>
          <p:cNvPicPr>
            <a:picLocks noChangeAspect="1"/>
          </p:cNvPicPr>
          <p:nvPr/>
        </p:nvPicPr>
        <p:blipFill>
          <a:blip r:embed="rId2"/>
          <a:stretch>
            <a:fillRect/>
          </a:stretch>
        </p:blipFill>
        <p:spPr>
          <a:xfrm>
            <a:off x="4347426" y="2522329"/>
            <a:ext cx="1153160" cy="1073017"/>
          </a:xfrm>
          <a:prstGeom prst="rect">
            <a:avLst/>
          </a:prstGeom>
        </p:spPr>
      </p:pic>
      <p:pic>
        <p:nvPicPr>
          <p:cNvPr id="7" name="Picture 6"/>
          <p:cNvPicPr>
            <a:picLocks noChangeAspect="1"/>
          </p:cNvPicPr>
          <p:nvPr/>
        </p:nvPicPr>
        <p:blipFill>
          <a:blip r:embed="rId2"/>
          <a:stretch>
            <a:fillRect/>
          </a:stretch>
        </p:blipFill>
        <p:spPr>
          <a:xfrm>
            <a:off x="5822479" y="3600614"/>
            <a:ext cx="1153160" cy="1073017"/>
          </a:xfrm>
          <a:prstGeom prst="rect">
            <a:avLst/>
          </a:prstGeom>
        </p:spPr>
      </p:pic>
      <p:sp>
        <p:nvSpPr>
          <p:cNvPr id="8" name="Curved Down Arrow 7"/>
          <p:cNvSpPr/>
          <p:nvPr/>
        </p:nvSpPr>
        <p:spPr>
          <a:xfrm rot="1499034">
            <a:off x="2053050" y="1210360"/>
            <a:ext cx="927438" cy="46794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9" name="Curved Down Arrow 8"/>
          <p:cNvSpPr/>
          <p:nvPr/>
        </p:nvSpPr>
        <p:spPr>
          <a:xfrm rot="1503662">
            <a:off x="3871941" y="1981130"/>
            <a:ext cx="1040589" cy="46794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0" name="Curved Down Arrow 9"/>
          <p:cNvSpPr/>
          <p:nvPr/>
        </p:nvSpPr>
        <p:spPr>
          <a:xfrm rot="1740576">
            <a:off x="5555875" y="3055693"/>
            <a:ext cx="927439" cy="46794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1" name="TextBox 10"/>
          <p:cNvSpPr txBox="1"/>
          <p:nvPr/>
        </p:nvSpPr>
        <p:spPr>
          <a:xfrm>
            <a:off x="2661920" y="1019610"/>
            <a:ext cx="926481" cy="461665"/>
          </a:xfrm>
          <a:prstGeom prst="rect">
            <a:avLst/>
          </a:prstGeom>
          <a:noFill/>
        </p:spPr>
        <p:txBody>
          <a:bodyPr wrap="square" rtlCol="0">
            <a:spAutoFit/>
          </a:bodyPr>
          <a:lstStyle/>
          <a:p>
            <a:r>
              <a:rPr lang="en-AU" sz="2400" b="1" dirty="0" smtClean="0">
                <a:solidFill>
                  <a:srgbClr val="FF0000"/>
                </a:solidFill>
              </a:rPr>
              <a:t>$90</a:t>
            </a:r>
            <a:endParaRPr lang="en-AU" sz="2400" b="1" dirty="0">
              <a:solidFill>
                <a:srgbClr val="FF0000"/>
              </a:solidFill>
            </a:endParaRPr>
          </a:p>
        </p:txBody>
      </p:sp>
      <p:sp>
        <p:nvSpPr>
          <p:cNvPr id="12" name="TextBox 11"/>
          <p:cNvSpPr txBox="1"/>
          <p:nvPr/>
        </p:nvSpPr>
        <p:spPr>
          <a:xfrm>
            <a:off x="4712319" y="1880098"/>
            <a:ext cx="926481" cy="461665"/>
          </a:xfrm>
          <a:prstGeom prst="rect">
            <a:avLst/>
          </a:prstGeom>
          <a:noFill/>
        </p:spPr>
        <p:txBody>
          <a:bodyPr wrap="square" rtlCol="0">
            <a:spAutoFit/>
          </a:bodyPr>
          <a:lstStyle/>
          <a:p>
            <a:r>
              <a:rPr lang="en-AU" sz="2400" b="1" dirty="0" smtClean="0">
                <a:solidFill>
                  <a:srgbClr val="FF0000"/>
                </a:solidFill>
              </a:rPr>
              <a:t>$81</a:t>
            </a:r>
            <a:endParaRPr lang="en-AU" sz="2400" b="1" dirty="0">
              <a:solidFill>
                <a:srgbClr val="FF0000"/>
              </a:solidFill>
            </a:endParaRPr>
          </a:p>
        </p:txBody>
      </p:sp>
      <p:sp>
        <p:nvSpPr>
          <p:cNvPr id="13" name="TextBox 12"/>
          <p:cNvSpPr txBox="1"/>
          <p:nvPr/>
        </p:nvSpPr>
        <p:spPr>
          <a:xfrm>
            <a:off x="5935818" y="3058837"/>
            <a:ext cx="926481" cy="461665"/>
          </a:xfrm>
          <a:prstGeom prst="rect">
            <a:avLst/>
          </a:prstGeom>
          <a:noFill/>
        </p:spPr>
        <p:txBody>
          <a:bodyPr wrap="square" rtlCol="0">
            <a:spAutoFit/>
          </a:bodyPr>
          <a:lstStyle/>
          <a:p>
            <a:r>
              <a:rPr lang="en-AU" sz="2400" b="1" dirty="0" smtClean="0">
                <a:solidFill>
                  <a:srgbClr val="FF0000"/>
                </a:solidFill>
              </a:rPr>
              <a:t>$72.9</a:t>
            </a:r>
            <a:endParaRPr lang="en-AU" sz="2400" b="1" dirty="0">
              <a:solidFill>
                <a:srgbClr val="FF0000"/>
              </a:solidFill>
            </a:endParaRPr>
          </a:p>
        </p:txBody>
      </p:sp>
      <p:sp>
        <p:nvSpPr>
          <p:cNvPr id="14" name="Curved Down Arrow 13"/>
          <p:cNvSpPr/>
          <p:nvPr/>
        </p:nvSpPr>
        <p:spPr>
          <a:xfrm rot="11795574" flipH="1" flipV="1">
            <a:off x="7113235" y="3910686"/>
            <a:ext cx="1065862" cy="45287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5" name="TextBox 14"/>
          <p:cNvSpPr txBox="1"/>
          <p:nvPr/>
        </p:nvSpPr>
        <p:spPr>
          <a:xfrm>
            <a:off x="7295088" y="4275486"/>
            <a:ext cx="926481" cy="461665"/>
          </a:xfrm>
          <a:prstGeom prst="rect">
            <a:avLst/>
          </a:prstGeom>
          <a:noFill/>
        </p:spPr>
        <p:txBody>
          <a:bodyPr wrap="square" rtlCol="0">
            <a:spAutoFit/>
          </a:bodyPr>
          <a:lstStyle/>
          <a:p>
            <a:r>
              <a:rPr lang="en-AU" sz="2400" b="1" dirty="0" smtClean="0">
                <a:solidFill>
                  <a:srgbClr val="FF0000"/>
                </a:solidFill>
              </a:rPr>
              <a:t>$65.6</a:t>
            </a:r>
            <a:endParaRPr lang="en-AU" sz="2400" b="1" dirty="0">
              <a:solidFill>
                <a:srgbClr val="FF0000"/>
              </a:solidFill>
            </a:endParaRPr>
          </a:p>
        </p:txBody>
      </p:sp>
      <p:sp>
        <p:nvSpPr>
          <p:cNvPr id="16" name="TextBox 15"/>
          <p:cNvSpPr txBox="1"/>
          <p:nvPr/>
        </p:nvSpPr>
        <p:spPr>
          <a:xfrm>
            <a:off x="8853634" y="5346962"/>
            <a:ext cx="1232475" cy="523220"/>
          </a:xfrm>
          <a:prstGeom prst="rect">
            <a:avLst/>
          </a:prstGeom>
          <a:noFill/>
        </p:spPr>
        <p:txBody>
          <a:bodyPr wrap="square" rtlCol="0">
            <a:spAutoFit/>
          </a:bodyPr>
          <a:lstStyle/>
          <a:p>
            <a:r>
              <a:rPr lang="en-AU" sz="2800" b="1" dirty="0" smtClean="0"/>
              <a:t>Etc.</a:t>
            </a:r>
            <a:endParaRPr lang="en-AU" sz="2800" b="1" dirty="0"/>
          </a:p>
        </p:txBody>
      </p:sp>
      <p:sp>
        <p:nvSpPr>
          <p:cNvPr id="17" name="TextBox 16"/>
          <p:cNvSpPr txBox="1"/>
          <p:nvPr/>
        </p:nvSpPr>
        <p:spPr>
          <a:xfrm>
            <a:off x="689956" y="1574423"/>
            <a:ext cx="1965229" cy="923330"/>
          </a:xfrm>
          <a:prstGeom prst="rect">
            <a:avLst/>
          </a:prstGeom>
          <a:noFill/>
        </p:spPr>
        <p:txBody>
          <a:bodyPr wrap="square" rtlCol="0">
            <a:spAutoFit/>
          </a:bodyPr>
          <a:lstStyle/>
          <a:p>
            <a:r>
              <a:rPr lang="en-US" dirty="0" smtClean="0"/>
              <a:t>Deposits = $100</a:t>
            </a:r>
          </a:p>
          <a:p>
            <a:r>
              <a:rPr lang="en-US" dirty="0" smtClean="0"/>
              <a:t>RR = $10</a:t>
            </a:r>
          </a:p>
          <a:p>
            <a:r>
              <a:rPr lang="en-US" dirty="0" smtClean="0"/>
              <a:t>ER = $90</a:t>
            </a:r>
            <a:endParaRPr lang="en-US" dirty="0"/>
          </a:p>
        </p:txBody>
      </p:sp>
      <p:pic>
        <p:nvPicPr>
          <p:cNvPr id="18" name="Picture 17"/>
          <p:cNvPicPr>
            <a:picLocks noChangeAspect="1"/>
          </p:cNvPicPr>
          <p:nvPr/>
        </p:nvPicPr>
        <p:blipFill>
          <a:blip r:embed="rId2"/>
          <a:stretch>
            <a:fillRect/>
          </a:stretch>
        </p:blipFill>
        <p:spPr>
          <a:xfrm>
            <a:off x="7641992" y="4660342"/>
            <a:ext cx="1153160" cy="1073017"/>
          </a:xfrm>
          <a:prstGeom prst="rect">
            <a:avLst/>
          </a:prstGeom>
        </p:spPr>
      </p:pic>
      <p:sp>
        <p:nvSpPr>
          <p:cNvPr id="20" name="TextBox 19"/>
          <p:cNvSpPr txBox="1"/>
          <p:nvPr/>
        </p:nvSpPr>
        <p:spPr>
          <a:xfrm>
            <a:off x="2253961" y="2552328"/>
            <a:ext cx="1965229" cy="923330"/>
          </a:xfrm>
          <a:prstGeom prst="rect">
            <a:avLst/>
          </a:prstGeom>
          <a:noFill/>
        </p:spPr>
        <p:txBody>
          <a:bodyPr wrap="square" rtlCol="0">
            <a:spAutoFit/>
          </a:bodyPr>
          <a:lstStyle/>
          <a:p>
            <a:r>
              <a:rPr lang="en-US" dirty="0" smtClean="0"/>
              <a:t>Deposits = $90</a:t>
            </a:r>
          </a:p>
          <a:p>
            <a:r>
              <a:rPr lang="en-US" dirty="0" smtClean="0"/>
              <a:t>RR = $9</a:t>
            </a:r>
          </a:p>
          <a:p>
            <a:r>
              <a:rPr lang="en-US" dirty="0" smtClean="0"/>
              <a:t>ER = $81</a:t>
            </a:r>
            <a:endParaRPr lang="en-US" dirty="0"/>
          </a:p>
        </p:txBody>
      </p:sp>
      <p:sp>
        <p:nvSpPr>
          <p:cNvPr id="21" name="TextBox 20"/>
          <p:cNvSpPr txBox="1"/>
          <p:nvPr/>
        </p:nvSpPr>
        <p:spPr>
          <a:xfrm>
            <a:off x="3907124" y="3492034"/>
            <a:ext cx="1965229" cy="923330"/>
          </a:xfrm>
          <a:prstGeom prst="rect">
            <a:avLst/>
          </a:prstGeom>
          <a:noFill/>
        </p:spPr>
        <p:txBody>
          <a:bodyPr wrap="square" rtlCol="0">
            <a:spAutoFit/>
          </a:bodyPr>
          <a:lstStyle/>
          <a:p>
            <a:r>
              <a:rPr lang="en-US" dirty="0" smtClean="0"/>
              <a:t>Deposits = $81</a:t>
            </a:r>
          </a:p>
          <a:p>
            <a:r>
              <a:rPr lang="en-US" dirty="0" smtClean="0"/>
              <a:t>RR = $8.1</a:t>
            </a:r>
          </a:p>
          <a:p>
            <a:r>
              <a:rPr lang="en-US" dirty="0" smtClean="0"/>
              <a:t>ER = $72.9</a:t>
            </a:r>
            <a:endParaRPr lang="en-US" dirty="0"/>
          </a:p>
        </p:txBody>
      </p:sp>
      <p:sp>
        <p:nvSpPr>
          <p:cNvPr id="22" name="TextBox 21"/>
          <p:cNvSpPr txBox="1"/>
          <p:nvPr/>
        </p:nvSpPr>
        <p:spPr>
          <a:xfrm>
            <a:off x="5520190" y="4576266"/>
            <a:ext cx="1965229" cy="861774"/>
          </a:xfrm>
          <a:prstGeom prst="rect">
            <a:avLst/>
          </a:prstGeom>
          <a:noFill/>
        </p:spPr>
        <p:txBody>
          <a:bodyPr wrap="square" rtlCol="0">
            <a:spAutoFit/>
          </a:bodyPr>
          <a:lstStyle/>
          <a:p>
            <a:r>
              <a:rPr lang="en-US" sz="1600" dirty="0" smtClean="0"/>
              <a:t>Deposits = $72.9</a:t>
            </a:r>
          </a:p>
          <a:p>
            <a:r>
              <a:rPr lang="en-US" sz="1600" dirty="0" smtClean="0"/>
              <a:t>RR = $7.29</a:t>
            </a:r>
          </a:p>
          <a:p>
            <a:r>
              <a:rPr lang="en-US" sz="1600" dirty="0" smtClean="0"/>
              <a:t>ER = $65.5</a:t>
            </a:r>
            <a:endParaRPr lang="en-US" sz="1600" dirty="0"/>
          </a:p>
        </p:txBody>
      </p:sp>
      <p:sp>
        <p:nvSpPr>
          <p:cNvPr id="23" name="TextBox 22"/>
          <p:cNvSpPr txBox="1"/>
          <p:nvPr/>
        </p:nvSpPr>
        <p:spPr>
          <a:xfrm>
            <a:off x="7812537" y="5712193"/>
            <a:ext cx="1965229" cy="369332"/>
          </a:xfrm>
          <a:prstGeom prst="rect">
            <a:avLst/>
          </a:prstGeom>
          <a:noFill/>
        </p:spPr>
        <p:txBody>
          <a:bodyPr wrap="square" rtlCol="0">
            <a:spAutoFit/>
          </a:bodyPr>
          <a:lstStyle/>
          <a:p>
            <a:r>
              <a:rPr lang="en-US" dirty="0" smtClean="0"/>
              <a:t>Deposits = $65</a:t>
            </a:r>
          </a:p>
        </p:txBody>
      </p:sp>
      <p:sp>
        <p:nvSpPr>
          <p:cNvPr id="24" name="TextBox 23"/>
          <p:cNvSpPr txBox="1"/>
          <p:nvPr/>
        </p:nvSpPr>
        <p:spPr>
          <a:xfrm>
            <a:off x="6860496" y="515691"/>
            <a:ext cx="4741674" cy="3139321"/>
          </a:xfrm>
          <a:prstGeom prst="rect">
            <a:avLst/>
          </a:prstGeom>
          <a:noFill/>
        </p:spPr>
        <p:txBody>
          <a:bodyPr wrap="square" rtlCol="0">
            <a:spAutoFit/>
          </a:bodyPr>
          <a:lstStyle/>
          <a:p>
            <a:r>
              <a:rPr lang="en-US" dirty="0" smtClean="0"/>
              <a:t>If we add up the total amount of additional loans:</a:t>
            </a:r>
          </a:p>
          <a:p>
            <a:r>
              <a:rPr lang="en-US" dirty="0" smtClean="0">
                <a:solidFill>
                  <a:srgbClr val="FF0000"/>
                </a:solidFill>
              </a:rPr>
              <a:t>90 + 81 + 72.9 + 65.6 + etc. </a:t>
            </a:r>
          </a:p>
          <a:p>
            <a:r>
              <a:rPr lang="en-US" dirty="0" smtClean="0"/>
              <a:t>We observe a limit.</a:t>
            </a:r>
          </a:p>
          <a:p>
            <a:endParaRPr lang="en-US" dirty="0"/>
          </a:p>
          <a:p>
            <a:r>
              <a:rPr lang="en-US" dirty="0" smtClean="0"/>
              <a:t>The formula for this limit = 90 x 1/RRR.</a:t>
            </a:r>
          </a:p>
          <a:p>
            <a:endParaRPr lang="en-US" dirty="0"/>
          </a:p>
          <a:p>
            <a:r>
              <a:rPr lang="en-US" dirty="0" smtClean="0"/>
              <a:t>For the exact derivation of the formula you are welcome to ask your math teacher but I do not know how it is derived exactly and it is not covered in the course. </a:t>
            </a:r>
          </a:p>
        </p:txBody>
      </p:sp>
      <p:sp>
        <p:nvSpPr>
          <p:cNvPr id="2" name="TextBox 1"/>
          <p:cNvSpPr txBox="1"/>
          <p:nvPr/>
        </p:nvSpPr>
        <p:spPr>
          <a:xfrm>
            <a:off x="930442" y="4737151"/>
            <a:ext cx="3416984" cy="923330"/>
          </a:xfrm>
          <a:prstGeom prst="rect">
            <a:avLst/>
          </a:prstGeom>
          <a:noFill/>
        </p:spPr>
        <p:txBody>
          <a:bodyPr wrap="square" rtlCol="0">
            <a:spAutoFit/>
          </a:bodyPr>
          <a:lstStyle/>
          <a:p>
            <a:r>
              <a:rPr lang="en-US" dirty="0" smtClean="0"/>
              <a:t>Money Multiplier </a:t>
            </a:r>
          </a:p>
          <a:p>
            <a:r>
              <a:rPr lang="en-US" dirty="0" smtClean="0"/>
              <a:t>=</a:t>
            </a:r>
          </a:p>
          <a:p>
            <a:r>
              <a:rPr lang="en-US" dirty="0" smtClean="0"/>
              <a:t>1/RRR</a:t>
            </a:r>
            <a:endParaRPr lang="en-US" dirty="0"/>
          </a:p>
        </p:txBody>
      </p:sp>
    </p:spTree>
    <p:extLst>
      <p:ext uri="{BB962C8B-B14F-4D97-AF65-F5344CB8AC3E}">
        <p14:creationId xmlns:p14="http://schemas.microsoft.com/office/powerpoint/2010/main" val="215171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P spid="13" grpId="0"/>
      <p:bldP spid="14" grpId="0" animBg="1"/>
      <p:bldP spid="15" grpId="0"/>
      <p:bldP spid="1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 y="158680"/>
            <a:ext cx="6848061" cy="1325563"/>
          </a:xfrm>
        </p:spPr>
        <p:txBody>
          <a:bodyPr/>
          <a:lstStyle/>
          <a:p>
            <a:r>
              <a:rPr lang="en-AU" dirty="0" smtClean="0"/>
              <a:t>Money Multiplier Summary</a:t>
            </a:r>
            <a:endParaRPr lang="en-AU" dirty="0"/>
          </a:p>
        </p:txBody>
      </p:sp>
      <p:sp>
        <p:nvSpPr>
          <p:cNvPr id="3" name="Content Placeholder 2"/>
          <p:cNvSpPr>
            <a:spLocks noGrp="1"/>
          </p:cNvSpPr>
          <p:nvPr>
            <p:ph idx="1"/>
          </p:nvPr>
        </p:nvSpPr>
        <p:spPr>
          <a:xfrm>
            <a:off x="874549" y="4705608"/>
            <a:ext cx="7258878" cy="1961320"/>
          </a:xfrm>
          <a:solidFill>
            <a:schemeClr val="accent4">
              <a:lumMod val="20000"/>
              <a:lumOff val="80000"/>
            </a:schemeClr>
          </a:solidFill>
        </p:spPr>
        <p:txBody>
          <a:bodyPr>
            <a:normAutofit fontScale="62500" lnSpcReduction="20000"/>
          </a:bodyPr>
          <a:lstStyle/>
          <a:p>
            <a:r>
              <a:rPr lang="en-AU" b="1" dirty="0" smtClean="0"/>
              <a:t>Money Multiplier = 1/RRR</a:t>
            </a:r>
          </a:p>
          <a:p>
            <a:pPr lvl="1"/>
            <a:r>
              <a:rPr lang="en-AU" dirty="0" smtClean="0"/>
              <a:t>This occurs because banks can lend to other banks which can lend the money again and again etc.</a:t>
            </a:r>
          </a:p>
          <a:p>
            <a:r>
              <a:rPr lang="en-AU" b="1" dirty="0" smtClean="0">
                <a:latin typeface="Script MT Bold" panose="03040602040607080904" pitchFamily="66" charset="0"/>
              </a:rPr>
              <a:t>∆</a:t>
            </a:r>
            <a:r>
              <a:rPr lang="en-AU" b="1" dirty="0"/>
              <a:t>MS = </a:t>
            </a:r>
            <a:r>
              <a:rPr lang="en-AU" b="1" dirty="0" smtClean="0">
                <a:latin typeface="Script MT Bold" panose="03040602040607080904" pitchFamily="66" charset="0"/>
              </a:rPr>
              <a:t>∆</a:t>
            </a:r>
            <a:r>
              <a:rPr lang="en-AU" b="1" dirty="0" smtClean="0"/>
              <a:t>Loans(maximum) </a:t>
            </a:r>
            <a:r>
              <a:rPr lang="en-AU" b="1" dirty="0"/>
              <a:t>= </a:t>
            </a:r>
            <a:r>
              <a:rPr lang="en-AU" b="1" dirty="0" err="1"/>
              <a:t>Loan</a:t>
            </a:r>
            <a:r>
              <a:rPr lang="en-AU" b="1" baseline="-25000" dirty="0" err="1"/>
              <a:t>original</a:t>
            </a:r>
            <a:r>
              <a:rPr lang="en-AU" b="1" dirty="0"/>
              <a:t> x Money Multiplier </a:t>
            </a:r>
            <a:endParaRPr lang="en-AU" b="1" dirty="0" smtClean="0"/>
          </a:p>
          <a:p>
            <a:pPr marL="0" indent="0">
              <a:buNone/>
            </a:pPr>
            <a:r>
              <a:rPr lang="en-AU" b="1" dirty="0" smtClean="0"/>
              <a:t>	      = </a:t>
            </a:r>
            <a:r>
              <a:rPr lang="en-AU" b="1" dirty="0" err="1"/>
              <a:t>Loan</a:t>
            </a:r>
            <a:r>
              <a:rPr lang="en-AU" b="1" baseline="-25000" dirty="0" err="1"/>
              <a:t>original</a:t>
            </a:r>
            <a:r>
              <a:rPr lang="en-AU" b="1" dirty="0"/>
              <a:t> x </a:t>
            </a:r>
            <a:r>
              <a:rPr lang="en-AU" b="1" dirty="0" smtClean="0"/>
              <a:t>1/RRR</a:t>
            </a:r>
          </a:p>
          <a:p>
            <a:pPr marL="0" lvl="1" indent="0">
              <a:spcBef>
                <a:spcPts val="1000"/>
              </a:spcBef>
              <a:buNone/>
            </a:pPr>
            <a:r>
              <a:rPr lang="en-AU" b="1" dirty="0">
                <a:latin typeface="Script MT Bold" panose="03040602040607080904" pitchFamily="66" charset="0"/>
              </a:rPr>
              <a:t>∆</a:t>
            </a:r>
            <a:r>
              <a:rPr lang="en-AU" b="1" dirty="0"/>
              <a:t>Bank Deposits (maximum) = Initial Deposit </a:t>
            </a:r>
            <a:r>
              <a:rPr lang="en-AU" b="1" dirty="0" smtClean="0"/>
              <a:t>+ </a:t>
            </a:r>
            <a:r>
              <a:rPr lang="en-AU" b="1" dirty="0">
                <a:latin typeface="Script MT Bold" panose="03040602040607080904" pitchFamily="66" charset="0"/>
              </a:rPr>
              <a:t>∆</a:t>
            </a:r>
            <a:r>
              <a:rPr lang="en-AU" b="1" dirty="0" smtClean="0"/>
              <a:t>Loans </a:t>
            </a:r>
          </a:p>
          <a:p>
            <a:pPr marL="0" lvl="1" indent="0">
              <a:spcBef>
                <a:spcPts val="1000"/>
              </a:spcBef>
              <a:buNone/>
            </a:pPr>
            <a:r>
              <a:rPr lang="en-AU" b="1" dirty="0" smtClean="0"/>
              <a:t>= Initial Deposit + Initial Loan x </a:t>
            </a:r>
            <a:r>
              <a:rPr lang="en-AU" b="1" dirty="0"/>
              <a:t>Money </a:t>
            </a:r>
            <a:r>
              <a:rPr lang="en-AU" b="1" dirty="0" smtClean="0"/>
              <a:t>Multiplier = Initial deposit x Money Multiplier</a:t>
            </a:r>
            <a:endParaRPr lang="en-AU" b="1" dirty="0"/>
          </a:p>
          <a:p>
            <a:pPr marL="0" indent="0">
              <a:buNone/>
            </a:pPr>
            <a:endParaRPr lang="en-AU" b="1" dirty="0" smtClean="0"/>
          </a:p>
          <a:p>
            <a:pPr marL="0" indent="0">
              <a:buNone/>
            </a:pPr>
            <a:endParaRPr lang="en-AU" b="1" dirty="0" smtClean="0">
              <a:solidFill>
                <a:srgbClr val="FF0000"/>
              </a:solidFill>
            </a:endParaRPr>
          </a:p>
          <a:p>
            <a:pPr marL="0" indent="0">
              <a:buNone/>
            </a:pPr>
            <a:endParaRPr lang="en-AU" b="1" dirty="0">
              <a:solidFill>
                <a:srgbClr val="FF0000"/>
              </a:solidFill>
            </a:endParaRPr>
          </a:p>
          <a:p>
            <a:endParaRPr lang="en-AU" dirty="0"/>
          </a:p>
        </p:txBody>
      </p:sp>
      <p:sp>
        <p:nvSpPr>
          <p:cNvPr id="4" name="Rectangle 3"/>
          <p:cNvSpPr/>
          <p:nvPr/>
        </p:nvSpPr>
        <p:spPr>
          <a:xfrm>
            <a:off x="7407965" y="603837"/>
            <a:ext cx="4545496" cy="3139321"/>
          </a:xfrm>
          <a:prstGeom prst="rect">
            <a:avLst/>
          </a:prstGeom>
          <a:ln>
            <a:solidFill>
              <a:schemeClr val="tx1"/>
            </a:solidFill>
          </a:ln>
        </p:spPr>
        <p:txBody>
          <a:bodyPr wrap="square">
            <a:spAutoFit/>
          </a:bodyPr>
          <a:lstStyle/>
          <a:p>
            <a:r>
              <a:rPr lang="en-AU" b="1" dirty="0"/>
              <a:t>The maximum effect of the money multiplier will be less if: </a:t>
            </a:r>
          </a:p>
          <a:p>
            <a:pPr marL="742950" lvl="1" indent="-285750">
              <a:buFont typeface="Wingdings" panose="05000000000000000000" pitchFamily="2" charset="2"/>
              <a:buChar char="q"/>
            </a:pPr>
            <a:r>
              <a:rPr lang="en-AU" dirty="0">
                <a:solidFill>
                  <a:schemeClr val="accent1">
                    <a:lumMod val="75000"/>
                  </a:schemeClr>
                </a:solidFill>
              </a:rPr>
              <a:t>Consumers may hold extra cash </a:t>
            </a:r>
            <a:r>
              <a:rPr lang="en-AU" dirty="0"/>
              <a:t>– won’t have as many deposits to lend out</a:t>
            </a:r>
          </a:p>
          <a:p>
            <a:pPr marL="742950" lvl="1" indent="-285750">
              <a:buFont typeface="Wingdings" panose="05000000000000000000" pitchFamily="2" charset="2"/>
              <a:buChar char="q"/>
            </a:pPr>
            <a:r>
              <a:rPr lang="en-AU" dirty="0">
                <a:solidFill>
                  <a:schemeClr val="accent1">
                    <a:lumMod val="75000"/>
                  </a:schemeClr>
                </a:solidFill>
              </a:rPr>
              <a:t>Banks keep excess reserves </a:t>
            </a:r>
            <a:r>
              <a:rPr lang="en-AU" dirty="0"/>
              <a:t>– banks will therefore not lend out the full amount possible</a:t>
            </a:r>
          </a:p>
          <a:p>
            <a:pPr marL="742950" lvl="1" indent="-285750">
              <a:buFont typeface="Wingdings" panose="05000000000000000000" pitchFamily="2" charset="2"/>
              <a:buChar char="q"/>
            </a:pPr>
            <a:r>
              <a:rPr lang="en-AU" dirty="0">
                <a:solidFill>
                  <a:schemeClr val="accent1">
                    <a:lumMod val="75000"/>
                  </a:schemeClr>
                </a:solidFill>
              </a:rPr>
              <a:t>Low Demand for Loans </a:t>
            </a:r>
            <a:r>
              <a:rPr lang="en-AU" dirty="0"/>
              <a:t>– if no one wishes to borrow money then banks won’t be able to make loans</a:t>
            </a:r>
          </a:p>
        </p:txBody>
      </p:sp>
      <p:sp>
        <p:nvSpPr>
          <p:cNvPr id="5" name="Rectangle 4"/>
          <p:cNvSpPr/>
          <p:nvPr/>
        </p:nvSpPr>
        <p:spPr>
          <a:xfrm>
            <a:off x="261731" y="1262184"/>
            <a:ext cx="6954078" cy="3046988"/>
          </a:xfrm>
          <a:prstGeom prst="rect">
            <a:avLst/>
          </a:prstGeom>
          <a:solidFill>
            <a:schemeClr val="accent1">
              <a:lumMod val="40000"/>
              <a:lumOff val="60000"/>
            </a:schemeClr>
          </a:solidFill>
        </p:spPr>
        <p:txBody>
          <a:bodyPr wrap="square">
            <a:spAutoFit/>
          </a:bodyPr>
          <a:lstStyle/>
          <a:p>
            <a:r>
              <a:rPr lang="en-AU" sz="2400" b="1" dirty="0" smtClean="0"/>
              <a:t>Reserves</a:t>
            </a:r>
          </a:p>
          <a:p>
            <a:pPr marL="342900" indent="-342900">
              <a:buFont typeface="Wingdings" panose="05000000000000000000" pitchFamily="2" charset="2"/>
              <a:buChar char="q"/>
            </a:pPr>
            <a:r>
              <a:rPr lang="en-AU" sz="2400" dirty="0" smtClean="0"/>
              <a:t>Total </a:t>
            </a:r>
            <a:r>
              <a:rPr lang="en-AU" sz="2400" dirty="0"/>
              <a:t>Reserves = Required Reserves + Excess Reserves</a:t>
            </a:r>
          </a:p>
          <a:p>
            <a:pPr marL="342900" indent="-342900">
              <a:buFont typeface="Wingdings" panose="05000000000000000000" pitchFamily="2" charset="2"/>
              <a:buChar char="q"/>
            </a:pPr>
            <a:r>
              <a:rPr lang="en-AU" sz="2400" dirty="0"/>
              <a:t>Excess Reserves can be directly turned into loans. Many questions will assume you know this.</a:t>
            </a:r>
          </a:p>
          <a:p>
            <a:pPr marL="342900" indent="-342900">
              <a:buFont typeface="Wingdings" panose="05000000000000000000" pitchFamily="2" charset="2"/>
              <a:buChar char="q"/>
            </a:pPr>
            <a:r>
              <a:rPr lang="en-AU" sz="2400" dirty="0"/>
              <a:t>Required Reserves = Deposits x RRR</a:t>
            </a:r>
          </a:p>
          <a:p>
            <a:pPr marL="285750" indent="-285750">
              <a:buFont typeface="Arial" panose="020B0604020202020204" pitchFamily="34" charset="0"/>
              <a:buChar char="•"/>
            </a:pPr>
            <a:r>
              <a:rPr lang="en-AU" sz="2400" dirty="0"/>
              <a:t>RRR = Required Reserve Ratio = Required Reserves / Deposits</a:t>
            </a:r>
          </a:p>
        </p:txBody>
      </p:sp>
      <p:sp>
        <p:nvSpPr>
          <p:cNvPr id="7" name="Rectangle 6"/>
          <p:cNvSpPr/>
          <p:nvPr/>
        </p:nvSpPr>
        <p:spPr>
          <a:xfrm>
            <a:off x="796413" y="4513006"/>
            <a:ext cx="4277032" cy="51127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p:nvSpPr>
        <p:spPr>
          <a:xfrm>
            <a:off x="5169268" y="4292395"/>
            <a:ext cx="6096000" cy="646331"/>
          </a:xfrm>
          <a:prstGeom prst="rect">
            <a:avLst/>
          </a:prstGeom>
        </p:spPr>
        <p:txBody>
          <a:bodyPr>
            <a:spAutoFit/>
          </a:bodyPr>
          <a:lstStyle/>
          <a:p>
            <a:r>
              <a:rPr lang="en-US" dirty="0"/>
              <a:t>The money multiplier is used to calculate maximum changes in the money supply and to deposits in the banking system.</a:t>
            </a:r>
          </a:p>
        </p:txBody>
      </p:sp>
    </p:spTree>
    <p:extLst>
      <p:ext uri="{BB962C8B-B14F-4D97-AF65-F5344CB8AC3E}">
        <p14:creationId xmlns:p14="http://schemas.microsoft.com/office/powerpoint/2010/main" val="334418649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316" y="232122"/>
            <a:ext cx="10515600" cy="881966"/>
          </a:xfrm>
        </p:spPr>
        <p:txBody>
          <a:bodyPr/>
          <a:lstStyle/>
          <a:p>
            <a:r>
              <a:rPr lang="en-US" dirty="0" smtClean="0"/>
              <a:t>3 Types of Question – Money Multipliers</a:t>
            </a:r>
            <a:endParaRPr lang="en-US" dirty="0"/>
          </a:p>
        </p:txBody>
      </p:sp>
      <p:sp>
        <p:nvSpPr>
          <p:cNvPr id="3" name="Content Placeholder 2"/>
          <p:cNvSpPr>
            <a:spLocks noGrp="1"/>
          </p:cNvSpPr>
          <p:nvPr>
            <p:ph idx="1"/>
          </p:nvPr>
        </p:nvSpPr>
        <p:spPr>
          <a:xfrm>
            <a:off x="838200" y="1019082"/>
            <a:ext cx="6876011" cy="1448782"/>
          </a:xfrm>
          <a:solidFill>
            <a:schemeClr val="accent1">
              <a:lumMod val="20000"/>
              <a:lumOff val="80000"/>
            </a:schemeClr>
          </a:solidFill>
        </p:spPr>
        <p:txBody>
          <a:bodyPr>
            <a:normAutofit/>
          </a:bodyPr>
          <a:lstStyle/>
          <a:p>
            <a:pPr>
              <a:buFont typeface="Wingdings" panose="05000000000000000000" pitchFamily="2" charset="2"/>
              <a:buChar char="q"/>
            </a:pPr>
            <a:r>
              <a:rPr lang="en-US" sz="2000" dirty="0" smtClean="0"/>
              <a:t>Money is already in the MS – Normal Question</a:t>
            </a:r>
          </a:p>
          <a:p>
            <a:r>
              <a:rPr lang="en-US" sz="2000" dirty="0" err="1" smtClean="0"/>
              <a:t>Eg</a:t>
            </a:r>
            <a:r>
              <a:rPr lang="en-US" sz="2000" dirty="0" smtClean="0"/>
              <a:t>. You deposit $100 in a bank and the RRR = 0.1</a:t>
            </a:r>
          </a:p>
          <a:p>
            <a:pPr lvl="1"/>
            <a:r>
              <a:rPr lang="en-AU" sz="1800" b="1" dirty="0">
                <a:latin typeface="Script MT Bold" panose="03040602040607080904" pitchFamily="66" charset="0"/>
              </a:rPr>
              <a:t>∆</a:t>
            </a:r>
            <a:r>
              <a:rPr lang="en-AU" sz="1800" b="1" dirty="0"/>
              <a:t>MS = </a:t>
            </a:r>
            <a:r>
              <a:rPr lang="en-AU" sz="1800" b="1" dirty="0">
                <a:latin typeface="Script MT Bold" panose="03040602040607080904" pitchFamily="66" charset="0"/>
              </a:rPr>
              <a:t>∆</a:t>
            </a:r>
            <a:r>
              <a:rPr lang="en-AU" sz="1800" b="1" dirty="0"/>
              <a:t>Loans(maximum) = </a:t>
            </a:r>
            <a:r>
              <a:rPr lang="en-AU" sz="1800" b="1" dirty="0" err="1"/>
              <a:t>Loan</a:t>
            </a:r>
            <a:r>
              <a:rPr lang="en-AU" sz="1800" b="1" baseline="-25000" dirty="0" err="1"/>
              <a:t>original</a:t>
            </a:r>
            <a:r>
              <a:rPr lang="en-AU" sz="1800" b="1" dirty="0"/>
              <a:t> x Money Multiplier </a:t>
            </a:r>
          </a:p>
          <a:p>
            <a:pPr lvl="1"/>
            <a:r>
              <a:rPr lang="en-AU" sz="1800" b="1" dirty="0" smtClean="0"/>
              <a:t>= 90 x 1/0.1 = 900</a:t>
            </a:r>
          </a:p>
          <a:p>
            <a:pPr marL="228600" lvl="1">
              <a:spcBef>
                <a:spcPts val="1000"/>
              </a:spcBef>
            </a:pPr>
            <a:endParaRPr lang="en-AU" b="1" dirty="0"/>
          </a:p>
          <a:p>
            <a:endParaRPr lang="en-AU" b="1" dirty="0"/>
          </a:p>
          <a:p>
            <a:endParaRPr lang="en-US" dirty="0" smtClean="0"/>
          </a:p>
          <a:p>
            <a:endParaRPr lang="en-US" dirty="0"/>
          </a:p>
        </p:txBody>
      </p:sp>
      <p:sp>
        <p:nvSpPr>
          <p:cNvPr id="4" name="Rectangle 3"/>
          <p:cNvSpPr/>
          <p:nvPr/>
        </p:nvSpPr>
        <p:spPr>
          <a:xfrm>
            <a:off x="838200" y="2559994"/>
            <a:ext cx="6096000" cy="1754326"/>
          </a:xfrm>
          <a:prstGeom prst="rect">
            <a:avLst/>
          </a:prstGeom>
          <a:solidFill>
            <a:schemeClr val="accent2">
              <a:lumMod val="20000"/>
              <a:lumOff val="80000"/>
            </a:schemeClr>
          </a:solidFill>
        </p:spPr>
        <p:txBody>
          <a:bodyPr>
            <a:spAutoFit/>
          </a:bodyPr>
          <a:lstStyle/>
          <a:p>
            <a:pPr>
              <a:buFont typeface="Wingdings" panose="05000000000000000000" pitchFamily="2" charset="2"/>
              <a:buChar char="q"/>
            </a:pPr>
            <a:r>
              <a:rPr lang="en-AU" dirty="0"/>
              <a:t>Money is NOT already in the MS</a:t>
            </a:r>
          </a:p>
          <a:p>
            <a:r>
              <a:rPr lang="en-AU" b="1" dirty="0" err="1"/>
              <a:t>Eg</a:t>
            </a:r>
            <a:r>
              <a:rPr lang="en-AU" b="1" dirty="0"/>
              <a:t>. The central bank buys $100 of bonds from you and then you deposit in the bank. </a:t>
            </a:r>
          </a:p>
          <a:p>
            <a:pPr lvl="1"/>
            <a:r>
              <a:rPr lang="en-AU" b="1" dirty="0">
                <a:latin typeface="Script MT Bold" panose="03040602040607080904" pitchFamily="66" charset="0"/>
              </a:rPr>
              <a:t>∆</a:t>
            </a:r>
            <a:r>
              <a:rPr lang="en-AU" b="1" dirty="0"/>
              <a:t>MS = Money for bond + </a:t>
            </a:r>
            <a:r>
              <a:rPr lang="en-AU" b="1" dirty="0">
                <a:latin typeface="Script MT Bold" panose="03040602040607080904" pitchFamily="66" charset="0"/>
              </a:rPr>
              <a:t>∆</a:t>
            </a:r>
            <a:r>
              <a:rPr lang="en-AU" b="1" dirty="0"/>
              <a:t>Loans(maximum) </a:t>
            </a:r>
            <a:endParaRPr lang="en-AU" b="1" dirty="0" smtClean="0"/>
          </a:p>
          <a:p>
            <a:pPr lvl="1"/>
            <a:r>
              <a:rPr lang="en-AU" b="1" dirty="0" smtClean="0"/>
              <a:t>= </a:t>
            </a:r>
            <a:r>
              <a:rPr lang="en-AU" b="1" dirty="0"/>
              <a:t>Money for bond </a:t>
            </a:r>
            <a:r>
              <a:rPr lang="en-AU" b="1" dirty="0" smtClean="0"/>
              <a:t>+ </a:t>
            </a:r>
            <a:r>
              <a:rPr lang="en-AU" b="1" dirty="0" err="1" smtClean="0"/>
              <a:t>Loan</a:t>
            </a:r>
            <a:r>
              <a:rPr lang="en-AU" b="1" baseline="-25000" dirty="0" err="1" smtClean="0"/>
              <a:t>original</a:t>
            </a:r>
            <a:r>
              <a:rPr lang="en-AU" b="1" dirty="0" smtClean="0"/>
              <a:t> </a:t>
            </a:r>
            <a:r>
              <a:rPr lang="en-AU" b="1" dirty="0"/>
              <a:t>x Money Multiplier </a:t>
            </a:r>
          </a:p>
          <a:p>
            <a:pPr lvl="1"/>
            <a:r>
              <a:rPr lang="en-AU" b="1" dirty="0"/>
              <a:t>= 100 + 90 x 1/0.1 = 1000 (also = 100 x 1/0.1 = 1000</a:t>
            </a:r>
            <a:r>
              <a:rPr lang="en-AU" b="1" dirty="0" smtClean="0"/>
              <a:t>)</a:t>
            </a:r>
            <a:endParaRPr lang="en-AU" b="1" dirty="0"/>
          </a:p>
        </p:txBody>
      </p:sp>
      <p:sp>
        <p:nvSpPr>
          <p:cNvPr id="5" name="Rectangle 4"/>
          <p:cNvSpPr/>
          <p:nvPr/>
        </p:nvSpPr>
        <p:spPr>
          <a:xfrm>
            <a:off x="838200" y="4406451"/>
            <a:ext cx="7435640" cy="2544286"/>
          </a:xfrm>
          <a:prstGeom prst="rect">
            <a:avLst/>
          </a:prstGeom>
          <a:solidFill>
            <a:schemeClr val="accent6">
              <a:lumMod val="20000"/>
              <a:lumOff val="80000"/>
            </a:schemeClr>
          </a:solidFill>
          <a:ln>
            <a:solidFill>
              <a:schemeClr val="tx1"/>
            </a:solidFill>
          </a:ln>
        </p:spPr>
        <p:txBody>
          <a:bodyPr wrap="square">
            <a:spAutoFit/>
          </a:bodyPr>
          <a:lstStyle/>
          <a:p>
            <a:pPr>
              <a:buFont typeface="Wingdings" panose="05000000000000000000" pitchFamily="2" charset="2"/>
              <a:buChar char="q"/>
            </a:pPr>
            <a:r>
              <a:rPr lang="en-AU" dirty="0"/>
              <a:t>Change of Deposits in Banking System</a:t>
            </a:r>
          </a:p>
          <a:p>
            <a:r>
              <a:rPr lang="en-AU" b="1" dirty="0" err="1"/>
              <a:t>Eg</a:t>
            </a:r>
            <a:r>
              <a:rPr lang="en-AU" b="1" dirty="0"/>
              <a:t>. You deposit $100 in the bank. Total Effect on Deposits? </a:t>
            </a:r>
          </a:p>
          <a:p>
            <a:pPr marL="228600" lvl="1">
              <a:spcBef>
                <a:spcPts val="1000"/>
              </a:spcBef>
            </a:pPr>
            <a:r>
              <a:rPr lang="en-AU" b="1" dirty="0"/>
              <a:t>∆Bank Deposits (maximum) = </a:t>
            </a:r>
            <a:r>
              <a:rPr lang="en-AU" b="1" dirty="0" smtClean="0"/>
              <a:t>Initial </a:t>
            </a:r>
            <a:r>
              <a:rPr lang="en-AU" b="1" dirty="0"/>
              <a:t>Deposit </a:t>
            </a:r>
            <a:r>
              <a:rPr lang="en-AU" b="1" dirty="0" smtClean="0"/>
              <a:t>+ ∆</a:t>
            </a:r>
            <a:r>
              <a:rPr lang="en-AU" b="1" dirty="0"/>
              <a:t>Loans(maximum) </a:t>
            </a:r>
            <a:endParaRPr lang="en-AU" b="1" dirty="0" smtClean="0"/>
          </a:p>
          <a:p>
            <a:pPr marL="228600" lvl="1">
              <a:spcBef>
                <a:spcPts val="1000"/>
              </a:spcBef>
            </a:pPr>
            <a:r>
              <a:rPr lang="en-AU" b="1" dirty="0" smtClean="0"/>
              <a:t>= Initial Deposit + </a:t>
            </a:r>
            <a:r>
              <a:rPr lang="en-AU" b="1" dirty="0" err="1" smtClean="0"/>
              <a:t>Loan</a:t>
            </a:r>
            <a:r>
              <a:rPr lang="en-AU" b="1" baseline="-25000" dirty="0" err="1" smtClean="0"/>
              <a:t>original</a:t>
            </a:r>
            <a:r>
              <a:rPr lang="en-AU" b="1" dirty="0" smtClean="0"/>
              <a:t> </a:t>
            </a:r>
            <a:r>
              <a:rPr lang="en-AU" b="1" dirty="0"/>
              <a:t>x Money Multiplier </a:t>
            </a:r>
            <a:r>
              <a:rPr lang="en-AU" b="1" dirty="0" smtClean="0"/>
              <a:t>= 100 + 90x1/0.1 = 100 + 900 = $1000</a:t>
            </a:r>
          </a:p>
          <a:p>
            <a:pPr marL="228600" lvl="1">
              <a:spcBef>
                <a:spcPts val="1000"/>
              </a:spcBef>
            </a:pPr>
            <a:r>
              <a:rPr lang="en-AU" b="1" dirty="0" smtClean="0"/>
              <a:t>= Initial Deposit x </a:t>
            </a:r>
            <a:r>
              <a:rPr lang="en-AU" b="1" dirty="0"/>
              <a:t>Money Multiplier</a:t>
            </a:r>
          </a:p>
          <a:p>
            <a:pPr marL="228600" lvl="1">
              <a:spcBef>
                <a:spcPts val="1000"/>
              </a:spcBef>
            </a:pPr>
            <a:r>
              <a:rPr lang="en-AU" b="1" dirty="0"/>
              <a:t>= 100 x 1/0.1 = $1000</a:t>
            </a:r>
          </a:p>
        </p:txBody>
      </p:sp>
      <p:sp>
        <p:nvSpPr>
          <p:cNvPr id="6" name="TextBox 5"/>
          <p:cNvSpPr txBox="1"/>
          <p:nvPr/>
        </p:nvSpPr>
        <p:spPr>
          <a:xfrm>
            <a:off x="7797338" y="1879330"/>
            <a:ext cx="2335877" cy="369332"/>
          </a:xfrm>
          <a:prstGeom prst="rect">
            <a:avLst/>
          </a:prstGeom>
          <a:noFill/>
        </p:spPr>
        <p:txBody>
          <a:bodyPr wrap="square" rtlCol="0">
            <a:spAutoFit/>
          </a:bodyPr>
          <a:lstStyle/>
          <a:p>
            <a:r>
              <a:rPr lang="en-US" dirty="0" smtClean="0"/>
              <a:t>“Smaller” Number</a:t>
            </a:r>
            <a:endParaRPr lang="en-US" dirty="0"/>
          </a:p>
        </p:txBody>
      </p:sp>
      <p:sp>
        <p:nvSpPr>
          <p:cNvPr id="7" name="TextBox 6"/>
          <p:cNvSpPr txBox="1"/>
          <p:nvPr/>
        </p:nvSpPr>
        <p:spPr>
          <a:xfrm>
            <a:off x="7026565" y="3371149"/>
            <a:ext cx="2335877" cy="369332"/>
          </a:xfrm>
          <a:prstGeom prst="rect">
            <a:avLst/>
          </a:prstGeom>
          <a:noFill/>
        </p:spPr>
        <p:txBody>
          <a:bodyPr wrap="square" rtlCol="0">
            <a:spAutoFit/>
          </a:bodyPr>
          <a:lstStyle/>
          <a:p>
            <a:r>
              <a:rPr lang="en-US" dirty="0" smtClean="0"/>
              <a:t>“Bigger” Number</a:t>
            </a:r>
            <a:endParaRPr lang="en-US" dirty="0"/>
          </a:p>
        </p:txBody>
      </p:sp>
      <p:sp>
        <p:nvSpPr>
          <p:cNvPr id="8" name="TextBox 7"/>
          <p:cNvSpPr txBox="1"/>
          <p:nvPr/>
        </p:nvSpPr>
        <p:spPr>
          <a:xfrm>
            <a:off x="8273840" y="5373119"/>
            <a:ext cx="2335877" cy="369332"/>
          </a:xfrm>
          <a:prstGeom prst="rect">
            <a:avLst/>
          </a:prstGeom>
          <a:noFill/>
        </p:spPr>
        <p:txBody>
          <a:bodyPr wrap="square" rtlCol="0">
            <a:spAutoFit/>
          </a:bodyPr>
          <a:lstStyle/>
          <a:p>
            <a:r>
              <a:rPr lang="en-US" smtClean="0"/>
              <a:t>“Bigger” </a:t>
            </a:r>
            <a:r>
              <a:rPr lang="en-US" dirty="0" smtClean="0"/>
              <a:t>Number</a:t>
            </a:r>
            <a:endParaRPr lang="en-US" dirty="0"/>
          </a:p>
        </p:txBody>
      </p:sp>
    </p:spTree>
    <p:extLst>
      <p:ext uri="{BB962C8B-B14F-4D97-AF65-F5344CB8AC3E}">
        <p14:creationId xmlns:p14="http://schemas.microsoft.com/office/powerpoint/2010/main" val="364377335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69" y="256370"/>
            <a:ext cx="5534552" cy="930592"/>
          </a:xfrm>
        </p:spPr>
        <p:txBody>
          <a:bodyPr>
            <a:normAutofit fontScale="90000"/>
          </a:bodyPr>
          <a:lstStyle/>
          <a:p>
            <a:r>
              <a:rPr lang="en-AU" dirty="0" smtClean="0"/>
              <a:t>Change in Money Market Equilibrium</a:t>
            </a:r>
            <a:endParaRPr lang="en-AU" dirty="0"/>
          </a:p>
        </p:txBody>
      </p:sp>
      <p:sp>
        <p:nvSpPr>
          <p:cNvPr id="3" name="Content Placeholder 2"/>
          <p:cNvSpPr>
            <a:spLocks noGrp="1"/>
          </p:cNvSpPr>
          <p:nvPr>
            <p:ph idx="1"/>
          </p:nvPr>
        </p:nvSpPr>
        <p:spPr>
          <a:xfrm>
            <a:off x="328675" y="1380393"/>
            <a:ext cx="5534553" cy="2327370"/>
          </a:xfrm>
        </p:spPr>
        <p:txBody>
          <a:bodyPr>
            <a:normAutofit fontScale="77500" lnSpcReduction="20000"/>
          </a:bodyPr>
          <a:lstStyle/>
          <a:p>
            <a:r>
              <a:rPr lang="en-AU" dirty="0" smtClean="0">
                <a:solidFill>
                  <a:srgbClr val="00B0F0"/>
                </a:solidFill>
              </a:rPr>
              <a:t>Equilibrium will change </a:t>
            </a:r>
            <a:r>
              <a:rPr lang="en-AU" dirty="0" smtClean="0"/>
              <a:t>if either </a:t>
            </a:r>
            <a:r>
              <a:rPr lang="en-AU" dirty="0" smtClean="0">
                <a:solidFill>
                  <a:srgbClr val="00B0F0"/>
                </a:solidFill>
              </a:rPr>
              <a:t>MD</a:t>
            </a:r>
            <a:r>
              <a:rPr lang="en-AU" dirty="0" smtClean="0"/>
              <a:t> or </a:t>
            </a:r>
            <a:r>
              <a:rPr lang="en-AU" dirty="0" smtClean="0">
                <a:solidFill>
                  <a:srgbClr val="00B0F0"/>
                </a:solidFill>
              </a:rPr>
              <a:t>MS changes</a:t>
            </a:r>
            <a:r>
              <a:rPr lang="en-AU" dirty="0" smtClean="0"/>
              <a:t>.</a:t>
            </a:r>
          </a:p>
          <a:p>
            <a:pPr>
              <a:buFont typeface="Wingdings" panose="05000000000000000000" pitchFamily="2" charset="2"/>
              <a:buChar char="q"/>
            </a:pPr>
            <a:r>
              <a:rPr lang="en-AU" dirty="0" smtClean="0"/>
              <a:t>Change in MD</a:t>
            </a:r>
          </a:p>
          <a:p>
            <a:pPr lvl="1"/>
            <a:r>
              <a:rPr lang="en-AU" dirty="0"/>
              <a:t>O</a:t>
            </a:r>
            <a:r>
              <a:rPr lang="en-AU" dirty="0" smtClean="0"/>
              <a:t>nly </a:t>
            </a:r>
            <a:r>
              <a:rPr lang="en-AU" dirty="0" smtClean="0">
                <a:solidFill>
                  <a:srgbClr val="00B050"/>
                </a:solidFill>
              </a:rPr>
              <a:t>affects the interest rate </a:t>
            </a:r>
            <a:r>
              <a:rPr lang="en-AU" dirty="0" smtClean="0"/>
              <a:t>but not the quantity of money because of the vertical MS.</a:t>
            </a:r>
          </a:p>
          <a:p>
            <a:pPr>
              <a:buFont typeface="Wingdings" panose="05000000000000000000" pitchFamily="2" charset="2"/>
              <a:buChar char="q"/>
            </a:pPr>
            <a:r>
              <a:rPr lang="en-AU" dirty="0" smtClean="0"/>
              <a:t>Change in the MS</a:t>
            </a:r>
          </a:p>
          <a:p>
            <a:pPr lvl="1"/>
            <a:r>
              <a:rPr lang="en-AU" dirty="0" smtClean="0">
                <a:solidFill>
                  <a:srgbClr val="7030A0"/>
                </a:solidFill>
              </a:rPr>
              <a:t>Affects both the quantity of money</a:t>
            </a:r>
            <a:r>
              <a:rPr lang="en-AU" dirty="0" smtClean="0">
                <a:solidFill>
                  <a:srgbClr val="00B050"/>
                </a:solidFill>
              </a:rPr>
              <a:t> </a:t>
            </a:r>
            <a:r>
              <a:rPr lang="en-AU" dirty="0" smtClean="0"/>
              <a:t>and the </a:t>
            </a:r>
            <a:r>
              <a:rPr lang="en-AU" dirty="0" smtClean="0">
                <a:solidFill>
                  <a:srgbClr val="7030A0"/>
                </a:solidFill>
              </a:rPr>
              <a:t>nominal interest rate</a:t>
            </a:r>
            <a:r>
              <a:rPr lang="en-AU" dirty="0" smtClean="0"/>
              <a:t>.</a:t>
            </a:r>
            <a:endParaRPr lang="en-AU" dirty="0"/>
          </a:p>
        </p:txBody>
      </p:sp>
      <p:pic>
        <p:nvPicPr>
          <p:cNvPr id="4" name="Picture 3"/>
          <p:cNvPicPr>
            <a:picLocks noChangeAspect="1"/>
          </p:cNvPicPr>
          <p:nvPr/>
        </p:nvPicPr>
        <p:blipFill>
          <a:blip r:embed="rId2"/>
          <a:stretch>
            <a:fillRect/>
          </a:stretch>
        </p:blipFill>
        <p:spPr>
          <a:xfrm>
            <a:off x="6366928" y="828417"/>
            <a:ext cx="2393716" cy="2008798"/>
          </a:xfrm>
          <a:prstGeom prst="rect">
            <a:avLst/>
          </a:prstGeom>
        </p:spPr>
      </p:pic>
      <p:pic>
        <p:nvPicPr>
          <p:cNvPr id="6" name="Picture 5"/>
          <p:cNvPicPr>
            <a:picLocks noChangeAspect="1"/>
          </p:cNvPicPr>
          <p:nvPr/>
        </p:nvPicPr>
        <p:blipFill>
          <a:blip r:embed="rId3"/>
          <a:stretch>
            <a:fillRect/>
          </a:stretch>
        </p:blipFill>
        <p:spPr>
          <a:xfrm>
            <a:off x="9214951" y="847111"/>
            <a:ext cx="2396023" cy="1971411"/>
          </a:xfrm>
          <a:prstGeom prst="rect">
            <a:avLst/>
          </a:prstGeom>
        </p:spPr>
      </p:pic>
      <p:pic>
        <p:nvPicPr>
          <p:cNvPr id="7" name="Picture 6"/>
          <p:cNvPicPr>
            <a:picLocks noChangeAspect="1"/>
          </p:cNvPicPr>
          <p:nvPr/>
        </p:nvPicPr>
        <p:blipFill>
          <a:blip r:embed="rId4"/>
          <a:stretch>
            <a:fillRect/>
          </a:stretch>
        </p:blipFill>
        <p:spPr>
          <a:xfrm>
            <a:off x="6071633" y="3612919"/>
            <a:ext cx="2984306" cy="2069415"/>
          </a:xfrm>
          <a:prstGeom prst="rect">
            <a:avLst/>
          </a:prstGeom>
        </p:spPr>
      </p:pic>
      <p:pic>
        <p:nvPicPr>
          <p:cNvPr id="8" name="Picture 7"/>
          <p:cNvPicPr>
            <a:picLocks noChangeAspect="1"/>
          </p:cNvPicPr>
          <p:nvPr/>
        </p:nvPicPr>
        <p:blipFill>
          <a:blip r:embed="rId5"/>
          <a:stretch>
            <a:fillRect/>
          </a:stretch>
        </p:blipFill>
        <p:spPr>
          <a:xfrm>
            <a:off x="9214950" y="3612919"/>
            <a:ext cx="2836985" cy="2093231"/>
          </a:xfrm>
          <a:prstGeom prst="rect">
            <a:avLst/>
          </a:prstGeom>
        </p:spPr>
      </p:pic>
      <p:sp>
        <p:nvSpPr>
          <p:cNvPr id="9" name="TextBox 8"/>
          <p:cNvSpPr txBox="1"/>
          <p:nvPr/>
        </p:nvSpPr>
        <p:spPr>
          <a:xfrm>
            <a:off x="6489994" y="2837214"/>
            <a:ext cx="2238533" cy="307777"/>
          </a:xfrm>
          <a:prstGeom prst="rect">
            <a:avLst/>
          </a:prstGeom>
          <a:noFill/>
        </p:spPr>
        <p:txBody>
          <a:bodyPr wrap="square" rtlCol="0">
            <a:spAutoFit/>
          </a:bodyPr>
          <a:lstStyle/>
          <a:p>
            <a:r>
              <a:rPr lang="en-AU" sz="1400" dirty="0"/>
              <a:t>↓ </a:t>
            </a:r>
            <a:r>
              <a:rPr lang="en-AU" sz="1400" dirty="0" smtClean="0"/>
              <a:t>MD→↓nominal interest</a:t>
            </a:r>
            <a:endParaRPr lang="en-AU" sz="1400" baseline="-25000" dirty="0" smtClean="0"/>
          </a:p>
        </p:txBody>
      </p:sp>
      <p:pic>
        <p:nvPicPr>
          <p:cNvPr id="13" name="Picture 12"/>
          <p:cNvPicPr>
            <a:picLocks noChangeAspect="1"/>
          </p:cNvPicPr>
          <p:nvPr/>
        </p:nvPicPr>
        <p:blipFill>
          <a:blip r:embed="rId6"/>
          <a:stretch>
            <a:fillRect/>
          </a:stretch>
        </p:blipFill>
        <p:spPr>
          <a:xfrm>
            <a:off x="6489994" y="1621275"/>
            <a:ext cx="257211" cy="304843"/>
          </a:xfrm>
          <a:prstGeom prst="rect">
            <a:avLst/>
          </a:prstGeom>
        </p:spPr>
      </p:pic>
      <p:pic>
        <p:nvPicPr>
          <p:cNvPr id="14" name="Picture 13"/>
          <p:cNvPicPr>
            <a:picLocks noChangeAspect="1"/>
          </p:cNvPicPr>
          <p:nvPr/>
        </p:nvPicPr>
        <p:blipFill>
          <a:blip r:embed="rId7"/>
          <a:stretch>
            <a:fillRect/>
          </a:stretch>
        </p:blipFill>
        <p:spPr>
          <a:xfrm>
            <a:off x="6517839" y="2037174"/>
            <a:ext cx="238158" cy="295316"/>
          </a:xfrm>
          <a:prstGeom prst="rect">
            <a:avLst/>
          </a:prstGeom>
        </p:spPr>
      </p:pic>
      <p:pic>
        <p:nvPicPr>
          <p:cNvPr id="15" name="Picture 14"/>
          <p:cNvPicPr>
            <a:picLocks noChangeAspect="1"/>
          </p:cNvPicPr>
          <p:nvPr/>
        </p:nvPicPr>
        <p:blipFill>
          <a:blip r:embed="rId7"/>
          <a:stretch>
            <a:fillRect/>
          </a:stretch>
        </p:blipFill>
        <p:spPr>
          <a:xfrm>
            <a:off x="9379542" y="1621275"/>
            <a:ext cx="238158" cy="295316"/>
          </a:xfrm>
          <a:prstGeom prst="rect">
            <a:avLst/>
          </a:prstGeom>
        </p:spPr>
      </p:pic>
      <p:pic>
        <p:nvPicPr>
          <p:cNvPr id="17" name="Picture 16"/>
          <p:cNvPicPr>
            <a:picLocks noChangeAspect="1"/>
          </p:cNvPicPr>
          <p:nvPr/>
        </p:nvPicPr>
        <p:blipFill>
          <a:blip r:embed="rId8"/>
          <a:stretch>
            <a:fillRect/>
          </a:stretch>
        </p:blipFill>
        <p:spPr>
          <a:xfrm>
            <a:off x="9334282" y="1979706"/>
            <a:ext cx="285790" cy="323895"/>
          </a:xfrm>
          <a:prstGeom prst="rect">
            <a:avLst/>
          </a:prstGeom>
        </p:spPr>
      </p:pic>
      <p:sp>
        <p:nvSpPr>
          <p:cNvPr id="18" name="Rectangle 17"/>
          <p:cNvSpPr/>
          <p:nvPr/>
        </p:nvSpPr>
        <p:spPr>
          <a:xfrm>
            <a:off x="9264344" y="2837214"/>
            <a:ext cx="2254207" cy="307777"/>
          </a:xfrm>
          <a:prstGeom prst="rect">
            <a:avLst/>
          </a:prstGeom>
        </p:spPr>
        <p:txBody>
          <a:bodyPr wrap="none">
            <a:spAutoFit/>
          </a:bodyPr>
          <a:lstStyle/>
          <a:p>
            <a:r>
              <a:rPr lang="en-AU" sz="1400" dirty="0"/>
              <a:t>↑</a:t>
            </a:r>
            <a:r>
              <a:rPr lang="en-AU" sz="1400" dirty="0" smtClean="0"/>
              <a:t>MD →↑ nominal interest</a:t>
            </a:r>
            <a:endParaRPr lang="en-AU" sz="1400" baseline="-25000" dirty="0"/>
          </a:p>
        </p:txBody>
      </p:sp>
      <p:sp>
        <p:nvSpPr>
          <p:cNvPr id="19" name="Rectangle 18"/>
          <p:cNvSpPr/>
          <p:nvPr/>
        </p:nvSpPr>
        <p:spPr>
          <a:xfrm>
            <a:off x="9546413" y="5741070"/>
            <a:ext cx="2230162" cy="666849"/>
          </a:xfrm>
          <a:prstGeom prst="rect">
            <a:avLst/>
          </a:prstGeom>
        </p:spPr>
        <p:txBody>
          <a:bodyPr wrap="none">
            <a:spAutoFit/>
          </a:bodyPr>
          <a:lstStyle/>
          <a:p>
            <a:r>
              <a:rPr lang="en-AU" sz="1400" dirty="0"/>
              <a:t>↑</a:t>
            </a:r>
            <a:r>
              <a:rPr lang="en-AU" sz="1400" dirty="0" smtClean="0"/>
              <a:t> MS→↓</a:t>
            </a:r>
            <a:r>
              <a:rPr lang="en-AU" sz="1400" dirty="0"/>
              <a:t>nominal </a:t>
            </a:r>
            <a:r>
              <a:rPr lang="en-AU" sz="1400" dirty="0" smtClean="0"/>
              <a:t>interest, </a:t>
            </a:r>
          </a:p>
          <a:p>
            <a:r>
              <a:rPr lang="en-AU" sz="1400" dirty="0"/>
              <a:t>↑ </a:t>
            </a:r>
            <a:r>
              <a:rPr lang="en-AU" sz="1400" dirty="0" smtClean="0"/>
              <a:t>Quantity of Money</a:t>
            </a:r>
            <a:endParaRPr lang="en-AU" sz="1400" baseline="-25000" dirty="0"/>
          </a:p>
          <a:p>
            <a:endParaRPr lang="en-AU" sz="1400" baseline="-25000" dirty="0"/>
          </a:p>
        </p:txBody>
      </p:sp>
      <p:sp>
        <p:nvSpPr>
          <p:cNvPr id="20" name="Rectangle 19"/>
          <p:cNvSpPr/>
          <p:nvPr/>
        </p:nvSpPr>
        <p:spPr>
          <a:xfrm>
            <a:off x="6554470" y="5741069"/>
            <a:ext cx="2779812" cy="666849"/>
          </a:xfrm>
          <a:prstGeom prst="rect">
            <a:avLst/>
          </a:prstGeom>
        </p:spPr>
        <p:txBody>
          <a:bodyPr wrap="square">
            <a:spAutoFit/>
          </a:bodyPr>
          <a:lstStyle/>
          <a:p>
            <a:r>
              <a:rPr lang="en-AU" sz="1400" dirty="0"/>
              <a:t>↓ </a:t>
            </a:r>
            <a:r>
              <a:rPr lang="en-AU" sz="1400" dirty="0" smtClean="0"/>
              <a:t>MS→ </a:t>
            </a:r>
            <a:r>
              <a:rPr lang="en-AU" sz="1400" dirty="0"/>
              <a:t>↑ </a:t>
            </a:r>
            <a:r>
              <a:rPr lang="en-AU" sz="1400" dirty="0" smtClean="0"/>
              <a:t>nominal interest, </a:t>
            </a:r>
          </a:p>
          <a:p>
            <a:r>
              <a:rPr lang="en-AU" sz="1400" dirty="0" smtClean="0"/>
              <a:t>↓Quantity of Money</a:t>
            </a:r>
            <a:endParaRPr lang="en-AU" sz="1400" baseline="-25000" dirty="0"/>
          </a:p>
          <a:p>
            <a:endParaRPr lang="en-AU" sz="1400" baseline="-25000" dirty="0"/>
          </a:p>
        </p:txBody>
      </p:sp>
      <p:pic>
        <p:nvPicPr>
          <p:cNvPr id="21" name="Picture 20"/>
          <p:cNvPicPr>
            <a:picLocks noChangeAspect="1"/>
          </p:cNvPicPr>
          <p:nvPr/>
        </p:nvPicPr>
        <p:blipFill>
          <a:blip r:embed="rId9"/>
          <a:stretch>
            <a:fillRect/>
          </a:stretch>
        </p:blipFill>
        <p:spPr>
          <a:xfrm flipH="1">
            <a:off x="7218485" y="3920695"/>
            <a:ext cx="271072" cy="158125"/>
          </a:xfrm>
          <a:prstGeom prst="rect">
            <a:avLst/>
          </a:prstGeom>
        </p:spPr>
      </p:pic>
      <p:pic>
        <p:nvPicPr>
          <p:cNvPr id="22" name="Picture 21"/>
          <p:cNvPicPr>
            <a:picLocks noChangeAspect="1"/>
          </p:cNvPicPr>
          <p:nvPr/>
        </p:nvPicPr>
        <p:blipFill>
          <a:blip r:embed="rId10"/>
          <a:stretch>
            <a:fillRect/>
          </a:stretch>
        </p:blipFill>
        <p:spPr>
          <a:xfrm>
            <a:off x="6306310" y="659115"/>
            <a:ext cx="2514951" cy="2219635"/>
          </a:xfrm>
          <a:prstGeom prst="rect">
            <a:avLst/>
          </a:prstGeom>
        </p:spPr>
      </p:pic>
      <p:pic>
        <p:nvPicPr>
          <p:cNvPr id="23" name="Picture 22"/>
          <p:cNvPicPr>
            <a:picLocks noChangeAspect="1"/>
          </p:cNvPicPr>
          <p:nvPr/>
        </p:nvPicPr>
        <p:blipFill>
          <a:blip r:embed="rId11"/>
          <a:stretch>
            <a:fillRect/>
          </a:stretch>
        </p:blipFill>
        <p:spPr>
          <a:xfrm>
            <a:off x="9233082" y="684624"/>
            <a:ext cx="2505425" cy="2133898"/>
          </a:xfrm>
          <a:prstGeom prst="rect">
            <a:avLst/>
          </a:prstGeom>
        </p:spPr>
      </p:pic>
      <p:pic>
        <p:nvPicPr>
          <p:cNvPr id="24" name="Picture 23"/>
          <p:cNvPicPr>
            <a:picLocks noChangeAspect="1"/>
          </p:cNvPicPr>
          <p:nvPr/>
        </p:nvPicPr>
        <p:blipFill>
          <a:blip r:embed="rId12"/>
          <a:stretch>
            <a:fillRect/>
          </a:stretch>
        </p:blipFill>
        <p:spPr>
          <a:xfrm>
            <a:off x="5797934" y="3418394"/>
            <a:ext cx="3258005" cy="2267266"/>
          </a:xfrm>
          <a:prstGeom prst="rect">
            <a:avLst/>
          </a:prstGeom>
        </p:spPr>
      </p:pic>
      <p:sp>
        <p:nvSpPr>
          <p:cNvPr id="26" name="TextBox 25"/>
          <p:cNvSpPr txBox="1"/>
          <p:nvPr/>
        </p:nvSpPr>
        <p:spPr>
          <a:xfrm>
            <a:off x="475213" y="3707763"/>
            <a:ext cx="4879639" cy="1200329"/>
          </a:xfrm>
          <a:prstGeom prst="rect">
            <a:avLst/>
          </a:prstGeom>
          <a:noFill/>
        </p:spPr>
        <p:txBody>
          <a:bodyPr wrap="square" rtlCol="0">
            <a:spAutoFit/>
          </a:bodyPr>
          <a:lstStyle/>
          <a:p>
            <a:r>
              <a:rPr lang="en-AU" dirty="0" smtClean="0"/>
              <a:t>The </a:t>
            </a:r>
            <a:r>
              <a:rPr lang="en-AU" dirty="0" smtClean="0">
                <a:solidFill>
                  <a:srgbClr val="FF0000"/>
                </a:solidFill>
              </a:rPr>
              <a:t>change in nominal interest </a:t>
            </a:r>
            <a:r>
              <a:rPr lang="en-AU" dirty="0" smtClean="0"/>
              <a:t>rate has significant consequences for the rest of the economy! </a:t>
            </a:r>
          </a:p>
          <a:p>
            <a:r>
              <a:rPr lang="en-AU" dirty="0" smtClean="0"/>
              <a:t>Hint: We briefly looked at </a:t>
            </a:r>
            <a:r>
              <a:rPr lang="en-AU" dirty="0" smtClean="0">
                <a:solidFill>
                  <a:srgbClr val="FF0000"/>
                </a:solidFill>
              </a:rPr>
              <a:t>monetary policy </a:t>
            </a:r>
            <a:r>
              <a:rPr lang="en-AU" dirty="0" smtClean="0"/>
              <a:t>in previous classes. We will see how this </a:t>
            </a:r>
            <a:endParaRPr lang="en-AU" dirty="0"/>
          </a:p>
        </p:txBody>
      </p:sp>
      <p:sp>
        <p:nvSpPr>
          <p:cNvPr id="27" name="TextBox 26"/>
          <p:cNvSpPr txBox="1"/>
          <p:nvPr/>
        </p:nvSpPr>
        <p:spPr>
          <a:xfrm>
            <a:off x="468590" y="4908092"/>
            <a:ext cx="5107803" cy="1754326"/>
          </a:xfrm>
          <a:prstGeom prst="rect">
            <a:avLst/>
          </a:prstGeom>
          <a:solidFill>
            <a:srgbClr val="FFFF00"/>
          </a:solidFill>
        </p:spPr>
        <p:txBody>
          <a:bodyPr wrap="square" rtlCol="0">
            <a:spAutoFit/>
          </a:bodyPr>
          <a:lstStyle/>
          <a:p>
            <a:r>
              <a:rPr lang="en-AU" dirty="0" smtClean="0">
                <a:solidFill>
                  <a:srgbClr val="FF0000"/>
                </a:solidFill>
              </a:rPr>
              <a:t>Summary</a:t>
            </a:r>
          </a:p>
          <a:p>
            <a:r>
              <a:rPr lang="en-AU" dirty="0" smtClean="0">
                <a:solidFill>
                  <a:srgbClr val="FF0000"/>
                </a:solidFill>
              </a:rPr>
              <a:t>Changes in MD or MS will change the equilibrium.</a:t>
            </a:r>
          </a:p>
          <a:p>
            <a:r>
              <a:rPr lang="en-AU" dirty="0" smtClean="0">
                <a:solidFill>
                  <a:srgbClr val="FF0000"/>
                </a:solidFill>
              </a:rPr>
              <a:t>There will be:</a:t>
            </a:r>
          </a:p>
          <a:p>
            <a:r>
              <a:rPr lang="en-AU" dirty="0" smtClean="0">
                <a:solidFill>
                  <a:srgbClr val="FF0000"/>
                </a:solidFill>
              </a:rPr>
              <a:t>change in Nominal </a:t>
            </a:r>
            <a:r>
              <a:rPr lang="en-AU" dirty="0">
                <a:solidFill>
                  <a:srgbClr val="FF0000"/>
                </a:solidFill>
              </a:rPr>
              <a:t>interest </a:t>
            </a:r>
            <a:endParaRPr lang="en-AU" dirty="0" smtClean="0">
              <a:solidFill>
                <a:srgbClr val="FF0000"/>
              </a:solidFill>
            </a:endParaRPr>
          </a:p>
          <a:p>
            <a:r>
              <a:rPr lang="en-AU" dirty="0" smtClean="0">
                <a:solidFill>
                  <a:srgbClr val="FF0000"/>
                </a:solidFill>
              </a:rPr>
              <a:t>and/or</a:t>
            </a:r>
          </a:p>
          <a:p>
            <a:r>
              <a:rPr lang="en-AU" dirty="0" smtClean="0">
                <a:solidFill>
                  <a:srgbClr val="FF0000"/>
                </a:solidFill>
              </a:rPr>
              <a:t>change in Quantity </a:t>
            </a:r>
            <a:r>
              <a:rPr lang="en-AU" dirty="0">
                <a:solidFill>
                  <a:srgbClr val="FF0000"/>
                </a:solidFill>
              </a:rPr>
              <a:t>of Money held</a:t>
            </a:r>
          </a:p>
        </p:txBody>
      </p:sp>
    </p:spTree>
    <p:extLst>
      <p:ext uri="{BB962C8B-B14F-4D97-AF65-F5344CB8AC3E}">
        <p14:creationId xmlns:p14="http://schemas.microsoft.com/office/powerpoint/2010/main" val="230815106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067" y="148760"/>
            <a:ext cx="6110674" cy="633111"/>
          </a:xfrm>
        </p:spPr>
        <p:txBody>
          <a:bodyPr>
            <a:normAutofit fontScale="90000"/>
          </a:bodyPr>
          <a:lstStyle/>
          <a:p>
            <a:r>
              <a:rPr lang="en-AU" dirty="0" smtClean="0"/>
              <a:t>Money Market Summary</a:t>
            </a:r>
            <a:endParaRPr lang="en-AU" dirty="0"/>
          </a:p>
        </p:txBody>
      </p:sp>
      <p:sp>
        <p:nvSpPr>
          <p:cNvPr id="3" name="Content Placeholder 2"/>
          <p:cNvSpPr>
            <a:spLocks noGrp="1"/>
          </p:cNvSpPr>
          <p:nvPr>
            <p:ph idx="1"/>
          </p:nvPr>
        </p:nvSpPr>
        <p:spPr>
          <a:xfrm>
            <a:off x="6296593" y="3021850"/>
            <a:ext cx="5626466" cy="3914928"/>
          </a:xfrm>
        </p:spPr>
        <p:txBody>
          <a:bodyPr>
            <a:normAutofit fontScale="92500" lnSpcReduction="20000"/>
          </a:bodyPr>
          <a:lstStyle/>
          <a:p>
            <a:pPr>
              <a:buFont typeface="Wingdings" panose="05000000000000000000" pitchFamily="2" charset="2"/>
              <a:buChar char="q"/>
            </a:pPr>
            <a:r>
              <a:rPr lang="en-AU" sz="2000" dirty="0" smtClean="0"/>
              <a:t>Money Demand (MD)</a:t>
            </a:r>
          </a:p>
          <a:p>
            <a:pPr lvl="1"/>
            <a:r>
              <a:rPr lang="en-AU" sz="1800" dirty="0" smtClean="0"/>
              <a:t>The demand to hold liquid money (M1).</a:t>
            </a:r>
          </a:p>
          <a:p>
            <a:pPr lvl="2"/>
            <a:r>
              <a:rPr lang="en-AU" sz="1600" dirty="0" smtClean="0"/>
              <a:t>Reasons: Transactions, to hold as an asset</a:t>
            </a:r>
          </a:p>
          <a:p>
            <a:pPr lvl="1"/>
            <a:r>
              <a:rPr lang="en-AU" sz="1800" dirty="0" smtClean="0"/>
              <a:t>↑Interest </a:t>
            </a:r>
            <a:r>
              <a:rPr lang="en-AU" sz="1800" dirty="0" err="1" smtClean="0"/>
              <a:t>Rate↓Quantity</a:t>
            </a:r>
            <a:r>
              <a:rPr lang="en-AU" sz="1800" dirty="0"/>
              <a:t> </a:t>
            </a:r>
            <a:r>
              <a:rPr lang="en-AU" sz="1800" dirty="0" smtClean="0"/>
              <a:t>of Money demanded (negative relationship)</a:t>
            </a:r>
          </a:p>
          <a:p>
            <a:pPr lvl="1"/>
            <a:r>
              <a:rPr lang="en-AU" sz="1800" dirty="0" smtClean="0"/>
              <a:t>Shifters: </a:t>
            </a:r>
            <a:r>
              <a:rPr lang="en-AU" sz="1800" dirty="0" smtClean="0">
                <a:latin typeface="Script MT Bold" panose="03040602040607080904" pitchFamily="66" charset="0"/>
              </a:rPr>
              <a:t>∆</a:t>
            </a:r>
            <a:r>
              <a:rPr lang="en-AU" sz="1800" dirty="0" smtClean="0"/>
              <a:t>Price Level, </a:t>
            </a:r>
            <a:r>
              <a:rPr lang="en-AU" sz="1800" dirty="0" smtClean="0">
                <a:latin typeface="Script MT Bold" panose="03040602040607080904" pitchFamily="66" charset="0"/>
              </a:rPr>
              <a:t>∆</a:t>
            </a:r>
            <a:r>
              <a:rPr lang="en-AU" sz="1800" dirty="0" smtClean="0"/>
              <a:t>National Income, </a:t>
            </a:r>
            <a:r>
              <a:rPr lang="en-AU" sz="1800" dirty="0">
                <a:latin typeface="Script MT Bold" panose="03040602040607080904" pitchFamily="66" charset="0"/>
              </a:rPr>
              <a:t>∆ </a:t>
            </a:r>
            <a:r>
              <a:rPr lang="en-AU" sz="1800" dirty="0" smtClean="0"/>
              <a:t>Bank Technology, </a:t>
            </a:r>
            <a:r>
              <a:rPr lang="en-AU" sz="1800" dirty="0" smtClean="0">
                <a:latin typeface="Script MT Bold" panose="03040602040607080904" pitchFamily="66" charset="0"/>
              </a:rPr>
              <a:t>∆</a:t>
            </a:r>
            <a:r>
              <a:rPr lang="en-AU" sz="1800" dirty="0"/>
              <a:t>AD</a:t>
            </a:r>
          </a:p>
          <a:p>
            <a:pPr>
              <a:buFont typeface="Wingdings" panose="05000000000000000000" pitchFamily="2" charset="2"/>
              <a:buChar char="q"/>
            </a:pPr>
            <a:r>
              <a:rPr lang="en-AU" sz="2000" dirty="0" smtClean="0"/>
              <a:t>Money Supply (MS)</a:t>
            </a:r>
          </a:p>
          <a:p>
            <a:pPr lvl="1"/>
            <a:r>
              <a:rPr lang="en-AU" sz="1800" dirty="0" smtClean="0"/>
              <a:t>The supply of money which is controlled by the Federal Reserve which is why it is vertical.</a:t>
            </a:r>
          </a:p>
          <a:p>
            <a:pPr lvl="1"/>
            <a:r>
              <a:rPr lang="en-AU" sz="1900" dirty="0"/>
              <a:t>Shifters: </a:t>
            </a:r>
            <a:r>
              <a:rPr lang="en-AU" sz="1900" dirty="0" smtClean="0"/>
              <a:t>Increases or decreases in MS are made by the Fed</a:t>
            </a:r>
            <a:endParaRPr lang="en-AU" sz="1900" dirty="0"/>
          </a:p>
          <a:p>
            <a:pPr>
              <a:buFont typeface="Wingdings" panose="05000000000000000000" pitchFamily="2" charset="2"/>
              <a:buChar char="q"/>
            </a:pPr>
            <a:r>
              <a:rPr lang="en-AU" sz="2000" dirty="0" smtClean="0"/>
              <a:t>Nominal Interest Rate is used in this model</a:t>
            </a:r>
          </a:p>
          <a:p>
            <a:pPr lvl="1"/>
            <a:r>
              <a:rPr lang="en-AU" sz="1800" dirty="0" smtClean="0"/>
              <a:t>The Money Market is a ‘short term’ market and inflation is not a factor in the short run. </a:t>
            </a:r>
            <a:endParaRPr lang="en-AU" sz="1800" dirty="0"/>
          </a:p>
        </p:txBody>
      </p:sp>
      <p:pic>
        <p:nvPicPr>
          <p:cNvPr id="4" name="Picture 3"/>
          <p:cNvPicPr>
            <a:picLocks noChangeAspect="1"/>
          </p:cNvPicPr>
          <p:nvPr/>
        </p:nvPicPr>
        <p:blipFill>
          <a:blip r:embed="rId2"/>
          <a:stretch>
            <a:fillRect/>
          </a:stretch>
        </p:blipFill>
        <p:spPr>
          <a:xfrm>
            <a:off x="6837005" y="148760"/>
            <a:ext cx="4545642" cy="2794565"/>
          </a:xfrm>
          <a:prstGeom prst="rect">
            <a:avLst/>
          </a:prstGeom>
        </p:spPr>
      </p:pic>
      <p:pic>
        <p:nvPicPr>
          <p:cNvPr id="5" name="Picture 4"/>
          <p:cNvPicPr>
            <a:picLocks noChangeAspect="1"/>
          </p:cNvPicPr>
          <p:nvPr/>
        </p:nvPicPr>
        <p:blipFill>
          <a:blip r:embed="rId3"/>
          <a:stretch>
            <a:fillRect/>
          </a:stretch>
        </p:blipFill>
        <p:spPr>
          <a:xfrm>
            <a:off x="152369" y="1178141"/>
            <a:ext cx="3161823" cy="2200332"/>
          </a:xfrm>
          <a:prstGeom prst="rect">
            <a:avLst/>
          </a:prstGeom>
        </p:spPr>
      </p:pic>
      <p:pic>
        <p:nvPicPr>
          <p:cNvPr id="6" name="Picture 5"/>
          <p:cNvPicPr>
            <a:picLocks noChangeAspect="1"/>
          </p:cNvPicPr>
          <p:nvPr/>
        </p:nvPicPr>
        <p:blipFill>
          <a:blip r:embed="rId4"/>
          <a:stretch>
            <a:fillRect/>
          </a:stretch>
        </p:blipFill>
        <p:spPr>
          <a:xfrm>
            <a:off x="3038208" y="4481996"/>
            <a:ext cx="2879074" cy="2202850"/>
          </a:xfrm>
          <a:prstGeom prst="rect">
            <a:avLst/>
          </a:prstGeom>
        </p:spPr>
      </p:pic>
      <p:pic>
        <p:nvPicPr>
          <p:cNvPr id="7" name="Picture 6"/>
          <p:cNvPicPr>
            <a:picLocks noChangeAspect="1"/>
          </p:cNvPicPr>
          <p:nvPr/>
        </p:nvPicPr>
        <p:blipFill>
          <a:blip r:embed="rId5"/>
          <a:stretch>
            <a:fillRect/>
          </a:stretch>
        </p:blipFill>
        <p:spPr>
          <a:xfrm>
            <a:off x="162993" y="4329956"/>
            <a:ext cx="2923505" cy="2233734"/>
          </a:xfrm>
          <a:prstGeom prst="rect">
            <a:avLst/>
          </a:prstGeom>
        </p:spPr>
      </p:pic>
      <p:pic>
        <p:nvPicPr>
          <p:cNvPr id="8" name="Picture 7"/>
          <p:cNvPicPr>
            <a:picLocks noChangeAspect="1"/>
          </p:cNvPicPr>
          <p:nvPr/>
        </p:nvPicPr>
        <p:blipFill>
          <a:blip r:embed="rId6"/>
          <a:stretch>
            <a:fillRect/>
          </a:stretch>
        </p:blipFill>
        <p:spPr>
          <a:xfrm>
            <a:off x="3481456" y="1353055"/>
            <a:ext cx="2793490" cy="2310400"/>
          </a:xfrm>
          <a:prstGeom prst="rect">
            <a:avLst/>
          </a:prstGeom>
        </p:spPr>
      </p:pic>
      <p:sp>
        <p:nvSpPr>
          <p:cNvPr id="14" name="TextBox 13"/>
          <p:cNvSpPr txBox="1"/>
          <p:nvPr/>
        </p:nvSpPr>
        <p:spPr>
          <a:xfrm>
            <a:off x="152369" y="3754046"/>
            <a:ext cx="3047136" cy="369332"/>
          </a:xfrm>
          <a:prstGeom prst="rect">
            <a:avLst/>
          </a:prstGeom>
          <a:solidFill>
            <a:srgbClr val="FFFF00"/>
          </a:solidFill>
        </p:spPr>
        <p:txBody>
          <a:bodyPr wrap="square" rtlCol="0">
            <a:spAutoFit/>
          </a:bodyPr>
          <a:lstStyle/>
          <a:p>
            <a:r>
              <a:rPr lang="en-AU" b="1" dirty="0" smtClean="0"/>
              <a:t>Expansionary Monetary Policy</a:t>
            </a:r>
            <a:endParaRPr lang="en-AU" b="1" dirty="0"/>
          </a:p>
        </p:txBody>
      </p:sp>
      <p:sp>
        <p:nvSpPr>
          <p:cNvPr id="15" name="TextBox 14"/>
          <p:cNvSpPr txBox="1"/>
          <p:nvPr/>
        </p:nvSpPr>
        <p:spPr>
          <a:xfrm>
            <a:off x="226182" y="806291"/>
            <a:ext cx="3648341" cy="369332"/>
          </a:xfrm>
          <a:prstGeom prst="rect">
            <a:avLst/>
          </a:prstGeom>
          <a:solidFill>
            <a:srgbClr val="FFFF00"/>
          </a:solidFill>
        </p:spPr>
        <p:txBody>
          <a:bodyPr wrap="square" rtlCol="0">
            <a:spAutoFit/>
          </a:bodyPr>
          <a:lstStyle/>
          <a:p>
            <a:r>
              <a:rPr lang="en-AU" b="1" dirty="0" smtClean="0"/>
              <a:t>Contractionary Monetary Policy</a:t>
            </a:r>
            <a:endParaRPr lang="en-AU" b="1" dirty="0"/>
          </a:p>
        </p:txBody>
      </p:sp>
      <p:sp>
        <p:nvSpPr>
          <p:cNvPr id="16" name="TextBox 15"/>
          <p:cNvSpPr txBox="1"/>
          <p:nvPr/>
        </p:nvSpPr>
        <p:spPr>
          <a:xfrm>
            <a:off x="3324862" y="3754046"/>
            <a:ext cx="2201428" cy="646331"/>
          </a:xfrm>
          <a:prstGeom prst="rect">
            <a:avLst/>
          </a:prstGeom>
          <a:solidFill>
            <a:schemeClr val="accent4">
              <a:lumMod val="60000"/>
              <a:lumOff val="40000"/>
            </a:schemeClr>
          </a:solidFill>
        </p:spPr>
        <p:txBody>
          <a:bodyPr wrap="square" rtlCol="0">
            <a:spAutoFit/>
          </a:bodyPr>
          <a:lstStyle/>
          <a:p>
            <a:r>
              <a:rPr lang="en-AU" i="1" dirty="0" smtClean="0"/>
              <a:t>↑</a:t>
            </a:r>
            <a:r>
              <a:rPr lang="en-AU" dirty="0" smtClean="0"/>
              <a:t>Money Supply, ↓Interest Rates </a:t>
            </a:r>
            <a:endParaRPr lang="en-AU" dirty="0"/>
          </a:p>
        </p:txBody>
      </p:sp>
      <p:sp>
        <p:nvSpPr>
          <p:cNvPr id="17" name="TextBox 16"/>
          <p:cNvSpPr txBox="1"/>
          <p:nvPr/>
        </p:nvSpPr>
        <p:spPr>
          <a:xfrm>
            <a:off x="3948336" y="752775"/>
            <a:ext cx="1977718" cy="646331"/>
          </a:xfrm>
          <a:prstGeom prst="rect">
            <a:avLst/>
          </a:prstGeom>
          <a:solidFill>
            <a:schemeClr val="accent4">
              <a:lumMod val="60000"/>
              <a:lumOff val="40000"/>
            </a:schemeClr>
          </a:solidFill>
        </p:spPr>
        <p:txBody>
          <a:bodyPr wrap="square" rtlCol="0">
            <a:spAutoFit/>
          </a:bodyPr>
          <a:lstStyle/>
          <a:p>
            <a:r>
              <a:rPr lang="en-AU" dirty="0"/>
              <a:t>↓ </a:t>
            </a:r>
            <a:r>
              <a:rPr lang="en-AU" dirty="0" smtClean="0"/>
              <a:t>Money Supply, </a:t>
            </a:r>
            <a:r>
              <a:rPr lang="en-AU" dirty="0"/>
              <a:t>↑ </a:t>
            </a:r>
            <a:r>
              <a:rPr lang="en-AU" dirty="0" smtClean="0"/>
              <a:t>Interest Rates </a:t>
            </a:r>
            <a:endParaRPr lang="en-AU" dirty="0"/>
          </a:p>
        </p:txBody>
      </p:sp>
      <p:sp>
        <p:nvSpPr>
          <p:cNvPr id="18" name="TextBox 17"/>
          <p:cNvSpPr txBox="1"/>
          <p:nvPr/>
        </p:nvSpPr>
        <p:spPr>
          <a:xfrm>
            <a:off x="5515878" y="1751533"/>
            <a:ext cx="1310715" cy="369332"/>
          </a:xfrm>
          <a:prstGeom prst="rect">
            <a:avLst/>
          </a:prstGeom>
          <a:solidFill>
            <a:schemeClr val="accent4">
              <a:lumMod val="60000"/>
              <a:lumOff val="40000"/>
            </a:schemeClr>
          </a:solidFill>
        </p:spPr>
        <p:txBody>
          <a:bodyPr wrap="square" rtlCol="0">
            <a:spAutoFit/>
          </a:bodyPr>
          <a:lstStyle/>
          <a:p>
            <a:r>
              <a:rPr lang="en-AU" dirty="0"/>
              <a:t>↓</a:t>
            </a:r>
            <a:r>
              <a:rPr lang="en-AU" dirty="0" smtClean="0"/>
              <a:t>C↓</a:t>
            </a:r>
            <a:r>
              <a:rPr lang="en-AU" dirty="0"/>
              <a:t>I</a:t>
            </a:r>
          </a:p>
        </p:txBody>
      </p:sp>
      <p:sp>
        <p:nvSpPr>
          <p:cNvPr id="19" name="TextBox 18"/>
          <p:cNvSpPr txBox="1"/>
          <p:nvPr/>
        </p:nvSpPr>
        <p:spPr>
          <a:xfrm>
            <a:off x="5074024" y="4329956"/>
            <a:ext cx="931321" cy="369332"/>
          </a:xfrm>
          <a:prstGeom prst="rect">
            <a:avLst/>
          </a:prstGeom>
          <a:solidFill>
            <a:schemeClr val="accent4">
              <a:lumMod val="60000"/>
              <a:lumOff val="40000"/>
            </a:schemeClr>
          </a:solidFill>
        </p:spPr>
        <p:txBody>
          <a:bodyPr wrap="square" rtlCol="0">
            <a:spAutoFit/>
          </a:bodyPr>
          <a:lstStyle/>
          <a:p>
            <a:r>
              <a:rPr lang="en-AU" dirty="0" smtClean="0"/>
              <a:t>↑C</a:t>
            </a:r>
            <a:r>
              <a:rPr lang="en-AU" dirty="0"/>
              <a:t> </a:t>
            </a:r>
            <a:r>
              <a:rPr lang="en-AU" dirty="0" smtClean="0"/>
              <a:t>↑I</a:t>
            </a:r>
            <a:endParaRPr lang="en-AU" dirty="0"/>
          </a:p>
        </p:txBody>
      </p:sp>
      <p:sp>
        <p:nvSpPr>
          <p:cNvPr id="20" name="TextBox 19"/>
          <p:cNvSpPr txBox="1"/>
          <p:nvPr/>
        </p:nvSpPr>
        <p:spPr>
          <a:xfrm>
            <a:off x="5607410" y="2065607"/>
            <a:ext cx="995614" cy="369332"/>
          </a:xfrm>
          <a:prstGeom prst="rect">
            <a:avLst/>
          </a:prstGeom>
          <a:solidFill>
            <a:schemeClr val="accent4">
              <a:lumMod val="60000"/>
              <a:lumOff val="40000"/>
            </a:schemeClr>
          </a:solidFill>
        </p:spPr>
        <p:txBody>
          <a:bodyPr wrap="square" rtlCol="0">
            <a:spAutoFit/>
          </a:bodyPr>
          <a:lstStyle/>
          <a:p>
            <a:r>
              <a:rPr lang="en-AU" dirty="0" smtClean="0"/>
              <a:t>↓AD</a:t>
            </a:r>
            <a:endParaRPr lang="en-AU" dirty="0"/>
          </a:p>
        </p:txBody>
      </p:sp>
      <p:sp>
        <p:nvSpPr>
          <p:cNvPr id="21" name="TextBox 20"/>
          <p:cNvSpPr txBox="1"/>
          <p:nvPr/>
        </p:nvSpPr>
        <p:spPr>
          <a:xfrm>
            <a:off x="5267988" y="4688574"/>
            <a:ext cx="995614" cy="369332"/>
          </a:xfrm>
          <a:prstGeom prst="rect">
            <a:avLst/>
          </a:prstGeom>
          <a:solidFill>
            <a:schemeClr val="accent4">
              <a:lumMod val="60000"/>
              <a:lumOff val="40000"/>
            </a:schemeClr>
          </a:solidFill>
        </p:spPr>
        <p:txBody>
          <a:bodyPr wrap="square" rtlCol="0">
            <a:spAutoFit/>
          </a:bodyPr>
          <a:lstStyle/>
          <a:p>
            <a:r>
              <a:rPr lang="en-AU" dirty="0" smtClean="0"/>
              <a:t>↑AD</a:t>
            </a:r>
            <a:endParaRPr lang="en-AU" dirty="0"/>
          </a:p>
        </p:txBody>
      </p:sp>
    </p:spTree>
    <p:extLst>
      <p:ext uri="{BB962C8B-B14F-4D97-AF65-F5344CB8AC3E}">
        <p14:creationId xmlns:p14="http://schemas.microsoft.com/office/powerpoint/2010/main" val="66779822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867" y="153459"/>
            <a:ext cx="7188200" cy="583142"/>
          </a:xfrm>
        </p:spPr>
        <p:txBody>
          <a:bodyPr>
            <a:noAutofit/>
          </a:bodyPr>
          <a:lstStyle/>
          <a:p>
            <a:r>
              <a:rPr lang="en-US" sz="2800" dirty="0" smtClean="0"/>
              <a:t>Three  Tools of Changing Money Supply for Monetary Policy</a:t>
            </a:r>
            <a:endParaRPr lang="en-US" sz="2800" dirty="0"/>
          </a:p>
        </p:txBody>
      </p:sp>
      <p:sp>
        <p:nvSpPr>
          <p:cNvPr id="3" name="Content Placeholder 2"/>
          <p:cNvSpPr>
            <a:spLocks noGrp="1"/>
          </p:cNvSpPr>
          <p:nvPr>
            <p:ph idx="1"/>
          </p:nvPr>
        </p:nvSpPr>
        <p:spPr>
          <a:xfrm>
            <a:off x="279402" y="2094356"/>
            <a:ext cx="3276599" cy="2803916"/>
          </a:xfrm>
          <a:solidFill>
            <a:schemeClr val="tx2">
              <a:lumMod val="20000"/>
              <a:lumOff val="80000"/>
            </a:schemeClr>
          </a:solidFill>
        </p:spPr>
        <p:txBody>
          <a:bodyPr>
            <a:normAutofit fontScale="70000" lnSpcReduction="20000"/>
          </a:bodyPr>
          <a:lstStyle/>
          <a:p>
            <a:pPr marL="514350" indent="-514350">
              <a:buFont typeface="+mj-lt"/>
              <a:buAutoNum type="arabicPeriod"/>
            </a:pPr>
            <a:r>
              <a:rPr lang="en-US" b="1" dirty="0" smtClean="0">
                <a:solidFill>
                  <a:srgbClr val="00B0F0"/>
                </a:solidFill>
              </a:rPr>
              <a:t>Open Market Operations (OMO)</a:t>
            </a:r>
          </a:p>
          <a:p>
            <a:pPr lvl="1"/>
            <a:r>
              <a:rPr lang="en-US" b="1" dirty="0" smtClean="0"/>
              <a:t>Buy bonds </a:t>
            </a:r>
            <a:r>
              <a:rPr lang="en-US" dirty="0" smtClean="0"/>
              <a:t>= </a:t>
            </a:r>
            <a:r>
              <a:rPr lang="en-US" dirty="0"/>
              <a:t>increase the money supply -&gt; decrease the interest rate</a:t>
            </a:r>
          </a:p>
          <a:p>
            <a:pPr lvl="1"/>
            <a:r>
              <a:rPr lang="en-US" b="1" dirty="0" smtClean="0"/>
              <a:t>Sell Bonds </a:t>
            </a:r>
            <a:r>
              <a:rPr lang="en-US" dirty="0" smtClean="0"/>
              <a:t>= </a:t>
            </a:r>
            <a:r>
              <a:rPr lang="en-US" dirty="0"/>
              <a:t>decrease the money supply -&gt; increase interest </a:t>
            </a:r>
            <a:r>
              <a:rPr lang="en-US" dirty="0" smtClean="0"/>
              <a:t>rate</a:t>
            </a:r>
          </a:p>
          <a:p>
            <a:pPr lvl="1"/>
            <a:r>
              <a:rPr lang="en-US" dirty="0" smtClean="0"/>
              <a:t>Remember: </a:t>
            </a:r>
            <a:r>
              <a:rPr lang="en-US" dirty="0" smtClean="0">
                <a:solidFill>
                  <a:srgbClr val="00B050"/>
                </a:solidFill>
              </a:rPr>
              <a:t>B</a:t>
            </a:r>
            <a:r>
              <a:rPr lang="en-US" dirty="0" smtClean="0"/>
              <a:t>uy Bonds = </a:t>
            </a:r>
            <a:r>
              <a:rPr lang="en-US" dirty="0" smtClean="0">
                <a:solidFill>
                  <a:srgbClr val="00B050"/>
                </a:solidFill>
              </a:rPr>
              <a:t>B</a:t>
            </a:r>
            <a:r>
              <a:rPr lang="en-US" dirty="0" smtClean="0"/>
              <a:t>ig (increase money supply), </a:t>
            </a:r>
            <a:r>
              <a:rPr lang="en-US" dirty="0" smtClean="0">
                <a:solidFill>
                  <a:srgbClr val="FF0000"/>
                </a:solidFill>
              </a:rPr>
              <a:t>S</a:t>
            </a:r>
            <a:r>
              <a:rPr lang="en-US" dirty="0" smtClean="0"/>
              <a:t>ell Bonds = </a:t>
            </a:r>
            <a:r>
              <a:rPr lang="en-US" dirty="0" smtClean="0">
                <a:solidFill>
                  <a:srgbClr val="FF0000"/>
                </a:solidFill>
              </a:rPr>
              <a:t>S</a:t>
            </a:r>
            <a:r>
              <a:rPr lang="en-US" dirty="0" smtClean="0"/>
              <a:t>mall (decrease money supply)</a:t>
            </a:r>
          </a:p>
          <a:p>
            <a:pPr lvl="1"/>
            <a:endParaRPr lang="en-US" dirty="0"/>
          </a:p>
        </p:txBody>
      </p:sp>
      <p:sp>
        <p:nvSpPr>
          <p:cNvPr id="4" name="TextBox 3"/>
          <p:cNvSpPr txBox="1"/>
          <p:nvPr/>
        </p:nvSpPr>
        <p:spPr>
          <a:xfrm>
            <a:off x="3395133" y="5926667"/>
            <a:ext cx="2091267" cy="626533"/>
          </a:xfrm>
          <a:prstGeom prst="rect">
            <a:avLst/>
          </a:prstGeom>
          <a:noFill/>
        </p:spPr>
        <p:txBody>
          <a:bodyPr wrap="square" rtlCol="0">
            <a:spAutoFit/>
          </a:bodyPr>
          <a:lstStyle/>
          <a:p>
            <a:endParaRPr lang="en-US" dirty="0"/>
          </a:p>
        </p:txBody>
      </p:sp>
      <p:sp>
        <p:nvSpPr>
          <p:cNvPr id="5" name="TextBox 4"/>
          <p:cNvSpPr txBox="1"/>
          <p:nvPr/>
        </p:nvSpPr>
        <p:spPr>
          <a:xfrm>
            <a:off x="4191001" y="2900783"/>
            <a:ext cx="3522132" cy="2031325"/>
          </a:xfrm>
          <a:prstGeom prst="rect">
            <a:avLst/>
          </a:prstGeom>
          <a:solidFill>
            <a:schemeClr val="bg1">
              <a:lumMod val="60000"/>
              <a:lumOff val="40000"/>
            </a:schemeClr>
          </a:solidFill>
          <a:ln>
            <a:solidFill>
              <a:schemeClr val="bg2">
                <a:lumMod val="90000"/>
              </a:schemeClr>
            </a:solidFill>
          </a:ln>
        </p:spPr>
        <p:txBody>
          <a:bodyPr wrap="square" rtlCol="0">
            <a:spAutoFit/>
          </a:bodyPr>
          <a:lstStyle/>
          <a:p>
            <a:r>
              <a:rPr lang="en-US" b="1" dirty="0" smtClean="0">
                <a:solidFill>
                  <a:srgbClr val="00B0F0"/>
                </a:solidFill>
              </a:rPr>
              <a:t>2. Required </a:t>
            </a:r>
            <a:r>
              <a:rPr lang="en-US" b="1" dirty="0">
                <a:solidFill>
                  <a:srgbClr val="00B0F0"/>
                </a:solidFill>
              </a:rPr>
              <a:t>Reserve Ratio (RRR)</a:t>
            </a:r>
          </a:p>
          <a:p>
            <a:pPr lvl="1"/>
            <a:r>
              <a:rPr lang="en-US" b="1" dirty="0"/>
              <a:t>Increase RRR </a:t>
            </a:r>
            <a:r>
              <a:rPr lang="en-US" dirty="0"/>
              <a:t>– decrease the money supply -&gt; increase interest rate</a:t>
            </a:r>
          </a:p>
          <a:p>
            <a:pPr lvl="1"/>
            <a:r>
              <a:rPr lang="en-US" b="1" dirty="0"/>
              <a:t>Decrease RRR </a:t>
            </a:r>
            <a:r>
              <a:rPr lang="en-US" dirty="0"/>
              <a:t>– increase the money supply -&gt; decrease the interest </a:t>
            </a:r>
            <a:r>
              <a:rPr lang="en-US" dirty="0" smtClean="0"/>
              <a:t>rate</a:t>
            </a:r>
            <a:endParaRPr lang="en-US" dirty="0"/>
          </a:p>
        </p:txBody>
      </p:sp>
      <p:sp>
        <p:nvSpPr>
          <p:cNvPr id="6" name="TextBox 5"/>
          <p:cNvSpPr txBox="1"/>
          <p:nvPr/>
        </p:nvSpPr>
        <p:spPr>
          <a:xfrm>
            <a:off x="8128000" y="2162119"/>
            <a:ext cx="3412066" cy="2400657"/>
          </a:xfrm>
          <a:prstGeom prst="rect">
            <a:avLst/>
          </a:prstGeom>
          <a:solidFill>
            <a:schemeClr val="accent6">
              <a:lumMod val="40000"/>
              <a:lumOff val="60000"/>
            </a:schemeClr>
          </a:solidFill>
        </p:spPr>
        <p:txBody>
          <a:bodyPr wrap="square" rtlCol="0">
            <a:spAutoFit/>
          </a:bodyPr>
          <a:lstStyle/>
          <a:p>
            <a:r>
              <a:rPr lang="en-US" dirty="0" smtClean="0"/>
              <a:t>3. </a:t>
            </a:r>
            <a:r>
              <a:rPr lang="en-US" b="1" dirty="0" smtClean="0">
                <a:solidFill>
                  <a:srgbClr val="00B0F0"/>
                </a:solidFill>
              </a:rPr>
              <a:t>Discount </a:t>
            </a:r>
            <a:r>
              <a:rPr lang="en-US" b="1" dirty="0">
                <a:solidFill>
                  <a:srgbClr val="00B0F0"/>
                </a:solidFill>
              </a:rPr>
              <a:t>Rate </a:t>
            </a:r>
            <a:endParaRPr lang="en-US" b="1" dirty="0" smtClean="0">
              <a:solidFill>
                <a:srgbClr val="00B0F0"/>
              </a:solidFill>
            </a:endParaRPr>
          </a:p>
          <a:p>
            <a:pPr lvl="1"/>
            <a:r>
              <a:rPr lang="en-US" sz="1600" b="1" dirty="0" smtClean="0"/>
              <a:t>Increase Discount Rate </a:t>
            </a:r>
            <a:r>
              <a:rPr lang="en-US" sz="1600" dirty="0" smtClean="0"/>
              <a:t>– decrease the money supply -&gt; increase interest rate</a:t>
            </a:r>
          </a:p>
          <a:p>
            <a:pPr lvl="1"/>
            <a:r>
              <a:rPr lang="en-US" sz="1600" b="1" dirty="0" smtClean="0"/>
              <a:t>Decrease </a:t>
            </a:r>
            <a:r>
              <a:rPr lang="en-US" sz="1600" b="1" dirty="0"/>
              <a:t>Discount </a:t>
            </a:r>
            <a:r>
              <a:rPr lang="en-US" sz="1600" b="1" dirty="0" smtClean="0"/>
              <a:t>Rate </a:t>
            </a:r>
            <a:r>
              <a:rPr lang="en-US" sz="1600" dirty="0"/>
              <a:t>– </a:t>
            </a:r>
            <a:r>
              <a:rPr lang="en-US" sz="1600" dirty="0" smtClean="0"/>
              <a:t>increase </a:t>
            </a:r>
            <a:r>
              <a:rPr lang="en-US" sz="1600" dirty="0"/>
              <a:t>the money supply -&gt; </a:t>
            </a:r>
            <a:r>
              <a:rPr lang="en-US" sz="1600" dirty="0" smtClean="0"/>
              <a:t>decrease </a:t>
            </a:r>
            <a:r>
              <a:rPr lang="en-US" sz="1600" dirty="0"/>
              <a:t>interest rate</a:t>
            </a:r>
          </a:p>
          <a:p>
            <a:pPr lvl="1"/>
            <a:endParaRPr lang="en-US" dirty="0"/>
          </a:p>
          <a:p>
            <a:endParaRPr lang="en-US" dirty="0"/>
          </a:p>
        </p:txBody>
      </p:sp>
      <p:sp>
        <p:nvSpPr>
          <p:cNvPr id="7" name="Right Arrow 6"/>
          <p:cNvSpPr/>
          <p:nvPr/>
        </p:nvSpPr>
        <p:spPr>
          <a:xfrm rot="8419828">
            <a:off x="2314282" y="1069346"/>
            <a:ext cx="1620569" cy="816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5400000">
            <a:off x="4219773" y="1337652"/>
            <a:ext cx="1746236" cy="7870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2307333">
            <a:off x="6314744" y="1038977"/>
            <a:ext cx="1970971" cy="816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279402" y="5014073"/>
            <a:ext cx="2676899" cy="1581371"/>
          </a:xfrm>
          <a:prstGeom prst="rect">
            <a:avLst/>
          </a:prstGeom>
        </p:spPr>
      </p:pic>
      <p:sp>
        <p:nvSpPr>
          <p:cNvPr id="11" name="TextBox 10"/>
          <p:cNvSpPr txBox="1"/>
          <p:nvPr/>
        </p:nvSpPr>
        <p:spPr>
          <a:xfrm>
            <a:off x="3031066" y="5892831"/>
            <a:ext cx="1236133" cy="830997"/>
          </a:xfrm>
          <a:prstGeom prst="rect">
            <a:avLst/>
          </a:prstGeom>
          <a:noFill/>
        </p:spPr>
        <p:txBody>
          <a:bodyPr wrap="square" rtlCol="0">
            <a:spAutoFit/>
          </a:bodyPr>
          <a:lstStyle/>
          <a:p>
            <a:r>
              <a:rPr lang="en-US" sz="1200" dirty="0" smtClean="0"/>
              <a:t>Securities = bonds</a:t>
            </a:r>
          </a:p>
          <a:p>
            <a:r>
              <a:rPr lang="en-US" sz="1200" dirty="0" smtClean="0"/>
              <a:t>(or any other financial assets)</a:t>
            </a:r>
            <a:endParaRPr lang="en-US" sz="1200" dirty="0"/>
          </a:p>
        </p:txBody>
      </p:sp>
      <p:pic>
        <p:nvPicPr>
          <p:cNvPr id="12" name="Picture 11"/>
          <p:cNvPicPr>
            <a:picLocks noChangeAspect="1"/>
          </p:cNvPicPr>
          <p:nvPr/>
        </p:nvPicPr>
        <p:blipFill>
          <a:blip r:embed="rId3"/>
          <a:stretch>
            <a:fillRect/>
          </a:stretch>
        </p:blipFill>
        <p:spPr>
          <a:xfrm>
            <a:off x="4440765" y="5014073"/>
            <a:ext cx="3353268" cy="1457528"/>
          </a:xfrm>
          <a:prstGeom prst="rect">
            <a:avLst/>
          </a:prstGeom>
        </p:spPr>
      </p:pic>
      <p:pic>
        <p:nvPicPr>
          <p:cNvPr id="13" name="Picture 12"/>
          <p:cNvPicPr>
            <a:picLocks noChangeAspect="1"/>
          </p:cNvPicPr>
          <p:nvPr/>
        </p:nvPicPr>
        <p:blipFill>
          <a:blip r:embed="rId4"/>
          <a:stretch>
            <a:fillRect/>
          </a:stretch>
        </p:blipFill>
        <p:spPr>
          <a:xfrm>
            <a:off x="8818731" y="4795666"/>
            <a:ext cx="3042961" cy="2018184"/>
          </a:xfrm>
          <a:prstGeom prst="rect">
            <a:avLst/>
          </a:prstGeom>
        </p:spPr>
      </p:pic>
      <p:sp>
        <p:nvSpPr>
          <p:cNvPr id="14" name="TextBox 13"/>
          <p:cNvSpPr txBox="1"/>
          <p:nvPr/>
        </p:nvSpPr>
        <p:spPr>
          <a:xfrm>
            <a:off x="8195733" y="330011"/>
            <a:ext cx="3589867" cy="923330"/>
          </a:xfrm>
          <a:prstGeom prst="rect">
            <a:avLst/>
          </a:prstGeom>
          <a:noFill/>
        </p:spPr>
        <p:txBody>
          <a:bodyPr wrap="square" rtlCol="0">
            <a:spAutoFit/>
          </a:bodyPr>
          <a:lstStyle/>
          <a:p>
            <a:r>
              <a:rPr lang="en-US" dirty="0" smtClean="0"/>
              <a:t>How does the government and Fed actually affect implement their policy? </a:t>
            </a:r>
            <a:endParaRPr lang="en-US" dirty="0"/>
          </a:p>
        </p:txBody>
      </p:sp>
      <p:pic>
        <p:nvPicPr>
          <p:cNvPr id="15" name="Picture 14"/>
          <p:cNvPicPr>
            <a:picLocks noChangeAspect="1"/>
          </p:cNvPicPr>
          <p:nvPr/>
        </p:nvPicPr>
        <p:blipFill>
          <a:blip r:embed="rId5"/>
          <a:stretch>
            <a:fillRect/>
          </a:stretch>
        </p:blipFill>
        <p:spPr>
          <a:xfrm>
            <a:off x="1394384" y="69183"/>
            <a:ext cx="255551" cy="361218"/>
          </a:xfrm>
          <a:prstGeom prst="rect">
            <a:avLst/>
          </a:prstGeom>
        </p:spPr>
      </p:pic>
      <p:sp>
        <p:nvSpPr>
          <p:cNvPr id="16" name="Oval 15">
            <a:hlinkClick r:id="rId6" action="ppaction://hlinksldjump"/>
          </p:cNvPr>
          <p:cNvSpPr/>
          <p:nvPr/>
        </p:nvSpPr>
        <p:spPr>
          <a:xfrm>
            <a:off x="279402" y="2723535"/>
            <a:ext cx="379359" cy="373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hlinkClick r:id="rId7" action="ppaction://hlinksldjump"/>
          </p:cNvPr>
          <p:cNvSpPr/>
          <p:nvPr/>
        </p:nvSpPr>
        <p:spPr>
          <a:xfrm>
            <a:off x="4251086" y="3398363"/>
            <a:ext cx="379359" cy="37362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hlinkClick r:id="rId8" action="ppaction://hlinksldjump"/>
          </p:cNvPr>
          <p:cNvSpPr/>
          <p:nvPr/>
        </p:nvSpPr>
        <p:spPr>
          <a:xfrm>
            <a:off x="8158453" y="2910348"/>
            <a:ext cx="379359" cy="37362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p:cNvSpPr txBox="1"/>
          <p:nvPr/>
        </p:nvSpPr>
        <p:spPr>
          <a:xfrm>
            <a:off x="214513" y="668910"/>
            <a:ext cx="1179871" cy="430887"/>
          </a:xfrm>
          <a:prstGeom prst="rect">
            <a:avLst/>
          </a:prstGeom>
          <a:noFill/>
        </p:spPr>
        <p:txBody>
          <a:bodyPr wrap="square" rtlCol="0">
            <a:spAutoFit/>
          </a:bodyPr>
          <a:lstStyle/>
          <a:p>
            <a:r>
              <a:rPr lang="en-AU" sz="1050" dirty="0" smtClean="0">
                <a:hlinkClick r:id="rId9" action="ppaction://hlinksldjump"/>
              </a:rPr>
              <a:t>Three Tools of Monetary Policy</a:t>
            </a:r>
            <a:endParaRPr lang="en-AU" sz="1050" dirty="0"/>
          </a:p>
        </p:txBody>
      </p:sp>
      <p:pic>
        <p:nvPicPr>
          <p:cNvPr id="21" name="Picture 20"/>
          <p:cNvPicPr>
            <a:picLocks noChangeAspect="1"/>
          </p:cNvPicPr>
          <p:nvPr/>
        </p:nvPicPr>
        <p:blipFill>
          <a:blip r:embed="rId10"/>
          <a:stretch>
            <a:fillRect/>
          </a:stretch>
        </p:blipFill>
        <p:spPr>
          <a:xfrm>
            <a:off x="4406995" y="5452854"/>
            <a:ext cx="685896" cy="168866"/>
          </a:xfrm>
          <a:prstGeom prst="rect">
            <a:avLst/>
          </a:prstGeom>
        </p:spPr>
      </p:pic>
      <p:sp>
        <p:nvSpPr>
          <p:cNvPr id="20" name="TextBox 19"/>
          <p:cNvSpPr txBox="1"/>
          <p:nvPr/>
        </p:nvSpPr>
        <p:spPr>
          <a:xfrm>
            <a:off x="4336752" y="5383398"/>
            <a:ext cx="1362125" cy="276999"/>
          </a:xfrm>
          <a:prstGeom prst="rect">
            <a:avLst/>
          </a:prstGeom>
          <a:noFill/>
        </p:spPr>
        <p:txBody>
          <a:bodyPr wrap="square" rtlCol="0">
            <a:spAutoFit/>
          </a:bodyPr>
          <a:lstStyle/>
          <a:p>
            <a:r>
              <a:rPr lang="en-AU" sz="1200" b="1" dirty="0" smtClean="0"/>
              <a:t>Required</a:t>
            </a:r>
            <a:endParaRPr lang="en-AU" sz="1200" b="1" dirty="0"/>
          </a:p>
        </p:txBody>
      </p:sp>
    </p:spTree>
    <p:extLst>
      <p:ext uri="{BB962C8B-B14F-4D97-AF65-F5344CB8AC3E}">
        <p14:creationId xmlns:p14="http://schemas.microsoft.com/office/powerpoint/2010/main" val="309427907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316" y="148595"/>
            <a:ext cx="5824472" cy="697057"/>
          </a:xfrm>
        </p:spPr>
        <p:txBody>
          <a:bodyPr>
            <a:normAutofit fontScale="90000"/>
          </a:bodyPr>
          <a:lstStyle/>
          <a:p>
            <a:r>
              <a:rPr lang="en-AU" dirty="0" smtClean="0"/>
              <a:t>Monetary Policy Tools Summary</a:t>
            </a:r>
            <a:endParaRPr lang="en-AU" dirty="0"/>
          </a:p>
        </p:txBody>
      </p:sp>
      <p:sp>
        <p:nvSpPr>
          <p:cNvPr id="3" name="Content Placeholder 2"/>
          <p:cNvSpPr>
            <a:spLocks noGrp="1"/>
          </p:cNvSpPr>
          <p:nvPr>
            <p:ph idx="1"/>
          </p:nvPr>
        </p:nvSpPr>
        <p:spPr>
          <a:xfrm>
            <a:off x="325316" y="4257920"/>
            <a:ext cx="4281621" cy="2081334"/>
          </a:xfrm>
          <a:solidFill>
            <a:schemeClr val="accent1">
              <a:lumMod val="40000"/>
              <a:lumOff val="60000"/>
            </a:schemeClr>
          </a:solidFill>
        </p:spPr>
        <p:txBody>
          <a:bodyPr>
            <a:normAutofit fontScale="55000" lnSpcReduction="20000"/>
          </a:bodyPr>
          <a:lstStyle/>
          <a:p>
            <a:pPr marL="0" indent="0">
              <a:buNone/>
            </a:pPr>
            <a:r>
              <a:rPr lang="en-AU" sz="3600" b="1" dirty="0" smtClean="0"/>
              <a:t>Expansionary Monetary Policy Tools</a:t>
            </a:r>
          </a:p>
          <a:p>
            <a:pPr marL="514350" indent="-514350">
              <a:buFont typeface="+mj-lt"/>
              <a:buAutoNum type="arabicPeriod"/>
            </a:pPr>
            <a:r>
              <a:rPr lang="en-AU" b="1" dirty="0" smtClean="0"/>
              <a:t>OMO – Buy Bonds </a:t>
            </a:r>
            <a:r>
              <a:rPr lang="en-AU" dirty="0"/>
              <a:t>→ </a:t>
            </a:r>
            <a:r>
              <a:rPr lang="en-AU" dirty="0" smtClean="0"/>
              <a:t>new money enters money supply</a:t>
            </a:r>
            <a:r>
              <a:rPr lang="en-AU" dirty="0"/>
              <a:t> →</a:t>
            </a:r>
            <a:endParaRPr lang="en-AU" dirty="0" smtClean="0"/>
          </a:p>
          <a:p>
            <a:pPr marL="514350" indent="-514350">
              <a:buFont typeface="+mj-lt"/>
              <a:buAutoNum type="arabicPeriod"/>
            </a:pPr>
            <a:r>
              <a:rPr lang="en-AU" b="1" dirty="0"/>
              <a:t>↓</a:t>
            </a:r>
            <a:r>
              <a:rPr lang="en-AU" b="1" dirty="0" smtClean="0"/>
              <a:t>Required Reserve Ratio</a:t>
            </a:r>
            <a:r>
              <a:rPr lang="en-AU" dirty="0"/>
              <a:t>→ </a:t>
            </a:r>
            <a:r>
              <a:rPr lang="en-AU" dirty="0" smtClean="0"/>
              <a:t>More money available for borrowing/lending</a:t>
            </a:r>
            <a:r>
              <a:rPr lang="en-AU" dirty="0"/>
              <a:t> →</a:t>
            </a:r>
            <a:endParaRPr lang="en-AU" dirty="0" smtClean="0"/>
          </a:p>
          <a:p>
            <a:pPr marL="514350" indent="-514350">
              <a:buFont typeface="+mj-lt"/>
              <a:buAutoNum type="arabicPeriod"/>
            </a:pPr>
            <a:r>
              <a:rPr lang="en-AU" b="1" dirty="0" smtClean="0"/>
              <a:t>↓Discount </a:t>
            </a:r>
            <a:r>
              <a:rPr lang="en-AU" b="1" dirty="0"/>
              <a:t>Rate </a:t>
            </a:r>
            <a:r>
              <a:rPr lang="en-AU" dirty="0" smtClean="0"/>
              <a:t>→ ↓Cost of borrowing</a:t>
            </a:r>
            <a:r>
              <a:rPr lang="en-AU" dirty="0"/>
              <a:t> → </a:t>
            </a:r>
            <a:r>
              <a:rPr lang="en-AU" dirty="0" smtClean="0"/>
              <a:t>↑ Bank borrowing/lending</a:t>
            </a:r>
            <a:r>
              <a:rPr lang="en-AU" dirty="0"/>
              <a:t> →</a:t>
            </a:r>
            <a:endParaRPr lang="en-AU" dirty="0" smtClean="0"/>
          </a:p>
        </p:txBody>
      </p:sp>
      <p:pic>
        <p:nvPicPr>
          <p:cNvPr id="4" name="Picture 3"/>
          <p:cNvPicPr>
            <a:picLocks noChangeAspect="1"/>
          </p:cNvPicPr>
          <p:nvPr/>
        </p:nvPicPr>
        <p:blipFill>
          <a:blip r:embed="rId2"/>
          <a:stretch>
            <a:fillRect/>
          </a:stretch>
        </p:blipFill>
        <p:spPr>
          <a:xfrm>
            <a:off x="5436144" y="879231"/>
            <a:ext cx="3452371" cy="2402526"/>
          </a:xfrm>
          <a:prstGeom prst="rect">
            <a:avLst/>
          </a:prstGeom>
        </p:spPr>
      </p:pic>
      <p:pic>
        <p:nvPicPr>
          <p:cNvPr id="5" name="Picture 4"/>
          <p:cNvPicPr>
            <a:picLocks noChangeAspect="1"/>
          </p:cNvPicPr>
          <p:nvPr/>
        </p:nvPicPr>
        <p:blipFill>
          <a:blip r:embed="rId3"/>
          <a:stretch>
            <a:fillRect/>
          </a:stretch>
        </p:blipFill>
        <p:spPr>
          <a:xfrm>
            <a:off x="8860496" y="3962944"/>
            <a:ext cx="3231730" cy="2472676"/>
          </a:xfrm>
          <a:prstGeom prst="rect">
            <a:avLst/>
          </a:prstGeom>
        </p:spPr>
      </p:pic>
      <p:pic>
        <p:nvPicPr>
          <p:cNvPr id="6" name="Picture 5"/>
          <p:cNvPicPr>
            <a:picLocks noChangeAspect="1"/>
          </p:cNvPicPr>
          <p:nvPr/>
        </p:nvPicPr>
        <p:blipFill>
          <a:blip r:embed="rId4"/>
          <a:stretch>
            <a:fillRect/>
          </a:stretch>
        </p:blipFill>
        <p:spPr>
          <a:xfrm>
            <a:off x="5275386" y="3741382"/>
            <a:ext cx="3526212" cy="2694238"/>
          </a:xfrm>
          <a:prstGeom prst="rect">
            <a:avLst/>
          </a:prstGeom>
        </p:spPr>
      </p:pic>
      <p:pic>
        <p:nvPicPr>
          <p:cNvPr id="7" name="Picture 6"/>
          <p:cNvPicPr>
            <a:picLocks noChangeAspect="1"/>
          </p:cNvPicPr>
          <p:nvPr/>
        </p:nvPicPr>
        <p:blipFill>
          <a:blip r:embed="rId5"/>
          <a:stretch>
            <a:fillRect/>
          </a:stretch>
        </p:blipFill>
        <p:spPr>
          <a:xfrm>
            <a:off x="8940928" y="524760"/>
            <a:ext cx="3107082" cy="2795605"/>
          </a:xfrm>
          <a:prstGeom prst="rect">
            <a:avLst/>
          </a:prstGeom>
        </p:spPr>
      </p:pic>
      <p:sp>
        <p:nvSpPr>
          <p:cNvPr id="8" name="Content Placeholder 2"/>
          <p:cNvSpPr txBox="1">
            <a:spLocks/>
          </p:cNvSpPr>
          <p:nvPr/>
        </p:nvSpPr>
        <p:spPr>
          <a:xfrm>
            <a:off x="464034" y="1156777"/>
            <a:ext cx="3947365" cy="2124980"/>
          </a:xfrm>
          <a:prstGeom prst="rect">
            <a:avLst/>
          </a:prstGeom>
          <a:solidFill>
            <a:schemeClr val="accent3">
              <a:lumMod val="40000"/>
              <a:lumOff val="60000"/>
            </a:schemeClr>
          </a:solidFill>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3600" b="1" dirty="0" smtClean="0"/>
              <a:t>Contractionary Monetary Policy Tools</a:t>
            </a:r>
          </a:p>
          <a:p>
            <a:pPr marL="514350" indent="-514350">
              <a:buFont typeface="+mj-lt"/>
              <a:buAutoNum type="arabicPeriod"/>
            </a:pPr>
            <a:r>
              <a:rPr lang="en-US" b="1" dirty="0" smtClean="0"/>
              <a:t>Open Market Operations (OMO) – Sell </a:t>
            </a:r>
            <a:r>
              <a:rPr lang="en-US" b="1" dirty="0"/>
              <a:t>bonds </a:t>
            </a:r>
            <a:r>
              <a:rPr lang="en-AU" dirty="0"/>
              <a:t>→ </a:t>
            </a:r>
            <a:r>
              <a:rPr lang="en-AU" dirty="0" smtClean="0"/>
              <a:t> </a:t>
            </a:r>
            <a:r>
              <a:rPr lang="en-AU" dirty="0"/>
              <a:t>money </a:t>
            </a:r>
            <a:r>
              <a:rPr lang="en-AU" dirty="0" smtClean="0"/>
              <a:t>leaves </a:t>
            </a:r>
            <a:r>
              <a:rPr lang="en-AU" dirty="0"/>
              <a:t>money </a:t>
            </a:r>
            <a:r>
              <a:rPr lang="en-AU" dirty="0" smtClean="0"/>
              <a:t>supply</a:t>
            </a:r>
            <a:r>
              <a:rPr lang="en-AU" dirty="0"/>
              <a:t> →</a:t>
            </a:r>
            <a:endParaRPr lang="en-US" dirty="0"/>
          </a:p>
          <a:p>
            <a:pPr marL="514350" indent="-514350">
              <a:buFont typeface="+mj-lt"/>
              <a:buAutoNum type="arabicPeriod"/>
            </a:pPr>
            <a:r>
              <a:rPr lang="en-AU" b="1" dirty="0"/>
              <a:t>↑ </a:t>
            </a:r>
            <a:r>
              <a:rPr lang="en-AU" b="1" dirty="0" smtClean="0"/>
              <a:t>Required </a:t>
            </a:r>
            <a:r>
              <a:rPr lang="en-AU" b="1" dirty="0"/>
              <a:t>Reserve Ratio </a:t>
            </a:r>
            <a:r>
              <a:rPr lang="en-AU" dirty="0" smtClean="0"/>
              <a:t>→ Less money available for borrowing/lending</a:t>
            </a:r>
            <a:r>
              <a:rPr lang="en-AU" dirty="0"/>
              <a:t> →</a:t>
            </a:r>
            <a:endParaRPr lang="en-AU" dirty="0" smtClean="0"/>
          </a:p>
          <a:p>
            <a:pPr marL="514350" indent="-514350">
              <a:buFont typeface="+mj-lt"/>
              <a:buAutoNum type="arabicPeriod"/>
            </a:pPr>
            <a:r>
              <a:rPr lang="en-AU" b="1" dirty="0" smtClean="0"/>
              <a:t>↑Discount Rate </a:t>
            </a:r>
            <a:r>
              <a:rPr lang="en-AU" dirty="0" smtClean="0"/>
              <a:t>→ </a:t>
            </a:r>
            <a:r>
              <a:rPr lang="en-AU" dirty="0"/>
              <a:t>↑ </a:t>
            </a:r>
            <a:r>
              <a:rPr lang="en-AU" dirty="0" smtClean="0"/>
              <a:t>Cost </a:t>
            </a:r>
            <a:r>
              <a:rPr lang="en-AU" dirty="0"/>
              <a:t>of borrowing → </a:t>
            </a:r>
            <a:r>
              <a:rPr lang="en-AU" dirty="0" smtClean="0"/>
              <a:t>↓Bank borrowing/lending</a:t>
            </a:r>
            <a:r>
              <a:rPr lang="en-AU" dirty="0"/>
              <a:t> </a:t>
            </a:r>
            <a:r>
              <a:rPr lang="en-AU" dirty="0" smtClean="0"/>
              <a:t>→</a:t>
            </a:r>
          </a:p>
        </p:txBody>
      </p:sp>
      <p:sp>
        <p:nvSpPr>
          <p:cNvPr id="9" name="Right Arrow 8"/>
          <p:cNvSpPr/>
          <p:nvPr/>
        </p:nvSpPr>
        <p:spPr>
          <a:xfrm>
            <a:off x="4519246" y="1688123"/>
            <a:ext cx="659423" cy="553915"/>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ight Arrow 9"/>
          <p:cNvSpPr/>
          <p:nvPr/>
        </p:nvSpPr>
        <p:spPr>
          <a:xfrm>
            <a:off x="8031216" y="1620716"/>
            <a:ext cx="659423" cy="553915"/>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ight Arrow 10"/>
          <p:cNvSpPr/>
          <p:nvPr/>
        </p:nvSpPr>
        <p:spPr>
          <a:xfrm>
            <a:off x="4665835" y="4576784"/>
            <a:ext cx="659423" cy="553915"/>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ight Arrow 11"/>
          <p:cNvSpPr/>
          <p:nvPr/>
        </p:nvSpPr>
        <p:spPr>
          <a:xfrm>
            <a:off x="8177805" y="4509377"/>
            <a:ext cx="659423" cy="553915"/>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p:cNvSpPr txBox="1"/>
          <p:nvPr/>
        </p:nvSpPr>
        <p:spPr>
          <a:xfrm>
            <a:off x="8690639" y="3587251"/>
            <a:ext cx="3047136" cy="369332"/>
          </a:xfrm>
          <a:prstGeom prst="rect">
            <a:avLst/>
          </a:prstGeom>
          <a:solidFill>
            <a:srgbClr val="FFFF00"/>
          </a:solidFill>
        </p:spPr>
        <p:txBody>
          <a:bodyPr wrap="square" rtlCol="0">
            <a:spAutoFit/>
          </a:bodyPr>
          <a:lstStyle/>
          <a:p>
            <a:r>
              <a:rPr lang="en-AU" b="1" dirty="0" smtClean="0"/>
              <a:t>Expansionary Monetary Policy</a:t>
            </a:r>
            <a:endParaRPr lang="en-AU" b="1" dirty="0"/>
          </a:p>
        </p:txBody>
      </p:sp>
      <p:sp>
        <p:nvSpPr>
          <p:cNvPr id="14" name="TextBox 13"/>
          <p:cNvSpPr txBox="1"/>
          <p:nvPr/>
        </p:nvSpPr>
        <p:spPr>
          <a:xfrm>
            <a:off x="8507516" y="369282"/>
            <a:ext cx="3648341" cy="369332"/>
          </a:xfrm>
          <a:prstGeom prst="rect">
            <a:avLst/>
          </a:prstGeom>
          <a:solidFill>
            <a:srgbClr val="FFFF00"/>
          </a:solidFill>
        </p:spPr>
        <p:txBody>
          <a:bodyPr wrap="square" rtlCol="0">
            <a:spAutoFit/>
          </a:bodyPr>
          <a:lstStyle/>
          <a:p>
            <a:r>
              <a:rPr lang="en-AU" b="1" dirty="0" smtClean="0"/>
              <a:t>Contractionary Monetary Policy</a:t>
            </a:r>
            <a:endParaRPr lang="en-AU" b="1" dirty="0"/>
          </a:p>
        </p:txBody>
      </p:sp>
      <p:sp>
        <p:nvSpPr>
          <p:cNvPr id="15" name="TextBox 14"/>
          <p:cNvSpPr txBox="1"/>
          <p:nvPr/>
        </p:nvSpPr>
        <p:spPr>
          <a:xfrm>
            <a:off x="5074024" y="6118584"/>
            <a:ext cx="2201428" cy="646331"/>
          </a:xfrm>
          <a:prstGeom prst="rect">
            <a:avLst/>
          </a:prstGeom>
          <a:solidFill>
            <a:schemeClr val="accent4">
              <a:lumMod val="60000"/>
              <a:lumOff val="40000"/>
            </a:schemeClr>
          </a:solidFill>
        </p:spPr>
        <p:txBody>
          <a:bodyPr wrap="square" rtlCol="0">
            <a:spAutoFit/>
          </a:bodyPr>
          <a:lstStyle/>
          <a:p>
            <a:r>
              <a:rPr lang="en-AU" i="1" dirty="0" smtClean="0"/>
              <a:t>↑</a:t>
            </a:r>
            <a:r>
              <a:rPr lang="en-AU" dirty="0" smtClean="0"/>
              <a:t>Money Supply, ↓Interest Rates </a:t>
            </a:r>
            <a:endParaRPr lang="en-AU" dirty="0"/>
          </a:p>
        </p:txBody>
      </p:sp>
      <p:sp>
        <p:nvSpPr>
          <p:cNvPr id="16" name="TextBox 15"/>
          <p:cNvSpPr txBox="1"/>
          <p:nvPr/>
        </p:nvSpPr>
        <p:spPr>
          <a:xfrm>
            <a:off x="6383745" y="301352"/>
            <a:ext cx="1977718" cy="646331"/>
          </a:xfrm>
          <a:prstGeom prst="rect">
            <a:avLst/>
          </a:prstGeom>
          <a:solidFill>
            <a:schemeClr val="accent4">
              <a:lumMod val="60000"/>
              <a:lumOff val="40000"/>
            </a:schemeClr>
          </a:solidFill>
        </p:spPr>
        <p:txBody>
          <a:bodyPr wrap="square" rtlCol="0">
            <a:spAutoFit/>
          </a:bodyPr>
          <a:lstStyle/>
          <a:p>
            <a:r>
              <a:rPr lang="en-AU" dirty="0"/>
              <a:t>↓ </a:t>
            </a:r>
            <a:r>
              <a:rPr lang="en-AU" dirty="0" smtClean="0"/>
              <a:t>Money Supply, </a:t>
            </a:r>
            <a:r>
              <a:rPr lang="en-AU" dirty="0"/>
              <a:t>↑ </a:t>
            </a:r>
            <a:r>
              <a:rPr lang="en-AU" dirty="0" smtClean="0"/>
              <a:t>Interest Rates </a:t>
            </a:r>
            <a:endParaRPr lang="en-AU" dirty="0"/>
          </a:p>
        </p:txBody>
      </p:sp>
      <p:sp>
        <p:nvSpPr>
          <p:cNvPr id="17" name="TextBox 16"/>
          <p:cNvSpPr txBox="1"/>
          <p:nvPr/>
        </p:nvSpPr>
        <p:spPr>
          <a:xfrm>
            <a:off x="10805084" y="1060481"/>
            <a:ext cx="1310715" cy="369332"/>
          </a:xfrm>
          <a:prstGeom prst="rect">
            <a:avLst/>
          </a:prstGeom>
          <a:solidFill>
            <a:schemeClr val="accent4">
              <a:lumMod val="60000"/>
              <a:lumOff val="40000"/>
            </a:schemeClr>
          </a:solidFill>
        </p:spPr>
        <p:txBody>
          <a:bodyPr wrap="square" rtlCol="0">
            <a:spAutoFit/>
          </a:bodyPr>
          <a:lstStyle/>
          <a:p>
            <a:r>
              <a:rPr lang="en-AU" dirty="0"/>
              <a:t>↓</a:t>
            </a:r>
            <a:r>
              <a:rPr lang="en-AU" dirty="0" smtClean="0"/>
              <a:t>C↓</a:t>
            </a:r>
            <a:r>
              <a:rPr lang="en-AU" dirty="0"/>
              <a:t>I</a:t>
            </a:r>
          </a:p>
        </p:txBody>
      </p:sp>
      <p:sp>
        <p:nvSpPr>
          <p:cNvPr id="18" name="TextBox 17"/>
          <p:cNvSpPr txBox="1"/>
          <p:nvPr/>
        </p:nvSpPr>
        <p:spPr>
          <a:xfrm>
            <a:off x="10994780" y="3962944"/>
            <a:ext cx="931321" cy="369332"/>
          </a:xfrm>
          <a:prstGeom prst="rect">
            <a:avLst/>
          </a:prstGeom>
          <a:solidFill>
            <a:schemeClr val="accent4">
              <a:lumMod val="60000"/>
              <a:lumOff val="40000"/>
            </a:schemeClr>
          </a:solidFill>
        </p:spPr>
        <p:txBody>
          <a:bodyPr wrap="square" rtlCol="0">
            <a:spAutoFit/>
          </a:bodyPr>
          <a:lstStyle/>
          <a:p>
            <a:r>
              <a:rPr lang="en-AU" dirty="0" smtClean="0"/>
              <a:t>↑C</a:t>
            </a:r>
            <a:r>
              <a:rPr lang="en-AU" dirty="0"/>
              <a:t> </a:t>
            </a:r>
            <a:r>
              <a:rPr lang="en-AU" dirty="0" smtClean="0"/>
              <a:t>↑I</a:t>
            </a:r>
            <a:endParaRPr lang="en-AU" dirty="0"/>
          </a:p>
        </p:txBody>
      </p:sp>
    </p:spTree>
    <p:extLst>
      <p:ext uri="{BB962C8B-B14F-4D97-AF65-F5344CB8AC3E}">
        <p14:creationId xmlns:p14="http://schemas.microsoft.com/office/powerpoint/2010/main" val="19515463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864" y="296490"/>
            <a:ext cx="10515600" cy="1008899"/>
          </a:xfrm>
        </p:spPr>
        <p:txBody>
          <a:bodyPr/>
          <a:lstStyle/>
          <a:p>
            <a:r>
              <a:rPr lang="en-US" dirty="0" smtClean="0"/>
              <a:t>Unexpected Inflation vs Unexpected Deflation</a:t>
            </a:r>
            <a:endParaRPr lang="en-US" dirty="0"/>
          </a:p>
        </p:txBody>
      </p:sp>
      <p:sp>
        <p:nvSpPr>
          <p:cNvPr id="8" name="Content Placeholder 7"/>
          <p:cNvSpPr>
            <a:spLocks noGrp="1"/>
          </p:cNvSpPr>
          <p:nvPr>
            <p:ph sz="half" idx="1"/>
          </p:nvPr>
        </p:nvSpPr>
        <p:spPr>
          <a:xfrm>
            <a:off x="670705" y="1470444"/>
            <a:ext cx="5181600" cy="4351338"/>
          </a:xfrm>
          <a:solidFill>
            <a:schemeClr val="bg1">
              <a:lumMod val="95000"/>
            </a:schemeClr>
          </a:solidFill>
        </p:spPr>
        <p:txBody>
          <a:bodyPr/>
          <a:lstStyle/>
          <a:p>
            <a:pPr marL="0" indent="0">
              <a:buNone/>
            </a:pPr>
            <a:r>
              <a:rPr lang="en-US" b="1" u="sng" dirty="0" smtClean="0"/>
              <a:t>Unexpected Inflation</a:t>
            </a:r>
          </a:p>
          <a:p>
            <a:r>
              <a:rPr lang="en-US" dirty="0" smtClean="0"/>
              <a:t>The actual inflation rate is higher than expected.</a:t>
            </a:r>
          </a:p>
          <a:p>
            <a:r>
              <a:rPr lang="en-US" dirty="0" smtClean="0"/>
              <a:t>Therefore the </a:t>
            </a:r>
            <a:r>
              <a:rPr lang="en-US" dirty="0" smtClean="0">
                <a:solidFill>
                  <a:srgbClr val="00B0F0"/>
                </a:solidFill>
              </a:rPr>
              <a:t>Real Interest Rate </a:t>
            </a:r>
            <a:r>
              <a:rPr lang="en-US" dirty="0" smtClean="0"/>
              <a:t>is </a:t>
            </a:r>
            <a:r>
              <a:rPr lang="en-US" dirty="0" smtClean="0">
                <a:solidFill>
                  <a:srgbClr val="00B0F0"/>
                </a:solidFill>
              </a:rPr>
              <a:t>lower than expected</a:t>
            </a:r>
            <a:r>
              <a:rPr lang="en-US" dirty="0" smtClean="0"/>
              <a:t>.</a:t>
            </a:r>
          </a:p>
          <a:p>
            <a:r>
              <a:rPr lang="en-US" dirty="0" smtClean="0"/>
              <a:t>Lender loses, </a:t>
            </a:r>
            <a:r>
              <a:rPr lang="en-US" dirty="0" smtClean="0">
                <a:solidFill>
                  <a:srgbClr val="00B0F0"/>
                </a:solidFill>
              </a:rPr>
              <a:t>borrower gains</a:t>
            </a:r>
            <a:r>
              <a:rPr lang="en-US" dirty="0" smtClean="0"/>
              <a:t>.</a:t>
            </a:r>
            <a:endParaRPr lang="en-US" dirty="0"/>
          </a:p>
        </p:txBody>
      </p:sp>
      <p:sp>
        <p:nvSpPr>
          <p:cNvPr id="9" name="Content Placeholder 8"/>
          <p:cNvSpPr>
            <a:spLocks noGrp="1"/>
          </p:cNvSpPr>
          <p:nvPr>
            <p:ph sz="half" idx="2"/>
          </p:nvPr>
        </p:nvSpPr>
        <p:spPr>
          <a:xfrm>
            <a:off x="6119863" y="1464944"/>
            <a:ext cx="5181600" cy="4351338"/>
          </a:xfrm>
          <a:ln>
            <a:solidFill>
              <a:schemeClr val="tx1"/>
            </a:solidFill>
          </a:ln>
        </p:spPr>
        <p:txBody>
          <a:bodyPr/>
          <a:lstStyle/>
          <a:p>
            <a:pPr marL="0" indent="0">
              <a:buNone/>
            </a:pPr>
            <a:r>
              <a:rPr lang="en-US" b="1" u="sng" dirty="0" smtClean="0"/>
              <a:t>Unexpected Deflation</a:t>
            </a:r>
          </a:p>
          <a:p>
            <a:r>
              <a:rPr lang="en-US" dirty="0" smtClean="0"/>
              <a:t>The actual inflation is lower than expected.</a:t>
            </a:r>
          </a:p>
          <a:p>
            <a:r>
              <a:rPr lang="en-US" dirty="0" smtClean="0"/>
              <a:t>Therefore the </a:t>
            </a:r>
            <a:r>
              <a:rPr lang="en-US" dirty="0" smtClean="0">
                <a:solidFill>
                  <a:srgbClr val="00B050"/>
                </a:solidFill>
              </a:rPr>
              <a:t>RIR is higher than expected</a:t>
            </a:r>
            <a:r>
              <a:rPr lang="en-US" dirty="0" smtClean="0"/>
              <a:t>.</a:t>
            </a:r>
          </a:p>
          <a:p>
            <a:r>
              <a:rPr lang="en-US" dirty="0" smtClean="0">
                <a:solidFill>
                  <a:srgbClr val="00B050"/>
                </a:solidFill>
              </a:rPr>
              <a:t>Lender gains</a:t>
            </a:r>
            <a:r>
              <a:rPr lang="en-US" dirty="0" smtClean="0"/>
              <a:t>, borrower loses.</a:t>
            </a:r>
            <a:endParaRPr lang="en-US" dirty="0"/>
          </a:p>
        </p:txBody>
      </p:sp>
      <p:pic>
        <p:nvPicPr>
          <p:cNvPr id="10" name="Picture 9"/>
          <p:cNvPicPr>
            <a:picLocks noChangeAspect="1"/>
          </p:cNvPicPr>
          <p:nvPr/>
        </p:nvPicPr>
        <p:blipFill>
          <a:blip r:embed="rId2"/>
          <a:stretch>
            <a:fillRect/>
          </a:stretch>
        </p:blipFill>
        <p:spPr>
          <a:xfrm>
            <a:off x="6374934" y="4807235"/>
            <a:ext cx="851594" cy="934588"/>
          </a:xfrm>
          <a:prstGeom prst="rect">
            <a:avLst/>
          </a:prstGeom>
        </p:spPr>
      </p:pic>
      <p:pic>
        <p:nvPicPr>
          <p:cNvPr id="11" name="Picture 10"/>
          <p:cNvPicPr>
            <a:picLocks noChangeAspect="1"/>
          </p:cNvPicPr>
          <p:nvPr/>
        </p:nvPicPr>
        <p:blipFill>
          <a:blip r:embed="rId3"/>
          <a:stretch>
            <a:fillRect/>
          </a:stretch>
        </p:blipFill>
        <p:spPr>
          <a:xfrm>
            <a:off x="7258004" y="4790774"/>
            <a:ext cx="903373" cy="873915"/>
          </a:xfrm>
          <a:prstGeom prst="rect">
            <a:avLst/>
          </a:prstGeom>
        </p:spPr>
      </p:pic>
      <p:pic>
        <p:nvPicPr>
          <p:cNvPr id="12" name="Picture 11"/>
          <p:cNvPicPr>
            <a:picLocks noChangeAspect="1"/>
          </p:cNvPicPr>
          <p:nvPr/>
        </p:nvPicPr>
        <p:blipFill>
          <a:blip r:embed="rId4"/>
          <a:stretch>
            <a:fillRect/>
          </a:stretch>
        </p:blipFill>
        <p:spPr>
          <a:xfrm>
            <a:off x="9833592" y="4807235"/>
            <a:ext cx="956752" cy="934588"/>
          </a:xfrm>
          <a:prstGeom prst="rect">
            <a:avLst/>
          </a:prstGeom>
        </p:spPr>
      </p:pic>
      <p:pic>
        <p:nvPicPr>
          <p:cNvPr id="13" name="Picture 12"/>
          <p:cNvPicPr>
            <a:picLocks noChangeAspect="1"/>
          </p:cNvPicPr>
          <p:nvPr/>
        </p:nvPicPr>
        <p:blipFill>
          <a:blip r:embed="rId5"/>
          <a:stretch>
            <a:fillRect/>
          </a:stretch>
        </p:blipFill>
        <p:spPr>
          <a:xfrm>
            <a:off x="8494142" y="4769704"/>
            <a:ext cx="1293021" cy="1103798"/>
          </a:xfrm>
          <a:prstGeom prst="rect">
            <a:avLst/>
          </a:prstGeom>
        </p:spPr>
      </p:pic>
      <p:pic>
        <p:nvPicPr>
          <p:cNvPr id="14" name="Picture 13"/>
          <p:cNvPicPr>
            <a:picLocks noChangeAspect="1"/>
          </p:cNvPicPr>
          <p:nvPr/>
        </p:nvPicPr>
        <p:blipFill>
          <a:blip r:embed="rId2"/>
          <a:stretch>
            <a:fillRect/>
          </a:stretch>
        </p:blipFill>
        <p:spPr>
          <a:xfrm>
            <a:off x="836128" y="4790774"/>
            <a:ext cx="851594" cy="934588"/>
          </a:xfrm>
          <a:prstGeom prst="rect">
            <a:avLst/>
          </a:prstGeom>
        </p:spPr>
      </p:pic>
      <p:pic>
        <p:nvPicPr>
          <p:cNvPr id="15" name="Picture 14"/>
          <p:cNvPicPr>
            <a:picLocks noChangeAspect="1"/>
          </p:cNvPicPr>
          <p:nvPr/>
        </p:nvPicPr>
        <p:blipFill>
          <a:blip r:embed="rId3"/>
          <a:stretch>
            <a:fillRect/>
          </a:stretch>
        </p:blipFill>
        <p:spPr>
          <a:xfrm>
            <a:off x="4248357" y="4782812"/>
            <a:ext cx="903373" cy="873915"/>
          </a:xfrm>
          <a:prstGeom prst="rect">
            <a:avLst/>
          </a:prstGeom>
        </p:spPr>
      </p:pic>
      <p:pic>
        <p:nvPicPr>
          <p:cNvPr id="16" name="Picture 15"/>
          <p:cNvPicPr>
            <a:picLocks noChangeAspect="1"/>
          </p:cNvPicPr>
          <p:nvPr/>
        </p:nvPicPr>
        <p:blipFill>
          <a:blip r:embed="rId4"/>
          <a:stretch>
            <a:fillRect/>
          </a:stretch>
        </p:blipFill>
        <p:spPr>
          <a:xfrm>
            <a:off x="1734615" y="4790774"/>
            <a:ext cx="956752" cy="934588"/>
          </a:xfrm>
          <a:prstGeom prst="rect">
            <a:avLst/>
          </a:prstGeom>
        </p:spPr>
      </p:pic>
      <p:pic>
        <p:nvPicPr>
          <p:cNvPr id="17" name="Picture 16"/>
          <p:cNvPicPr>
            <a:picLocks noChangeAspect="1"/>
          </p:cNvPicPr>
          <p:nvPr/>
        </p:nvPicPr>
        <p:blipFill>
          <a:blip r:embed="rId5"/>
          <a:stretch>
            <a:fillRect/>
          </a:stretch>
        </p:blipFill>
        <p:spPr>
          <a:xfrm>
            <a:off x="2955336" y="4753243"/>
            <a:ext cx="1293021" cy="1103798"/>
          </a:xfrm>
          <a:prstGeom prst="rect">
            <a:avLst/>
          </a:prstGeom>
        </p:spPr>
      </p:pic>
      <p:sp>
        <p:nvSpPr>
          <p:cNvPr id="18" name="TextBox 17"/>
          <p:cNvSpPr txBox="1"/>
          <p:nvPr/>
        </p:nvSpPr>
        <p:spPr>
          <a:xfrm>
            <a:off x="4700042" y="5824244"/>
            <a:ext cx="4318123" cy="923330"/>
          </a:xfrm>
          <a:prstGeom prst="rect">
            <a:avLst/>
          </a:prstGeom>
          <a:solidFill>
            <a:srgbClr val="FFFF00"/>
          </a:solidFill>
        </p:spPr>
        <p:txBody>
          <a:bodyPr wrap="square" rtlCol="0">
            <a:spAutoFit/>
          </a:bodyPr>
          <a:lstStyle/>
          <a:p>
            <a:r>
              <a:rPr lang="en-US" dirty="0" smtClean="0">
                <a:solidFill>
                  <a:srgbClr val="FF0000"/>
                </a:solidFill>
              </a:rPr>
              <a:t>Summary</a:t>
            </a:r>
          </a:p>
          <a:p>
            <a:r>
              <a:rPr lang="en-US" dirty="0" smtClean="0">
                <a:solidFill>
                  <a:srgbClr val="FF0000"/>
                </a:solidFill>
              </a:rPr>
              <a:t>Unexpected Inflation – benefits borrower.</a:t>
            </a:r>
          </a:p>
          <a:p>
            <a:r>
              <a:rPr lang="en-US" dirty="0" smtClean="0">
                <a:solidFill>
                  <a:srgbClr val="FF0000"/>
                </a:solidFill>
              </a:rPr>
              <a:t>Unexpected deflation – benefits lender.</a:t>
            </a:r>
            <a:endParaRPr lang="en-US" dirty="0">
              <a:solidFill>
                <a:srgbClr val="FF0000"/>
              </a:solidFill>
            </a:endParaRPr>
          </a:p>
        </p:txBody>
      </p:sp>
    </p:spTree>
    <p:extLst>
      <p:ext uri="{BB962C8B-B14F-4D97-AF65-F5344CB8AC3E}">
        <p14:creationId xmlns:p14="http://schemas.microsoft.com/office/powerpoint/2010/main" val="157203467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212" y="0"/>
            <a:ext cx="10515600" cy="1325563"/>
          </a:xfrm>
        </p:spPr>
        <p:txBody>
          <a:bodyPr/>
          <a:lstStyle/>
          <a:p>
            <a:r>
              <a:rPr lang="en-AU" dirty="0" smtClean="0"/>
              <a:t>Alternate Monetary Policy Tools Summary</a:t>
            </a:r>
            <a:endParaRPr lang="en-AU" dirty="0"/>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398741" y="1157632"/>
            <a:ext cx="10372542" cy="5019331"/>
          </a:xfrm>
          <a:prstGeom prst="rect">
            <a:avLst/>
          </a:prstGeom>
        </p:spPr>
      </p:pic>
      <p:pic>
        <p:nvPicPr>
          <p:cNvPr id="5" name="Picture 4"/>
          <p:cNvPicPr>
            <a:picLocks noChangeAspect="1"/>
          </p:cNvPicPr>
          <p:nvPr/>
        </p:nvPicPr>
        <p:blipFill>
          <a:blip r:embed="rId3"/>
          <a:stretch>
            <a:fillRect/>
          </a:stretch>
        </p:blipFill>
        <p:spPr>
          <a:xfrm>
            <a:off x="8837699" y="1157632"/>
            <a:ext cx="1933584" cy="700762"/>
          </a:xfrm>
          <a:prstGeom prst="rect">
            <a:avLst/>
          </a:prstGeom>
        </p:spPr>
      </p:pic>
    </p:spTree>
    <p:extLst>
      <p:ext uri="{BB962C8B-B14F-4D97-AF65-F5344CB8AC3E}">
        <p14:creationId xmlns:p14="http://schemas.microsoft.com/office/powerpoint/2010/main" val="94037569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4781" y="134119"/>
            <a:ext cx="10515600" cy="875096"/>
          </a:xfrm>
        </p:spPr>
        <p:txBody>
          <a:bodyPr>
            <a:normAutofit/>
          </a:bodyPr>
          <a:lstStyle/>
          <a:p>
            <a:r>
              <a:rPr lang="en-US" dirty="0" smtClean="0"/>
              <a:t>Ample Reserves MP Summary</a:t>
            </a:r>
            <a:endParaRPr lang="en-US" dirty="0"/>
          </a:p>
        </p:txBody>
      </p:sp>
      <p:sp>
        <p:nvSpPr>
          <p:cNvPr id="5" name="Content Placeholder 4"/>
          <p:cNvSpPr>
            <a:spLocks noGrp="1"/>
          </p:cNvSpPr>
          <p:nvPr>
            <p:ph idx="1"/>
          </p:nvPr>
        </p:nvSpPr>
        <p:spPr>
          <a:xfrm>
            <a:off x="545832" y="889096"/>
            <a:ext cx="10837244" cy="524945"/>
          </a:xfrm>
        </p:spPr>
        <p:txBody>
          <a:bodyPr>
            <a:normAutofit fontScale="70000" lnSpcReduction="20000"/>
          </a:bodyPr>
          <a:lstStyle/>
          <a:p>
            <a:r>
              <a:rPr lang="en-US" dirty="0" smtClean="0"/>
              <a:t>Deeply understanding this section is more difficult than understanding the bare minimum to answer the questions.</a:t>
            </a:r>
            <a:endParaRPr lang="en-US" dirty="0"/>
          </a:p>
        </p:txBody>
      </p:sp>
      <p:pic>
        <p:nvPicPr>
          <p:cNvPr id="6" name="Picture 5"/>
          <p:cNvPicPr>
            <a:picLocks noChangeAspect="1"/>
          </p:cNvPicPr>
          <p:nvPr/>
        </p:nvPicPr>
        <p:blipFill>
          <a:blip r:embed="rId2"/>
          <a:stretch>
            <a:fillRect/>
          </a:stretch>
        </p:blipFill>
        <p:spPr>
          <a:xfrm>
            <a:off x="368968" y="2273014"/>
            <a:ext cx="5813659" cy="4134666"/>
          </a:xfrm>
          <a:prstGeom prst="rect">
            <a:avLst/>
          </a:prstGeom>
        </p:spPr>
      </p:pic>
      <p:sp>
        <p:nvSpPr>
          <p:cNvPr id="2" name="TextBox 1"/>
          <p:cNvSpPr txBox="1"/>
          <p:nvPr/>
        </p:nvSpPr>
        <p:spPr>
          <a:xfrm>
            <a:off x="683394" y="1645920"/>
            <a:ext cx="5553777" cy="646331"/>
          </a:xfrm>
          <a:prstGeom prst="rect">
            <a:avLst/>
          </a:prstGeom>
          <a:noFill/>
        </p:spPr>
        <p:txBody>
          <a:bodyPr wrap="square" rtlCol="0">
            <a:spAutoFit/>
          </a:bodyPr>
          <a:lstStyle/>
          <a:p>
            <a:r>
              <a:rPr lang="en-US" dirty="0" smtClean="0"/>
              <a:t>With an ample reserves economy we have to consider this Reserves Market Graph. </a:t>
            </a:r>
            <a:endParaRPr lang="en-US" dirty="0"/>
          </a:p>
        </p:txBody>
      </p:sp>
      <p:sp>
        <p:nvSpPr>
          <p:cNvPr id="3" name="TextBox 2"/>
          <p:cNvSpPr txBox="1"/>
          <p:nvPr/>
        </p:nvSpPr>
        <p:spPr>
          <a:xfrm>
            <a:off x="6361897" y="2715081"/>
            <a:ext cx="3638751" cy="923330"/>
          </a:xfrm>
          <a:prstGeom prst="rect">
            <a:avLst/>
          </a:prstGeom>
          <a:noFill/>
        </p:spPr>
        <p:txBody>
          <a:bodyPr wrap="square" rtlCol="0">
            <a:spAutoFit/>
          </a:bodyPr>
          <a:lstStyle/>
          <a:p>
            <a:r>
              <a:rPr lang="en-US" b="1" dirty="0" smtClean="0"/>
              <a:t>Discount Rate (DR) </a:t>
            </a:r>
            <a:r>
              <a:rPr lang="en-US" dirty="0" smtClean="0"/>
              <a:t>– rate that commercial banks pay to borrow from the Fed.</a:t>
            </a:r>
          </a:p>
        </p:txBody>
      </p:sp>
      <p:sp>
        <p:nvSpPr>
          <p:cNvPr id="8" name="TextBox 7"/>
          <p:cNvSpPr txBox="1"/>
          <p:nvPr/>
        </p:nvSpPr>
        <p:spPr>
          <a:xfrm>
            <a:off x="6361897" y="3599862"/>
            <a:ext cx="3744630" cy="923330"/>
          </a:xfrm>
          <a:prstGeom prst="rect">
            <a:avLst/>
          </a:prstGeom>
          <a:noFill/>
        </p:spPr>
        <p:txBody>
          <a:bodyPr wrap="square" rtlCol="0">
            <a:spAutoFit/>
          </a:bodyPr>
          <a:lstStyle/>
          <a:p>
            <a:r>
              <a:rPr lang="en-US" b="1" dirty="0" smtClean="0"/>
              <a:t>Interest on Reserves (IOR) </a:t>
            </a:r>
            <a:r>
              <a:rPr lang="en-US" dirty="0" smtClean="0"/>
              <a:t>– rate that the Fed pays to banks for keeping reserves.</a:t>
            </a:r>
          </a:p>
        </p:txBody>
      </p:sp>
      <p:sp>
        <p:nvSpPr>
          <p:cNvPr id="9" name="TextBox 8"/>
          <p:cNvSpPr txBox="1"/>
          <p:nvPr/>
        </p:nvSpPr>
        <p:spPr>
          <a:xfrm>
            <a:off x="6361897" y="1772610"/>
            <a:ext cx="3956385" cy="923330"/>
          </a:xfrm>
          <a:prstGeom prst="rect">
            <a:avLst/>
          </a:prstGeom>
          <a:noFill/>
        </p:spPr>
        <p:txBody>
          <a:bodyPr wrap="square" rtlCol="0">
            <a:spAutoFit/>
          </a:bodyPr>
          <a:lstStyle/>
          <a:p>
            <a:r>
              <a:rPr lang="en-US" b="1" dirty="0" smtClean="0"/>
              <a:t>Policy Rate (PR) </a:t>
            </a:r>
            <a:r>
              <a:rPr lang="en-US" dirty="0" smtClean="0"/>
              <a:t>– in the US, the Federal Funds Rate (FFR), the rate that banks pay when they lend to each other. </a:t>
            </a:r>
            <a:endParaRPr lang="en-US" dirty="0"/>
          </a:p>
        </p:txBody>
      </p:sp>
      <p:sp>
        <p:nvSpPr>
          <p:cNvPr id="10" name="TextBox 9"/>
          <p:cNvSpPr txBox="1"/>
          <p:nvPr/>
        </p:nvSpPr>
        <p:spPr>
          <a:xfrm>
            <a:off x="6448925" y="4484644"/>
            <a:ext cx="4821455" cy="1754326"/>
          </a:xfrm>
          <a:prstGeom prst="rect">
            <a:avLst/>
          </a:prstGeom>
          <a:solidFill>
            <a:schemeClr val="accent4">
              <a:lumMod val="20000"/>
              <a:lumOff val="80000"/>
            </a:schemeClr>
          </a:solidFill>
        </p:spPr>
        <p:txBody>
          <a:bodyPr wrap="square" rtlCol="0">
            <a:spAutoFit/>
          </a:bodyPr>
          <a:lstStyle/>
          <a:p>
            <a:r>
              <a:rPr lang="en-US" b="1" dirty="0" smtClean="0"/>
              <a:t>Most important thing for you:</a:t>
            </a:r>
          </a:p>
          <a:p>
            <a:r>
              <a:rPr lang="en-US" dirty="0" smtClean="0"/>
              <a:t>The Fed can influence the Policy Rate (FFR):</a:t>
            </a:r>
          </a:p>
          <a:p>
            <a:r>
              <a:rPr lang="en-US" dirty="0"/>
              <a:t>	</a:t>
            </a:r>
            <a:r>
              <a:rPr lang="en-US" dirty="0" smtClean="0"/>
              <a:t>Expansionary MP – lower the IOR and Discount Rate -&gt; lowers the PR (FFR)</a:t>
            </a:r>
          </a:p>
          <a:p>
            <a:r>
              <a:rPr lang="en-US" dirty="0"/>
              <a:t>	</a:t>
            </a:r>
            <a:r>
              <a:rPr lang="en-US" dirty="0" smtClean="0"/>
              <a:t>Contractionary MP – increase the IOR and Discount Rate -&gt; increases the PR (FFR)</a:t>
            </a:r>
            <a:endParaRPr lang="en-US" dirty="0"/>
          </a:p>
        </p:txBody>
      </p:sp>
      <p:sp>
        <p:nvSpPr>
          <p:cNvPr id="11" name="TextBox 10"/>
          <p:cNvSpPr txBox="1"/>
          <p:nvPr/>
        </p:nvSpPr>
        <p:spPr>
          <a:xfrm>
            <a:off x="10767059" y="3202745"/>
            <a:ext cx="1232034" cy="523220"/>
          </a:xfrm>
          <a:prstGeom prst="rect">
            <a:avLst/>
          </a:prstGeom>
          <a:noFill/>
        </p:spPr>
        <p:txBody>
          <a:bodyPr wrap="square" rtlCol="0">
            <a:spAutoFit/>
          </a:bodyPr>
          <a:lstStyle/>
          <a:p>
            <a:r>
              <a:rPr lang="en-US" sz="1400" dirty="0" smtClean="0"/>
              <a:t>Administered Interest Rates</a:t>
            </a:r>
            <a:endParaRPr lang="en-US" sz="1400" dirty="0"/>
          </a:p>
        </p:txBody>
      </p:sp>
      <p:sp>
        <p:nvSpPr>
          <p:cNvPr id="12" name="TextBox 11"/>
          <p:cNvSpPr txBox="1"/>
          <p:nvPr/>
        </p:nvSpPr>
        <p:spPr>
          <a:xfrm>
            <a:off x="10640324" y="1940229"/>
            <a:ext cx="1232034" cy="307777"/>
          </a:xfrm>
          <a:prstGeom prst="rect">
            <a:avLst/>
          </a:prstGeom>
          <a:noFill/>
        </p:spPr>
        <p:txBody>
          <a:bodyPr wrap="square" rtlCol="0">
            <a:spAutoFit/>
          </a:bodyPr>
          <a:lstStyle/>
          <a:p>
            <a:r>
              <a:rPr lang="en-US" sz="1400" dirty="0" smtClean="0"/>
              <a:t>Policy Rate</a:t>
            </a:r>
            <a:endParaRPr lang="en-US" sz="1400" dirty="0"/>
          </a:p>
        </p:txBody>
      </p:sp>
      <p:sp>
        <p:nvSpPr>
          <p:cNvPr id="13" name="Right Brace 12"/>
          <p:cNvSpPr/>
          <p:nvPr/>
        </p:nvSpPr>
        <p:spPr>
          <a:xfrm>
            <a:off x="10125374" y="1645920"/>
            <a:ext cx="514950" cy="904775"/>
          </a:xfrm>
          <a:prstGeom prst="righ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p:cNvSpPr/>
          <p:nvPr/>
        </p:nvSpPr>
        <p:spPr>
          <a:xfrm>
            <a:off x="10046767" y="2876352"/>
            <a:ext cx="514950" cy="160829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Arrow 15"/>
          <p:cNvSpPr/>
          <p:nvPr/>
        </p:nvSpPr>
        <p:spPr>
          <a:xfrm rot="8811305">
            <a:off x="5336485" y="3099693"/>
            <a:ext cx="1078029" cy="4466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8811305">
            <a:off x="4747964" y="4296822"/>
            <a:ext cx="1867892" cy="4466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650030" y="2876352"/>
            <a:ext cx="587141" cy="646331"/>
          </a:xfrm>
          <a:prstGeom prst="rect">
            <a:avLst/>
          </a:prstGeom>
          <a:noFill/>
        </p:spPr>
        <p:txBody>
          <a:bodyPr wrap="square" rtlCol="0">
            <a:spAutoFit/>
          </a:bodyPr>
          <a:lstStyle/>
          <a:p>
            <a:r>
              <a:rPr lang="en-US" dirty="0" err="1" smtClean="0"/>
              <a:t>Eg</a:t>
            </a:r>
            <a:r>
              <a:rPr lang="en-US" dirty="0" smtClean="0"/>
              <a:t>. 6%</a:t>
            </a:r>
            <a:endParaRPr lang="en-US" dirty="0"/>
          </a:p>
        </p:txBody>
      </p:sp>
      <p:sp>
        <p:nvSpPr>
          <p:cNvPr id="19" name="TextBox 18"/>
          <p:cNvSpPr txBox="1"/>
          <p:nvPr/>
        </p:nvSpPr>
        <p:spPr>
          <a:xfrm>
            <a:off x="5545154" y="4334369"/>
            <a:ext cx="724501" cy="646331"/>
          </a:xfrm>
          <a:prstGeom prst="rect">
            <a:avLst/>
          </a:prstGeom>
          <a:noFill/>
        </p:spPr>
        <p:txBody>
          <a:bodyPr wrap="square" rtlCol="0">
            <a:spAutoFit/>
          </a:bodyPr>
          <a:lstStyle/>
          <a:p>
            <a:r>
              <a:rPr lang="en-US" dirty="0" err="1" smtClean="0"/>
              <a:t>Eg</a:t>
            </a:r>
            <a:r>
              <a:rPr lang="en-US" dirty="0" smtClean="0"/>
              <a:t>. 0.5%</a:t>
            </a:r>
            <a:endParaRPr lang="en-US" dirty="0"/>
          </a:p>
        </p:txBody>
      </p:sp>
    </p:spTree>
    <p:extLst>
      <p:ext uri="{BB962C8B-B14F-4D97-AF65-F5344CB8AC3E}">
        <p14:creationId xmlns:p14="http://schemas.microsoft.com/office/powerpoint/2010/main" val="317181561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69173" y="3070459"/>
            <a:ext cx="9676109" cy="3697808"/>
          </a:xfrm>
          <a:prstGeom prst="rect">
            <a:avLst/>
          </a:prstGeom>
        </p:spPr>
      </p:pic>
      <p:sp>
        <p:nvSpPr>
          <p:cNvPr id="5" name="TextBox 4"/>
          <p:cNvSpPr txBox="1"/>
          <p:nvPr/>
        </p:nvSpPr>
        <p:spPr>
          <a:xfrm>
            <a:off x="1665171" y="2579571"/>
            <a:ext cx="3243713" cy="369332"/>
          </a:xfrm>
          <a:prstGeom prst="rect">
            <a:avLst/>
          </a:prstGeom>
          <a:solidFill>
            <a:schemeClr val="accent6">
              <a:lumMod val="60000"/>
              <a:lumOff val="40000"/>
            </a:schemeClr>
          </a:solidFill>
        </p:spPr>
        <p:txBody>
          <a:bodyPr wrap="square" rtlCol="0">
            <a:spAutoFit/>
          </a:bodyPr>
          <a:lstStyle/>
          <a:p>
            <a:r>
              <a:rPr lang="en-US" b="1" dirty="0" smtClean="0"/>
              <a:t>Expansionary MP (lowering IR)</a:t>
            </a:r>
            <a:endParaRPr lang="en-US" b="1" dirty="0"/>
          </a:p>
        </p:txBody>
      </p:sp>
      <p:sp>
        <p:nvSpPr>
          <p:cNvPr id="7" name="TextBox 6"/>
          <p:cNvSpPr txBox="1"/>
          <p:nvPr/>
        </p:nvSpPr>
        <p:spPr>
          <a:xfrm>
            <a:off x="6649467" y="2645346"/>
            <a:ext cx="3851695" cy="369332"/>
          </a:xfrm>
          <a:prstGeom prst="rect">
            <a:avLst/>
          </a:prstGeom>
          <a:solidFill>
            <a:schemeClr val="accent6">
              <a:lumMod val="60000"/>
              <a:lumOff val="40000"/>
            </a:schemeClr>
          </a:solidFill>
        </p:spPr>
        <p:txBody>
          <a:bodyPr wrap="square" rtlCol="0">
            <a:spAutoFit/>
          </a:bodyPr>
          <a:lstStyle/>
          <a:p>
            <a:r>
              <a:rPr lang="en-US" b="1" dirty="0" smtClean="0"/>
              <a:t>Contractionary MP (increasing IR)</a:t>
            </a:r>
            <a:endParaRPr lang="en-US" b="1" dirty="0"/>
          </a:p>
        </p:txBody>
      </p:sp>
      <p:sp>
        <p:nvSpPr>
          <p:cNvPr id="8" name="TextBox 7"/>
          <p:cNvSpPr txBox="1"/>
          <p:nvPr/>
        </p:nvSpPr>
        <p:spPr>
          <a:xfrm>
            <a:off x="3496499" y="481160"/>
            <a:ext cx="4821455" cy="1754326"/>
          </a:xfrm>
          <a:prstGeom prst="rect">
            <a:avLst/>
          </a:prstGeom>
          <a:solidFill>
            <a:schemeClr val="accent4">
              <a:lumMod val="20000"/>
              <a:lumOff val="80000"/>
            </a:schemeClr>
          </a:solidFill>
        </p:spPr>
        <p:txBody>
          <a:bodyPr wrap="square" rtlCol="0">
            <a:spAutoFit/>
          </a:bodyPr>
          <a:lstStyle/>
          <a:p>
            <a:r>
              <a:rPr lang="en-US" b="1" dirty="0" smtClean="0"/>
              <a:t>Most important thing for you:</a:t>
            </a:r>
          </a:p>
          <a:p>
            <a:r>
              <a:rPr lang="en-US" dirty="0" smtClean="0"/>
              <a:t>The Fed can influence the Policy Rate (FFR):</a:t>
            </a:r>
          </a:p>
          <a:p>
            <a:r>
              <a:rPr lang="en-US" dirty="0"/>
              <a:t>	</a:t>
            </a:r>
            <a:r>
              <a:rPr lang="en-US" dirty="0" smtClean="0"/>
              <a:t>Expansionary MP – lower the IOR and Discount Rate -&gt; lowers the PR (FFR)</a:t>
            </a:r>
          </a:p>
          <a:p>
            <a:r>
              <a:rPr lang="en-US" dirty="0"/>
              <a:t>	</a:t>
            </a:r>
            <a:r>
              <a:rPr lang="en-US" dirty="0" smtClean="0"/>
              <a:t>Contractionary MP – increase the IOR and Discount Rate -&gt; increases the PR (FFR)</a:t>
            </a:r>
            <a:endParaRPr lang="en-US" dirty="0"/>
          </a:p>
        </p:txBody>
      </p:sp>
    </p:spTree>
    <p:extLst>
      <p:ext uri="{BB962C8B-B14F-4D97-AF65-F5344CB8AC3E}">
        <p14:creationId xmlns:p14="http://schemas.microsoft.com/office/powerpoint/2010/main" val="305767034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6019800" y="1366682"/>
            <a:ext cx="4540045" cy="15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88146"/>
            <a:ext cx="10515600" cy="647598"/>
          </a:xfrm>
        </p:spPr>
        <p:txBody>
          <a:bodyPr>
            <a:normAutofit fontScale="90000"/>
          </a:bodyPr>
          <a:lstStyle/>
          <a:p>
            <a:r>
              <a:rPr lang="en-US" dirty="0" smtClean="0"/>
              <a:t>Monetary Policy Tools Summary</a:t>
            </a:r>
            <a:endParaRPr lang="en-US" dirty="0"/>
          </a:p>
        </p:txBody>
      </p:sp>
      <p:sp>
        <p:nvSpPr>
          <p:cNvPr id="4" name="Content Placeholder 3"/>
          <p:cNvSpPr>
            <a:spLocks noGrp="1"/>
          </p:cNvSpPr>
          <p:nvPr>
            <p:ph sz="half" idx="1"/>
          </p:nvPr>
        </p:nvSpPr>
        <p:spPr>
          <a:xfrm>
            <a:off x="608371" y="1019380"/>
            <a:ext cx="5181600" cy="4351338"/>
          </a:xfrm>
          <a:solidFill>
            <a:schemeClr val="accent6">
              <a:lumMod val="20000"/>
              <a:lumOff val="80000"/>
            </a:schemeClr>
          </a:solidFill>
        </p:spPr>
        <p:txBody>
          <a:bodyPr>
            <a:normAutofit lnSpcReduction="10000"/>
          </a:bodyPr>
          <a:lstStyle/>
          <a:p>
            <a:pPr marL="0" indent="0">
              <a:buNone/>
            </a:pPr>
            <a:r>
              <a:rPr lang="en-US" sz="3200" b="1" u="sng" dirty="0" smtClean="0"/>
              <a:t>Limited Reserves Economy</a:t>
            </a:r>
          </a:p>
          <a:p>
            <a:r>
              <a:rPr lang="en-US" sz="3200" dirty="0" smtClean="0"/>
              <a:t>Change the Money Supply using:</a:t>
            </a:r>
          </a:p>
          <a:p>
            <a:pPr lvl="1"/>
            <a:r>
              <a:rPr lang="en-US" sz="2800" dirty="0" smtClean="0"/>
              <a:t>Open Market Operations (OMO)</a:t>
            </a:r>
          </a:p>
          <a:p>
            <a:pPr lvl="1"/>
            <a:r>
              <a:rPr lang="en-US" sz="2800" dirty="0" smtClean="0"/>
              <a:t>Required Reserve Ratio</a:t>
            </a:r>
          </a:p>
          <a:p>
            <a:pPr lvl="1"/>
            <a:r>
              <a:rPr lang="en-US" sz="2800" dirty="0" smtClean="0"/>
              <a:t>Discount Rate</a:t>
            </a:r>
            <a:endParaRPr lang="en-US" sz="2800" dirty="0"/>
          </a:p>
        </p:txBody>
      </p:sp>
      <p:sp>
        <p:nvSpPr>
          <p:cNvPr id="5" name="Content Placeholder 4"/>
          <p:cNvSpPr>
            <a:spLocks noGrp="1"/>
          </p:cNvSpPr>
          <p:nvPr>
            <p:ph sz="half" idx="2"/>
          </p:nvPr>
        </p:nvSpPr>
        <p:spPr>
          <a:xfrm>
            <a:off x="6172200" y="1019380"/>
            <a:ext cx="5181600" cy="4351338"/>
          </a:xfrm>
          <a:ln>
            <a:solidFill>
              <a:schemeClr val="tx1"/>
            </a:solidFill>
          </a:ln>
        </p:spPr>
        <p:txBody>
          <a:bodyPr>
            <a:normAutofit lnSpcReduction="10000"/>
          </a:bodyPr>
          <a:lstStyle/>
          <a:p>
            <a:pPr marL="0" indent="0">
              <a:buNone/>
            </a:pPr>
            <a:r>
              <a:rPr lang="en-US" sz="3200" b="1" u="sng" dirty="0" smtClean="0"/>
              <a:t>Ample Reserves Economy</a:t>
            </a:r>
          </a:p>
          <a:p>
            <a:r>
              <a:rPr lang="en-US" dirty="0" smtClean="0"/>
              <a:t>Administered Interest Rates</a:t>
            </a:r>
          </a:p>
          <a:p>
            <a:pPr lvl="1"/>
            <a:r>
              <a:rPr lang="en-US" dirty="0" smtClean="0"/>
              <a:t>Interest on Reserves (IOR)</a:t>
            </a:r>
          </a:p>
          <a:p>
            <a:pPr lvl="1"/>
            <a:r>
              <a:rPr lang="en-US" dirty="0" smtClean="0"/>
              <a:t>Discount Rate</a:t>
            </a:r>
            <a:endParaRPr lang="en-US" dirty="0"/>
          </a:p>
          <a:p>
            <a:endParaRPr lang="en-US" dirty="0" smtClean="0"/>
          </a:p>
          <a:p>
            <a:endParaRPr lang="en-US" dirty="0"/>
          </a:p>
          <a:p>
            <a:endParaRPr lang="en-US" dirty="0"/>
          </a:p>
          <a:p>
            <a:r>
              <a:rPr lang="en-US" dirty="0" smtClean="0"/>
              <a:t>Will effect the market interest rate = federal funds rate = </a:t>
            </a:r>
            <a:r>
              <a:rPr lang="en-US" smtClean="0"/>
              <a:t>policy rate</a:t>
            </a:r>
            <a:endParaRPr lang="en-US" dirty="0" smtClean="0"/>
          </a:p>
        </p:txBody>
      </p:sp>
      <p:sp>
        <p:nvSpPr>
          <p:cNvPr id="3" name="Down Arrow 2"/>
          <p:cNvSpPr/>
          <p:nvPr/>
        </p:nvSpPr>
        <p:spPr>
          <a:xfrm rot="1235299">
            <a:off x="7138220" y="2895164"/>
            <a:ext cx="589935" cy="1254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15845" y="5416909"/>
            <a:ext cx="8898194" cy="1200329"/>
          </a:xfrm>
          <a:prstGeom prst="rect">
            <a:avLst/>
          </a:prstGeom>
          <a:solidFill>
            <a:schemeClr val="accent4">
              <a:lumMod val="20000"/>
              <a:lumOff val="80000"/>
            </a:schemeClr>
          </a:solidFill>
        </p:spPr>
        <p:txBody>
          <a:bodyPr wrap="square" rtlCol="0">
            <a:spAutoFit/>
          </a:bodyPr>
          <a:lstStyle/>
          <a:p>
            <a:r>
              <a:rPr lang="en-US" sz="2400" b="1" u="sng" dirty="0" smtClean="0"/>
              <a:t>Similarities in both cases</a:t>
            </a:r>
          </a:p>
          <a:p>
            <a:r>
              <a:rPr lang="en-US" sz="2400" dirty="0" smtClean="0"/>
              <a:t>In </a:t>
            </a:r>
            <a:r>
              <a:rPr lang="en-US" sz="2400" dirty="0" smtClean="0">
                <a:solidFill>
                  <a:srgbClr val="00B0F0"/>
                </a:solidFill>
              </a:rPr>
              <a:t>both cases</a:t>
            </a:r>
            <a:r>
              <a:rPr lang="en-US" sz="2400" dirty="0" smtClean="0"/>
              <a:t>, the </a:t>
            </a:r>
            <a:r>
              <a:rPr lang="en-US" sz="2400" dirty="0" smtClean="0">
                <a:solidFill>
                  <a:srgbClr val="00B0F0"/>
                </a:solidFill>
              </a:rPr>
              <a:t>goal</a:t>
            </a:r>
            <a:r>
              <a:rPr lang="en-US" sz="2400" dirty="0" smtClean="0"/>
              <a:t> is still just </a:t>
            </a:r>
            <a:r>
              <a:rPr lang="en-US" sz="2400" dirty="0" smtClean="0">
                <a:solidFill>
                  <a:srgbClr val="00B0F0"/>
                </a:solidFill>
              </a:rPr>
              <a:t>to affect the interest rate</a:t>
            </a:r>
            <a:r>
              <a:rPr lang="en-US" sz="2400" dirty="0" smtClean="0"/>
              <a:t>! Therefore, lower IR = expansionary MP, higher IR = contractionary MP. </a:t>
            </a:r>
            <a:endParaRPr lang="en-US" sz="2400" dirty="0"/>
          </a:p>
        </p:txBody>
      </p:sp>
    </p:spTree>
    <p:extLst>
      <p:ext uri="{BB962C8B-B14F-4D97-AF65-F5344CB8AC3E}">
        <p14:creationId xmlns:p14="http://schemas.microsoft.com/office/powerpoint/2010/main" val="307671526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8927" y="119945"/>
            <a:ext cx="6709996" cy="733913"/>
          </a:xfrm>
        </p:spPr>
        <p:txBody>
          <a:bodyPr/>
          <a:lstStyle/>
          <a:p>
            <a:r>
              <a:rPr lang="en-US" dirty="0" smtClean="0"/>
              <a:t>Two types of money market.</a:t>
            </a:r>
            <a:endParaRPr lang="en-US" dirty="0"/>
          </a:p>
        </p:txBody>
      </p:sp>
      <p:sp>
        <p:nvSpPr>
          <p:cNvPr id="3" name="Content Placeholder 2"/>
          <p:cNvSpPr>
            <a:spLocks noGrp="1"/>
          </p:cNvSpPr>
          <p:nvPr>
            <p:ph idx="1"/>
          </p:nvPr>
        </p:nvSpPr>
        <p:spPr>
          <a:xfrm>
            <a:off x="383931" y="2250831"/>
            <a:ext cx="5354515" cy="3919903"/>
          </a:xfrm>
          <a:solidFill>
            <a:schemeClr val="accent1">
              <a:lumMod val="20000"/>
              <a:lumOff val="80000"/>
            </a:schemeClr>
          </a:solidFill>
          <a:ln>
            <a:solidFill>
              <a:schemeClr val="tx1"/>
            </a:solidFill>
          </a:ln>
        </p:spPr>
        <p:txBody>
          <a:bodyPr/>
          <a:lstStyle/>
          <a:p>
            <a:pPr marL="0" indent="0">
              <a:buNone/>
            </a:pPr>
            <a:r>
              <a:rPr lang="en-US" b="1" dirty="0" smtClean="0"/>
              <a:t>Money Market</a:t>
            </a:r>
          </a:p>
          <a:p>
            <a:r>
              <a:rPr lang="en-US" dirty="0" smtClean="0"/>
              <a:t>Shows how people demand cash and liquid money (M1) to be used primarily for transactions</a:t>
            </a:r>
          </a:p>
        </p:txBody>
      </p:sp>
      <p:sp>
        <p:nvSpPr>
          <p:cNvPr id="5" name="Content Placeholder 2"/>
          <p:cNvSpPr txBox="1">
            <a:spLocks/>
          </p:cNvSpPr>
          <p:nvPr/>
        </p:nvSpPr>
        <p:spPr>
          <a:xfrm>
            <a:off x="6192715" y="2250831"/>
            <a:ext cx="5457782" cy="3919902"/>
          </a:xfrm>
          <a:prstGeom prst="rect">
            <a:avLst/>
          </a:prstGeom>
          <a:solidFill>
            <a:schemeClr val="accent6">
              <a:lumMod val="20000"/>
              <a:lumOff val="80000"/>
            </a:schemeClr>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Loanable Funds Market</a:t>
            </a:r>
          </a:p>
          <a:p>
            <a:r>
              <a:rPr lang="en-US" dirty="0" smtClean="0"/>
              <a:t>Shows how people want to lend/borrow money for long term investments</a:t>
            </a:r>
            <a:endParaRPr lang="en-US" dirty="0"/>
          </a:p>
        </p:txBody>
      </p:sp>
      <p:sp>
        <p:nvSpPr>
          <p:cNvPr id="4" name="Right Arrow 3"/>
          <p:cNvSpPr/>
          <p:nvPr/>
        </p:nvSpPr>
        <p:spPr>
          <a:xfrm rot="8590641">
            <a:off x="3855930" y="1211950"/>
            <a:ext cx="1591408" cy="624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ight Arrow 5"/>
          <p:cNvSpPr/>
          <p:nvPr/>
        </p:nvSpPr>
        <p:spPr>
          <a:xfrm rot="2228596">
            <a:off x="5622862" y="1209445"/>
            <a:ext cx="1591408" cy="624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hlinkClick r:id="rId2" action="ppaction://hlinksldjump"/>
          </p:cNvPr>
          <p:cNvSpPr/>
          <p:nvPr/>
        </p:nvSpPr>
        <p:spPr>
          <a:xfrm>
            <a:off x="2851355" y="2340077"/>
            <a:ext cx="976252" cy="442452"/>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hlinkClick r:id="rId3" action="ppaction://hlinksldjump"/>
          </p:cNvPr>
          <p:cNvSpPr/>
          <p:nvPr/>
        </p:nvSpPr>
        <p:spPr>
          <a:xfrm>
            <a:off x="9896191" y="2295833"/>
            <a:ext cx="976252" cy="442452"/>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p:nvPicPr>
        <p:blipFill>
          <a:blip r:embed="rId4"/>
          <a:stretch>
            <a:fillRect/>
          </a:stretch>
        </p:blipFill>
        <p:spPr>
          <a:xfrm>
            <a:off x="739138" y="4307839"/>
            <a:ext cx="3629662" cy="2332220"/>
          </a:xfrm>
          <a:prstGeom prst="rect">
            <a:avLst/>
          </a:prstGeom>
        </p:spPr>
      </p:pic>
      <p:pic>
        <p:nvPicPr>
          <p:cNvPr id="10" name="Picture 9"/>
          <p:cNvPicPr>
            <a:picLocks noChangeAspect="1"/>
          </p:cNvPicPr>
          <p:nvPr/>
        </p:nvPicPr>
        <p:blipFill>
          <a:blip r:embed="rId5"/>
          <a:stretch>
            <a:fillRect/>
          </a:stretch>
        </p:blipFill>
        <p:spPr>
          <a:xfrm>
            <a:off x="7424824" y="4084319"/>
            <a:ext cx="3070456" cy="2566711"/>
          </a:xfrm>
          <a:prstGeom prst="rect">
            <a:avLst/>
          </a:prstGeom>
        </p:spPr>
      </p:pic>
      <p:sp>
        <p:nvSpPr>
          <p:cNvPr id="11" name="TextBox 10"/>
          <p:cNvSpPr txBox="1"/>
          <p:nvPr/>
        </p:nvSpPr>
        <p:spPr>
          <a:xfrm>
            <a:off x="7688826" y="973394"/>
            <a:ext cx="3961671" cy="923330"/>
          </a:xfrm>
          <a:prstGeom prst="rect">
            <a:avLst/>
          </a:prstGeom>
          <a:solidFill>
            <a:srgbClr val="FFFF00"/>
          </a:solidFill>
        </p:spPr>
        <p:txBody>
          <a:bodyPr wrap="square" rtlCol="0">
            <a:spAutoFit/>
          </a:bodyPr>
          <a:lstStyle/>
          <a:p>
            <a:r>
              <a:rPr lang="en-AU" dirty="0" smtClean="0">
                <a:solidFill>
                  <a:srgbClr val="FF0000"/>
                </a:solidFill>
              </a:rPr>
              <a:t>Summary</a:t>
            </a:r>
          </a:p>
          <a:p>
            <a:r>
              <a:rPr lang="en-AU" dirty="0" smtClean="0">
                <a:solidFill>
                  <a:srgbClr val="FF0000"/>
                </a:solidFill>
              </a:rPr>
              <a:t>The Loanable Funds Market is all about:</a:t>
            </a:r>
          </a:p>
          <a:p>
            <a:r>
              <a:rPr lang="en-AU" dirty="0" smtClean="0">
                <a:solidFill>
                  <a:srgbClr val="FF0000"/>
                </a:solidFill>
              </a:rPr>
              <a:t>Borrowing &amp; Lending Money</a:t>
            </a:r>
          </a:p>
        </p:txBody>
      </p:sp>
    </p:spTree>
    <p:extLst>
      <p:ext uri="{BB962C8B-B14F-4D97-AF65-F5344CB8AC3E}">
        <p14:creationId xmlns:p14="http://schemas.microsoft.com/office/powerpoint/2010/main" val="210095190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0747"/>
            <a:ext cx="7991168" cy="693654"/>
          </a:xfrm>
          <a:solidFill>
            <a:schemeClr val="accent4">
              <a:lumMod val="20000"/>
              <a:lumOff val="80000"/>
            </a:schemeClr>
          </a:solidFill>
        </p:spPr>
        <p:txBody>
          <a:bodyPr>
            <a:normAutofit fontScale="90000"/>
          </a:bodyPr>
          <a:lstStyle/>
          <a:p>
            <a:r>
              <a:rPr lang="en-AU" dirty="0" smtClean="0"/>
              <a:t>Market For Loanable Funds Summary</a:t>
            </a:r>
            <a:endParaRPr lang="en-AU" dirty="0"/>
          </a:p>
        </p:txBody>
      </p:sp>
      <p:sp>
        <p:nvSpPr>
          <p:cNvPr id="3" name="Content Placeholder 2"/>
          <p:cNvSpPr>
            <a:spLocks noGrp="1"/>
          </p:cNvSpPr>
          <p:nvPr>
            <p:ph idx="1"/>
          </p:nvPr>
        </p:nvSpPr>
        <p:spPr>
          <a:xfrm>
            <a:off x="228600" y="1055604"/>
            <a:ext cx="8567928" cy="2931180"/>
          </a:xfrm>
        </p:spPr>
        <p:txBody>
          <a:bodyPr>
            <a:normAutofit fontScale="62500" lnSpcReduction="20000"/>
          </a:bodyPr>
          <a:lstStyle/>
          <a:p>
            <a:pPr>
              <a:buFont typeface="Wingdings" panose="05000000000000000000" pitchFamily="2" charset="2"/>
              <a:buChar char="q"/>
            </a:pPr>
            <a:r>
              <a:rPr lang="en-AU" dirty="0" smtClean="0"/>
              <a:t>Demand for Loanable Funds (D</a:t>
            </a:r>
            <a:r>
              <a:rPr lang="en-AU" baseline="-25000" dirty="0" smtClean="0"/>
              <a:t>LF</a:t>
            </a:r>
            <a:r>
              <a:rPr lang="en-AU" dirty="0" smtClean="0"/>
              <a:t>)</a:t>
            </a:r>
          </a:p>
          <a:p>
            <a:pPr lvl="1"/>
            <a:r>
              <a:rPr lang="en-AU" dirty="0" smtClean="0"/>
              <a:t>Businesses and individuals </a:t>
            </a:r>
            <a:r>
              <a:rPr lang="en-AU" dirty="0" smtClean="0">
                <a:solidFill>
                  <a:srgbClr val="00B0F0"/>
                </a:solidFill>
              </a:rPr>
              <a:t>who want to borrow money</a:t>
            </a:r>
            <a:r>
              <a:rPr lang="en-AU" dirty="0" smtClean="0"/>
              <a:t>.</a:t>
            </a:r>
          </a:p>
          <a:p>
            <a:pPr lvl="2"/>
            <a:r>
              <a:rPr lang="en-AU" dirty="0" smtClean="0"/>
              <a:t>Reasons: to invest in projects with a rate of return &gt; interest rate, to buy expensive goods such as cars/houses</a:t>
            </a:r>
          </a:p>
          <a:p>
            <a:pPr lvl="1"/>
            <a:r>
              <a:rPr lang="en-AU" dirty="0" smtClean="0"/>
              <a:t>High real interest →↓Quantity Loans Demanded (Negative </a:t>
            </a:r>
            <a:r>
              <a:rPr lang="en-AU" dirty="0" err="1" smtClean="0"/>
              <a:t>R’ship</a:t>
            </a:r>
            <a:r>
              <a:rPr lang="en-AU" dirty="0" smtClean="0"/>
              <a:t>)</a:t>
            </a:r>
          </a:p>
          <a:p>
            <a:pPr>
              <a:buFont typeface="Wingdings" panose="05000000000000000000" pitchFamily="2" charset="2"/>
              <a:buChar char="q"/>
            </a:pPr>
            <a:r>
              <a:rPr lang="en-AU" dirty="0" smtClean="0"/>
              <a:t>Supply </a:t>
            </a:r>
            <a:r>
              <a:rPr lang="en-AU" dirty="0"/>
              <a:t>for Loanable Funds </a:t>
            </a:r>
            <a:r>
              <a:rPr lang="en-AU" dirty="0" smtClean="0"/>
              <a:t>(S</a:t>
            </a:r>
            <a:r>
              <a:rPr lang="en-AU" baseline="-25000" dirty="0" smtClean="0"/>
              <a:t>LF</a:t>
            </a:r>
            <a:r>
              <a:rPr lang="en-AU" dirty="0" smtClean="0"/>
              <a:t>)</a:t>
            </a:r>
          </a:p>
          <a:p>
            <a:pPr lvl="1"/>
            <a:r>
              <a:rPr lang="en-AU" dirty="0" smtClean="0"/>
              <a:t>Businesses and individuals </a:t>
            </a:r>
            <a:r>
              <a:rPr lang="en-AU" dirty="0" smtClean="0">
                <a:solidFill>
                  <a:srgbClr val="00B0F0"/>
                </a:solidFill>
              </a:rPr>
              <a:t>who wish to lend money</a:t>
            </a:r>
            <a:r>
              <a:rPr lang="en-AU" dirty="0" smtClean="0"/>
              <a:t>. </a:t>
            </a:r>
          </a:p>
          <a:p>
            <a:pPr lvl="2"/>
            <a:r>
              <a:rPr lang="en-AU" dirty="0" smtClean="0"/>
              <a:t>Reasons: to earn interest! </a:t>
            </a:r>
            <a:endParaRPr lang="en-AU" dirty="0"/>
          </a:p>
          <a:p>
            <a:pPr lvl="1"/>
            <a:r>
              <a:rPr lang="en-AU" dirty="0"/>
              <a:t>High real interest </a:t>
            </a:r>
            <a:r>
              <a:rPr lang="en-AU" dirty="0" smtClean="0"/>
              <a:t>→↑Quantity Money Loaned (Positive </a:t>
            </a:r>
            <a:r>
              <a:rPr lang="en-AU" dirty="0" err="1" smtClean="0"/>
              <a:t>R’ship</a:t>
            </a:r>
            <a:r>
              <a:rPr lang="en-AU" dirty="0" smtClean="0"/>
              <a:t>)</a:t>
            </a:r>
          </a:p>
          <a:p>
            <a:pPr>
              <a:buFont typeface="Wingdings" panose="05000000000000000000" pitchFamily="2" charset="2"/>
              <a:buChar char="q"/>
            </a:pPr>
            <a:r>
              <a:rPr lang="en-AU" dirty="0" smtClean="0"/>
              <a:t>Real Interest Rate</a:t>
            </a:r>
          </a:p>
          <a:p>
            <a:pPr lvl="1"/>
            <a:r>
              <a:rPr lang="en-AU" dirty="0" smtClean="0"/>
              <a:t>Because lending money and borrowing money occurs over a longer period of time, the expectations of inflation are relevant. Therefore </a:t>
            </a:r>
            <a:r>
              <a:rPr lang="en-AU" dirty="0" smtClean="0">
                <a:solidFill>
                  <a:srgbClr val="00B0F0"/>
                </a:solidFill>
              </a:rPr>
              <a:t>we consider the Real Interest </a:t>
            </a:r>
            <a:r>
              <a:rPr lang="en-AU" dirty="0" smtClean="0"/>
              <a:t>(Real Interest = Nominal – Inflation)</a:t>
            </a:r>
            <a:endParaRPr lang="en-AU" dirty="0"/>
          </a:p>
          <a:p>
            <a:pPr lvl="1"/>
            <a:endParaRPr lang="en-AU" dirty="0"/>
          </a:p>
        </p:txBody>
      </p:sp>
      <p:pic>
        <p:nvPicPr>
          <p:cNvPr id="5" name="Picture 4"/>
          <p:cNvPicPr>
            <a:picLocks noChangeAspect="1"/>
          </p:cNvPicPr>
          <p:nvPr/>
        </p:nvPicPr>
        <p:blipFill>
          <a:blip r:embed="rId2"/>
          <a:stretch>
            <a:fillRect/>
          </a:stretch>
        </p:blipFill>
        <p:spPr>
          <a:xfrm>
            <a:off x="8388151" y="220747"/>
            <a:ext cx="3283236" cy="3298138"/>
          </a:xfrm>
          <a:prstGeom prst="rect">
            <a:avLst/>
          </a:prstGeom>
        </p:spPr>
      </p:pic>
      <p:graphicFrame>
        <p:nvGraphicFramePr>
          <p:cNvPr id="6" name="Table 5"/>
          <p:cNvGraphicFramePr>
            <a:graphicFrameLocks noGrp="1"/>
          </p:cNvGraphicFramePr>
          <p:nvPr>
            <p:extLst/>
          </p:nvPr>
        </p:nvGraphicFramePr>
        <p:xfrm>
          <a:off x="228600" y="3986784"/>
          <a:ext cx="4495646" cy="2706325"/>
        </p:xfrm>
        <a:graphic>
          <a:graphicData uri="http://schemas.openxmlformats.org/drawingml/2006/table">
            <a:tbl>
              <a:tblPr firstRow="1" bandRow="1">
                <a:tableStyleId>{5C22544A-7EE6-4342-B048-85BDC9FD1C3A}</a:tableStyleId>
              </a:tblPr>
              <a:tblGrid>
                <a:gridCol w="2247823">
                  <a:extLst>
                    <a:ext uri="{9D8B030D-6E8A-4147-A177-3AD203B41FA5}">
                      <a16:colId xmlns:a16="http://schemas.microsoft.com/office/drawing/2014/main" val="39286494"/>
                    </a:ext>
                  </a:extLst>
                </a:gridCol>
                <a:gridCol w="2247823">
                  <a:extLst>
                    <a:ext uri="{9D8B030D-6E8A-4147-A177-3AD203B41FA5}">
                      <a16:colId xmlns:a16="http://schemas.microsoft.com/office/drawing/2014/main" val="3539774431"/>
                    </a:ext>
                  </a:extLst>
                </a:gridCol>
              </a:tblGrid>
              <a:tr h="511765">
                <a:tc>
                  <a:txBody>
                    <a:bodyPr/>
                    <a:lstStyle/>
                    <a:p>
                      <a:r>
                        <a:rPr lang="en-AU" dirty="0" smtClean="0"/>
                        <a:t>Factor</a:t>
                      </a:r>
                      <a:endParaRPr lang="en-AU" dirty="0"/>
                    </a:p>
                  </a:txBody>
                  <a:tcPr/>
                </a:tc>
                <a:tc>
                  <a:txBody>
                    <a:bodyPr/>
                    <a:lstStyle/>
                    <a:p>
                      <a:r>
                        <a:rPr lang="en-AU" dirty="0" smtClean="0"/>
                        <a:t>Effect on</a:t>
                      </a:r>
                      <a:r>
                        <a:rPr lang="en-AU" baseline="0" dirty="0" smtClean="0"/>
                        <a:t> D</a:t>
                      </a:r>
                      <a:r>
                        <a:rPr lang="en-AU" baseline="-25000" dirty="0" smtClean="0"/>
                        <a:t>LF</a:t>
                      </a:r>
                      <a:endParaRPr lang="en-AU" dirty="0"/>
                    </a:p>
                  </a:txBody>
                  <a:tcPr/>
                </a:tc>
                <a:extLst>
                  <a:ext uri="{0D108BD9-81ED-4DB2-BD59-A6C34878D82A}">
                    <a16:rowId xmlns:a16="http://schemas.microsoft.com/office/drawing/2014/main" val="3798872141"/>
                  </a:ext>
                </a:extLst>
              </a:tr>
              <a:tr h="511765">
                <a:tc>
                  <a:txBody>
                    <a:bodyPr/>
                    <a:lstStyle/>
                    <a:p>
                      <a:r>
                        <a:rPr lang="en-AU" sz="1400" dirty="0" smtClean="0"/>
                        <a:t>Real Interest</a:t>
                      </a:r>
                      <a:r>
                        <a:rPr lang="en-AU" sz="1400" baseline="0" dirty="0" smtClean="0"/>
                        <a:t> Rate</a:t>
                      </a:r>
                      <a:endParaRPr lang="en-AU" sz="1400" dirty="0"/>
                    </a:p>
                  </a:txBody>
                  <a:tcPr/>
                </a:tc>
                <a:tc>
                  <a:txBody>
                    <a:bodyPr/>
                    <a:lstStyle/>
                    <a:p>
                      <a:r>
                        <a:rPr lang="en-AU" sz="1400" dirty="0" smtClean="0">
                          <a:solidFill>
                            <a:srgbClr val="00B050"/>
                          </a:solidFill>
                        </a:rPr>
                        <a:t>↑</a:t>
                      </a:r>
                      <a:r>
                        <a:rPr lang="en-AU" sz="1400" dirty="0" smtClean="0"/>
                        <a:t>→Movement</a:t>
                      </a:r>
                      <a:r>
                        <a:rPr lang="en-AU" sz="1400" baseline="0" dirty="0" smtClean="0"/>
                        <a:t> right on the same curve</a:t>
                      </a:r>
                      <a:endParaRPr lang="en-AU" sz="1400" dirty="0" smtClean="0"/>
                    </a:p>
                    <a:p>
                      <a:r>
                        <a:rPr lang="en-AU" sz="1400" dirty="0" smtClean="0">
                          <a:solidFill>
                            <a:srgbClr val="FF0000"/>
                          </a:solidFill>
                        </a:rPr>
                        <a:t>↓</a:t>
                      </a:r>
                      <a:r>
                        <a:rPr lang="en-AU" sz="1400" dirty="0" smtClean="0"/>
                        <a:t>→Movement</a:t>
                      </a:r>
                      <a:r>
                        <a:rPr lang="en-AU" sz="1400" baseline="0" dirty="0" smtClean="0"/>
                        <a:t> left on the same curve</a:t>
                      </a:r>
                      <a:endParaRPr lang="en-AU" sz="1400" dirty="0"/>
                    </a:p>
                  </a:txBody>
                  <a:tcPr/>
                </a:tc>
                <a:extLst>
                  <a:ext uri="{0D108BD9-81ED-4DB2-BD59-A6C34878D82A}">
                    <a16:rowId xmlns:a16="http://schemas.microsoft.com/office/drawing/2014/main" val="2886360955"/>
                  </a:ext>
                </a:extLst>
              </a:tr>
              <a:tr h="511765">
                <a:tc>
                  <a:txBody>
                    <a:bodyPr/>
                    <a:lstStyle/>
                    <a:p>
                      <a:r>
                        <a:rPr lang="en-AU" sz="1400" dirty="0" smtClean="0"/>
                        <a:t>Rate</a:t>
                      </a:r>
                      <a:r>
                        <a:rPr lang="en-AU" sz="1400" baseline="0" dirty="0" smtClean="0"/>
                        <a:t> of Return/Rate of Return</a:t>
                      </a:r>
                      <a:endParaRPr lang="en-AU" sz="1400" dirty="0"/>
                    </a:p>
                  </a:txBody>
                  <a:tcPr/>
                </a:tc>
                <a:tc>
                  <a:txBody>
                    <a:bodyPr/>
                    <a:lstStyle/>
                    <a:p>
                      <a:r>
                        <a:rPr lang="en-AU" sz="1400" dirty="0" smtClean="0">
                          <a:solidFill>
                            <a:srgbClr val="00B050"/>
                          </a:solidFill>
                        </a:rPr>
                        <a:t>↑</a:t>
                      </a:r>
                      <a:r>
                        <a:rPr lang="en-AU" sz="1400" dirty="0" smtClean="0"/>
                        <a:t>→</a:t>
                      </a:r>
                      <a:r>
                        <a:rPr lang="en-AU" sz="1400" dirty="0" smtClean="0">
                          <a:solidFill>
                            <a:srgbClr val="00B050"/>
                          </a:solidFill>
                        </a:rPr>
                        <a:t>↑</a:t>
                      </a:r>
                      <a:r>
                        <a:rPr lang="en-AU" sz="1400" dirty="0" smtClean="0">
                          <a:solidFill>
                            <a:schemeClr val="tx1"/>
                          </a:solidFill>
                        </a:rPr>
                        <a:t>D</a:t>
                      </a:r>
                      <a:r>
                        <a:rPr lang="en-AU" sz="1400" baseline="-25000" dirty="0" smtClean="0">
                          <a:solidFill>
                            <a:schemeClr val="tx1"/>
                          </a:solidFill>
                        </a:rPr>
                        <a:t>LF </a:t>
                      </a:r>
                      <a:r>
                        <a:rPr lang="en-AU" sz="1400" baseline="0" dirty="0" smtClean="0">
                          <a:solidFill>
                            <a:schemeClr val="tx1"/>
                          </a:solidFill>
                        </a:rPr>
                        <a:t>(investment is more worthwhile)</a:t>
                      </a:r>
                      <a:endParaRPr lang="en-AU" sz="1400" dirty="0" smtClean="0">
                        <a:solidFill>
                          <a:schemeClr val="tx1"/>
                        </a:solidFill>
                      </a:endParaRPr>
                    </a:p>
                    <a:p>
                      <a:r>
                        <a:rPr lang="en-AU" sz="1400" dirty="0" smtClean="0">
                          <a:solidFill>
                            <a:srgbClr val="FF0000"/>
                          </a:solidFill>
                        </a:rPr>
                        <a:t>↓</a:t>
                      </a:r>
                      <a:r>
                        <a:rPr lang="en-AU" sz="1400" dirty="0" smtClean="0"/>
                        <a:t>→</a:t>
                      </a:r>
                      <a:r>
                        <a:rPr lang="en-AU" sz="1400" dirty="0" smtClean="0">
                          <a:solidFill>
                            <a:srgbClr val="FF0000"/>
                          </a:solidFill>
                        </a:rPr>
                        <a:t>↓</a:t>
                      </a:r>
                      <a:r>
                        <a:rPr lang="en-AU" sz="1400" dirty="0" smtClean="0">
                          <a:solidFill>
                            <a:schemeClr val="tx1"/>
                          </a:solidFill>
                        </a:rPr>
                        <a:t>D</a:t>
                      </a:r>
                      <a:r>
                        <a:rPr lang="en-AU" sz="1400" baseline="-25000" dirty="0" smtClean="0">
                          <a:solidFill>
                            <a:schemeClr val="tx1"/>
                          </a:solidFill>
                        </a:rPr>
                        <a:t>LF</a:t>
                      </a:r>
                      <a:endParaRPr lang="en-AU" sz="1400" dirty="0" smtClean="0">
                        <a:solidFill>
                          <a:schemeClr val="tx1"/>
                        </a:solidFill>
                      </a:endParaRPr>
                    </a:p>
                  </a:txBody>
                  <a:tcPr/>
                </a:tc>
                <a:extLst>
                  <a:ext uri="{0D108BD9-81ED-4DB2-BD59-A6C34878D82A}">
                    <a16:rowId xmlns:a16="http://schemas.microsoft.com/office/drawing/2014/main" val="1775949710"/>
                  </a:ext>
                </a:extLst>
              </a:tr>
              <a:tr h="511765">
                <a:tc>
                  <a:txBody>
                    <a:bodyPr/>
                    <a:lstStyle/>
                    <a:p>
                      <a:r>
                        <a:rPr lang="en-AU" sz="1400" dirty="0" smtClean="0"/>
                        <a:t>Economic Confidence</a:t>
                      </a:r>
                      <a:endParaRPr lang="en-AU" sz="1400" dirty="0"/>
                    </a:p>
                  </a:txBody>
                  <a:tcPr/>
                </a:tc>
                <a:tc>
                  <a:txBody>
                    <a:bodyPr/>
                    <a:lstStyle/>
                    <a:p>
                      <a:r>
                        <a:rPr lang="en-AU" sz="1400" dirty="0" smtClean="0">
                          <a:solidFill>
                            <a:srgbClr val="00B050"/>
                          </a:solidFill>
                        </a:rPr>
                        <a:t>↑</a:t>
                      </a:r>
                      <a:r>
                        <a:rPr lang="en-AU" sz="1400" dirty="0" smtClean="0"/>
                        <a:t>→</a:t>
                      </a:r>
                      <a:r>
                        <a:rPr lang="en-AU" sz="1400" dirty="0" smtClean="0">
                          <a:solidFill>
                            <a:srgbClr val="00B050"/>
                          </a:solidFill>
                        </a:rPr>
                        <a:t>↑</a:t>
                      </a:r>
                      <a:r>
                        <a:rPr lang="en-AU" sz="1400" dirty="0" smtClean="0">
                          <a:solidFill>
                            <a:schemeClr val="tx1"/>
                          </a:solidFill>
                        </a:rPr>
                        <a:t>D</a:t>
                      </a:r>
                      <a:r>
                        <a:rPr lang="en-AU" sz="1400" baseline="-25000" dirty="0" smtClean="0">
                          <a:solidFill>
                            <a:schemeClr val="tx1"/>
                          </a:solidFill>
                        </a:rPr>
                        <a:t>LF</a:t>
                      </a:r>
                      <a:endParaRPr lang="en-AU" sz="1400" dirty="0" smtClean="0">
                        <a:solidFill>
                          <a:schemeClr val="tx1"/>
                        </a:solidFill>
                      </a:endParaRPr>
                    </a:p>
                    <a:p>
                      <a:r>
                        <a:rPr lang="en-AU" sz="1400" dirty="0" smtClean="0">
                          <a:solidFill>
                            <a:srgbClr val="FF0000"/>
                          </a:solidFill>
                        </a:rPr>
                        <a:t>↓</a:t>
                      </a:r>
                      <a:r>
                        <a:rPr lang="en-AU" sz="1400" dirty="0" smtClean="0"/>
                        <a:t>→</a:t>
                      </a:r>
                      <a:r>
                        <a:rPr lang="en-AU" sz="1400" dirty="0" smtClean="0">
                          <a:solidFill>
                            <a:srgbClr val="FF0000"/>
                          </a:solidFill>
                        </a:rPr>
                        <a:t>↓</a:t>
                      </a:r>
                      <a:r>
                        <a:rPr lang="en-AU" sz="1400" dirty="0" smtClean="0">
                          <a:solidFill>
                            <a:schemeClr val="tx1"/>
                          </a:solidFill>
                        </a:rPr>
                        <a:t>D</a:t>
                      </a:r>
                      <a:r>
                        <a:rPr lang="en-AU" sz="1400" baseline="-25000" dirty="0" smtClean="0">
                          <a:solidFill>
                            <a:schemeClr val="tx1"/>
                          </a:solidFill>
                        </a:rPr>
                        <a:t>LF</a:t>
                      </a:r>
                      <a:endParaRPr lang="en-AU" sz="1400" dirty="0" smtClean="0">
                        <a:solidFill>
                          <a:schemeClr val="tx1"/>
                        </a:solidFill>
                      </a:endParaRPr>
                    </a:p>
                  </a:txBody>
                  <a:tcPr/>
                </a:tc>
                <a:extLst>
                  <a:ext uri="{0D108BD9-81ED-4DB2-BD59-A6C34878D82A}">
                    <a16:rowId xmlns:a16="http://schemas.microsoft.com/office/drawing/2014/main" val="4086223359"/>
                  </a:ext>
                </a:extLst>
              </a:tr>
            </a:tbl>
          </a:graphicData>
        </a:graphic>
      </p:graphicFrame>
      <p:sp>
        <p:nvSpPr>
          <p:cNvPr id="7" name="Oval 6">
            <a:hlinkClick r:id="" action="ppaction://noaction"/>
          </p:cNvPr>
          <p:cNvSpPr/>
          <p:nvPr/>
        </p:nvSpPr>
        <p:spPr>
          <a:xfrm>
            <a:off x="0" y="0"/>
            <a:ext cx="413238" cy="442452"/>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8" name="Table 7"/>
          <p:cNvGraphicFramePr>
            <a:graphicFrameLocks noGrp="1"/>
          </p:cNvGraphicFramePr>
          <p:nvPr>
            <p:extLst/>
          </p:nvPr>
        </p:nvGraphicFramePr>
        <p:xfrm>
          <a:off x="5579350" y="3798524"/>
          <a:ext cx="6434356" cy="3340029"/>
        </p:xfrm>
        <a:graphic>
          <a:graphicData uri="http://schemas.openxmlformats.org/drawingml/2006/table">
            <a:tbl>
              <a:tblPr firstRow="1" bandRow="1">
                <a:tableStyleId>{5C22544A-7EE6-4342-B048-85BDC9FD1C3A}</a:tableStyleId>
              </a:tblPr>
              <a:tblGrid>
                <a:gridCol w="3806797">
                  <a:extLst>
                    <a:ext uri="{9D8B030D-6E8A-4147-A177-3AD203B41FA5}">
                      <a16:colId xmlns:a16="http://schemas.microsoft.com/office/drawing/2014/main" val="39286494"/>
                    </a:ext>
                  </a:extLst>
                </a:gridCol>
                <a:gridCol w="2627559">
                  <a:extLst>
                    <a:ext uri="{9D8B030D-6E8A-4147-A177-3AD203B41FA5}">
                      <a16:colId xmlns:a16="http://schemas.microsoft.com/office/drawing/2014/main" val="3539774431"/>
                    </a:ext>
                  </a:extLst>
                </a:gridCol>
              </a:tblGrid>
              <a:tr h="402439">
                <a:tc>
                  <a:txBody>
                    <a:bodyPr/>
                    <a:lstStyle/>
                    <a:p>
                      <a:r>
                        <a:rPr lang="en-AU" dirty="0" smtClean="0"/>
                        <a:t>Factor</a:t>
                      </a:r>
                      <a:endParaRPr lang="en-AU" dirty="0"/>
                    </a:p>
                  </a:txBody>
                  <a:tcPr/>
                </a:tc>
                <a:tc>
                  <a:txBody>
                    <a:bodyPr/>
                    <a:lstStyle/>
                    <a:p>
                      <a:r>
                        <a:rPr lang="en-AU" dirty="0" smtClean="0"/>
                        <a:t>Effect on S</a:t>
                      </a:r>
                      <a:r>
                        <a:rPr lang="en-AU" baseline="-25000" dirty="0" smtClean="0"/>
                        <a:t>LF</a:t>
                      </a:r>
                      <a:endParaRPr lang="en-AU" dirty="0"/>
                    </a:p>
                  </a:txBody>
                  <a:tcPr/>
                </a:tc>
                <a:extLst>
                  <a:ext uri="{0D108BD9-81ED-4DB2-BD59-A6C34878D82A}">
                    <a16:rowId xmlns:a16="http://schemas.microsoft.com/office/drawing/2014/main" val="3798872141"/>
                  </a:ext>
                </a:extLst>
              </a:tr>
              <a:tr h="743030">
                <a:tc>
                  <a:txBody>
                    <a:bodyPr/>
                    <a:lstStyle/>
                    <a:p>
                      <a:r>
                        <a:rPr lang="en-AU" sz="1400" dirty="0" smtClean="0"/>
                        <a:t>Real Interest</a:t>
                      </a:r>
                      <a:r>
                        <a:rPr lang="en-AU" sz="1400" baseline="0" dirty="0" smtClean="0"/>
                        <a:t> Rate</a:t>
                      </a:r>
                      <a:endParaRPr lang="en-AU" sz="1400" dirty="0"/>
                    </a:p>
                  </a:txBody>
                  <a:tcPr/>
                </a:tc>
                <a:tc>
                  <a:txBody>
                    <a:bodyPr/>
                    <a:lstStyle/>
                    <a:p>
                      <a:r>
                        <a:rPr lang="en-AU" sz="1400" dirty="0" smtClean="0">
                          <a:solidFill>
                            <a:srgbClr val="00B050"/>
                          </a:solidFill>
                        </a:rPr>
                        <a:t>↑</a:t>
                      </a:r>
                      <a:r>
                        <a:rPr lang="en-AU" sz="1400" dirty="0" smtClean="0"/>
                        <a:t>→Movement</a:t>
                      </a:r>
                      <a:r>
                        <a:rPr lang="en-AU" sz="1400" baseline="0" dirty="0" smtClean="0"/>
                        <a:t> right on the same curve</a:t>
                      </a:r>
                      <a:endParaRPr lang="en-AU" sz="1400" dirty="0" smtClean="0"/>
                    </a:p>
                    <a:p>
                      <a:r>
                        <a:rPr lang="en-AU" sz="1400" dirty="0" smtClean="0">
                          <a:solidFill>
                            <a:srgbClr val="FF0000"/>
                          </a:solidFill>
                        </a:rPr>
                        <a:t>↓</a:t>
                      </a:r>
                      <a:r>
                        <a:rPr lang="en-AU" sz="1400" dirty="0" smtClean="0"/>
                        <a:t>→Movement</a:t>
                      </a:r>
                      <a:r>
                        <a:rPr lang="en-AU" sz="1400" baseline="0" dirty="0" smtClean="0"/>
                        <a:t> left on the same curve</a:t>
                      </a:r>
                      <a:endParaRPr lang="en-AU" sz="1400" dirty="0" smtClean="0"/>
                    </a:p>
                  </a:txBody>
                  <a:tcPr/>
                </a:tc>
                <a:extLst>
                  <a:ext uri="{0D108BD9-81ED-4DB2-BD59-A6C34878D82A}">
                    <a16:rowId xmlns:a16="http://schemas.microsoft.com/office/drawing/2014/main" val="2886360955"/>
                  </a:ext>
                </a:extLst>
              </a:tr>
              <a:tr h="407468">
                <a:tc>
                  <a:txBody>
                    <a:bodyPr/>
                    <a:lstStyle/>
                    <a:p>
                      <a:r>
                        <a:rPr lang="en-AU" sz="1400" baseline="0" dirty="0" smtClean="0"/>
                        <a:t>Consumer Income</a:t>
                      </a:r>
                      <a:endParaRPr lang="en-AU" sz="1400" dirty="0"/>
                    </a:p>
                  </a:txBody>
                  <a:tcPr/>
                </a:tc>
                <a:tc>
                  <a:txBody>
                    <a:bodyPr/>
                    <a:lstStyle/>
                    <a:p>
                      <a:r>
                        <a:rPr lang="en-AU" sz="1400" dirty="0" smtClean="0">
                          <a:solidFill>
                            <a:srgbClr val="00B050"/>
                          </a:solidFill>
                        </a:rPr>
                        <a:t>↑</a:t>
                      </a:r>
                      <a:r>
                        <a:rPr lang="en-AU" sz="1400" dirty="0" smtClean="0"/>
                        <a:t>→</a:t>
                      </a:r>
                      <a:r>
                        <a:rPr lang="en-AU" sz="1400" dirty="0" smtClean="0">
                          <a:solidFill>
                            <a:srgbClr val="00B050"/>
                          </a:solidFill>
                        </a:rPr>
                        <a:t>↑</a:t>
                      </a:r>
                      <a:r>
                        <a:rPr lang="en-AU" sz="1400" dirty="0" smtClean="0"/>
                        <a:t>S</a:t>
                      </a:r>
                      <a:r>
                        <a:rPr lang="en-AU" sz="1400" baseline="-25000" dirty="0" smtClean="0"/>
                        <a:t>LF </a:t>
                      </a:r>
                      <a:r>
                        <a:rPr lang="en-AU" sz="1400" baseline="0" dirty="0" smtClean="0"/>
                        <a:t>(more money saved)</a:t>
                      </a:r>
                      <a:endParaRPr lang="en-AU" sz="1400" dirty="0" smtClean="0"/>
                    </a:p>
                    <a:p>
                      <a:r>
                        <a:rPr lang="en-AU" sz="1400" dirty="0" smtClean="0">
                          <a:solidFill>
                            <a:srgbClr val="FF0000"/>
                          </a:solidFill>
                        </a:rPr>
                        <a:t>↓</a:t>
                      </a:r>
                      <a:r>
                        <a:rPr lang="en-AU" sz="1400" dirty="0" smtClean="0"/>
                        <a:t>→</a:t>
                      </a:r>
                      <a:r>
                        <a:rPr lang="en-AU" sz="1400" dirty="0" smtClean="0">
                          <a:solidFill>
                            <a:srgbClr val="FF0000"/>
                          </a:solidFill>
                        </a:rPr>
                        <a:t>↓</a:t>
                      </a:r>
                      <a:r>
                        <a:rPr lang="en-AU" sz="1400" dirty="0" smtClean="0"/>
                        <a:t>S</a:t>
                      </a:r>
                      <a:r>
                        <a:rPr lang="en-AU" sz="1400" baseline="-25000" dirty="0" smtClean="0"/>
                        <a:t>LF</a:t>
                      </a:r>
                      <a:endParaRPr lang="en-AU" sz="1400" dirty="0" smtClean="0"/>
                    </a:p>
                  </a:txBody>
                  <a:tcPr/>
                </a:tc>
                <a:extLst>
                  <a:ext uri="{0D108BD9-81ED-4DB2-BD59-A6C34878D82A}">
                    <a16:rowId xmlns:a16="http://schemas.microsoft.com/office/drawing/2014/main" val="1775949710"/>
                  </a:ext>
                </a:extLst>
              </a:tr>
              <a:tr h="575249">
                <a:tc>
                  <a:txBody>
                    <a:bodyPr/>
                    <a:lstStyle/>
                    <a:p>
                      <a:r>
                        <a:rPr lang="en-AU" sz="1400" dirty="0" smtClean="0"/>
                        <a:t>Performance in other</a:t>
                      </a:r>
                      <a:r>
                        <a:rPr lang="en-AU" sz="1400" baseline="0" dirty="0" smtClean="0"/>
                        <a:t> markets (</a:t>
                      </a:r>
                      <a:r>
                        <a:rPr lang="en-AU" sz="1400" baseline="0" dirty="0" err="1" smtClean="0"/>
                        <a:t>eg</a:t>
                      </a:r>
                      <a:r>
                        <a:rPr lang="en-AU" sz="1400" baseline="0" dirty="0" smtClean="0"/>
                        <a:t>. Stock market, property market)</a:t>
                      </a:r>
                      <a:endParaRPr lang="en-AU" sz="1400" dirty="0"/>
                    </a:p>
                  </a:txBody>
                  <a:tcPr/>
                </a:tc>
                <a:tc>
                  <a:txBody>
                    <a:bodyPr/>
                    <a:lstStyle/>
                    <a:p>
                      <a:r>
                        <a:rPr lang="en-AU" sz="1400" dirty="0" smtClean="0">
                          <a:solidFill>
                            <a:srgbClr val="00B050"/>
                          </a:solidFill>
                        </a:rPr>
                        <a:t>↑</a:t>
                      </a:r>
                      <a:r>
                        <a:rPr lang="en-AU" sz="1400" dirty="0" smtClean="0"/>
                        <a:t>→</a:t>
                      </a:r>
                      <a:r>
                        <a:rPr lang="en-AU" sz="1400" dirty="0" smtClean="0">
                          <a:solidFill>
                            <a:srgbClr val="FF0000"/>
                          </a:solidFill>
                        </a:rPr>
                        <a:t>↓</a:t>
                      </a:r>
                      <a:r>
                        <a:rPr lang="en-AU" sz="1400" dirty="0" smtClean="0"/>
                        <a:t>S</a:t>
                      </a:r>
                      <a:r>
                        <a:rPr lang="en-AU" sz="1400" baseline="-25000" dirty="0" smtClean="0"/>
                        <a:t>LF </a:t>
                      </a:r>
                      <a:r>
                        <a:rPr lang="en-AU" sz="1400" baseline="0" dirty="0" smtClean="0"/>
                        <a:t>(people will invest in other markets)</a:t>
                      </a:r>
                      <a:endParaRPr lang="en-AU" sz="1400" dirty="0" smtClean="0"/>
                    </a:p>
                    <a:p>
                      <a:r>
                        <a:rPr lang="en-AU" sz="1400" dirty="0" smtClean="0">
                          <a:solidFill>
                            <a:srgbClr val="FF0000"/>
                          </a:solidFill>
                        </a:rPr>
                        <a:t>↓</a:t>
                      </a:r>
                      <a:r>
                        <a:rPr lang="en-AU" sz="1400" dirty="0" smtClean="0"/>
                        <a:t>→</a:t>
                      </a:r>
                      <a:r>
                        <a:rPr lang="en-AU" sz="1400" dirty="0" smtClean="0">
                          <a:solidFill>
                            <a:srgbClr val="00B050"/>
                          </a:solidFill>
                        </a:rPr>
                        <a:t>↑</a:t>
                      </a:r>
                      <a:r>
                        <a:rPr lang="en-AU" sz="1400" dirty="0" smtClean="0"/>
                        <a:t>S</a:t>
                      </a:r>
                      <a:r>
                        <a:rPr lang="en-AU" sz="1400" baseline="-25000" dirty="0" smtClean="0"/>
                        <a:t>LF</a:t>
                      </a:r>
                      <a:endParaRPr lang="en-AU" sz="1400" dirty="0" smtClean="0"/>
                    </a:p>
                  </a:txBody>
                  <a:tcPr/>
                </a:tc>
                <a:extLst>
                  <a:ext uri="{0D108BD9-81ED-4DB2-BD59-A6C34878D82A}">
                    <a16:rowId xmlns:a16="http://schemas.microsoft.com/office/drawing/2014/main" val="4086223359"/>
                  </a:ext>
                </a:extLst>
              </a:tr>
              <a:tr h="743030">
                <a:tc>
                  <a:txBody>
                    <a:bodyPr/>
                    <a:lstStyle/>
                    <a:p>
                      <a:r>
                        <a:rPr lang="en-AU" sz="1400" dirty="0" smtClean="0"/>
                        <a:t>Tax on interest earnings</a:t>
                      </a:r>
                      <a:endParaRPr lang="en-AU" sz="1400" dirty="0"/>
                    </a:p>
                  </a:txBody>
                  <a:tcPr/>
                </a:tc>
                <a:tc>
                  <a:txBody>
                    <a:bodyPr/>
                    <a:lstStyle/>
                    <a:p>
                      <a:r>
                        <a:rPr lang="en-AU" sz="1400" dirty="0" smtClean="0">
                          <a:solidFill>
                            <a:srgbClr val="00B050"/>
                          </a:solidFill>
                        </a:rPr>
                        <a:t>↑</a:t>
                      </a:r>
                      <a:r>
                        <a:rPr lang="en-AU" sz="1400" dirty="0" smtClean="0"/>
                        <a:t>→</a:t>
                      </a:r>
                      <a:r>
                        <a:rPr lang="en-AU" sz="1400" dirty="0" smtClean="0">
                          <a:solidFill>
                            <a:srgbClr val="FF0000"/>
                          </a:solidFill>
                        </a:rPr>
                        <a:t>↓</a:t>
                      </a:r>
                      <a:r>
                        <a:rPr lang="en-AU" sz="1400" dirty="0" smtClean="0"/>
                        <a:t>S</a:t>
                      </a:r>
                      <a:r>
                        <a:rPr lang="en-AU" sz="1400" baseline="-25000" dirty="0" smtClean="0"/>
                        <a:t>LF </a:t>
                      </a:r>
                      <a:r>
                        <a:rPr lang="en-AU" sz="1400" baseline="0" smtClean="0"/>
                        <a:t>(lenders earn less)</a:t>
                      </a:r>
                      <a:endParaRPr lang="en-AU" sz="1400" dirty="0" smtClean="0"/>
                    </a:p>
                    <a:p>
                      <a:r>
                        <a:rPr lang="en-AU" sz="1400" dirty="0" smtClean="0">
                          <a:solidFill>
                            <a:srgbClr val="FF0000"/>
                          </a:solidFill>
                        </a:rPr>
                        <a:t>↓</a:t>
                      </a:r>
                      <a:r>
                        <a:rPr lang="en-AU" sz="1400" dirty="0" smtClean="0"/>
                        <a:t>→</a:t>
                      </a:r>
                      <a:r>
                        <a:rPr lang="en-AU" sz="1400" dirty="0" smtClean="0">
                          <a:solidFill>
                            <a:srgbClr val="00B050"/>
                          </a:solidFill>
                        </a:rPr>
                        <a:t>↑</a:t>
                      </a:r>
                      <a:r>
                        <a:rPr lang="en-AU" sz="1400" dirty="0" smtClean="0"/>
                        <a:t>S</a:t>
                      </a:r>
                      <a:r>
                        <a:rPr lang="en-AU" sz="1400" baseline="-25000" dirty="0" smtClean="0"/>
                        <a:t>LF</a:t>
                      </a:r>
                      <a:endParaRPr lang="en-AU" sz="1400" dirty="0" smtClean="0"/>
                    </a:p>
                    <a:p>
                      <a:endParaRPr lang="en-AU" sz="1400" dirty="0" smtClean="0"/>
                    </a:p>
                  </a:txBody>
                  <a:tcPr/>
                </a:tc>
                <a:extLst>
                  <a:ext uri="{0D108BD9-81ED-4DB2-BD59-A6C34878D82A}">
                    <a16:rowId xmlns:a16="http://schemas.microsoft.com/office/drawing/2014/main" val="921838251"/>
                  </a:ext>
                </a:extLst>
              </a:tr>
            </a:tbl>
          </a:graphicData>
        </a:graphic>
      </p:graphicFrame>
    </p:spTree>
    <p:extLst>
      <p:ext uri="{BB962C8B-B14F-4D97-AF65-F5344CB8AC3E}">
        <p14:creationId xmlns:p14="http://schemas.microsoft.com/office/powerpoint/2010/main" val="15795468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172199" y="744447"/>
            <a:ext cx="5744498" cy="59861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275302" y="863774"/>
            <a:ext cx="5744497" cy="57199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413238" y="-101930"/>
            <a:ext cx="10515600" cy="1325563"/>
          </a:xfrm>
        </p:spPr>
        <p:txBody>
          <a:bodyPr/>
          <a:lstStyle/>
          <a:p>
            <a:r>
              <a:rPr lang="en-US" dirty="0" smtClean="0"/>
              <a:t>Money Market vs Loanable Funds Market</a:t>
            </a:r>
            <a:endParaRPr lang="en-US" dirty="0"/>
          </a:p>
        </p:txBody>
      </p:sp>
      <p:sp>
        <p:nvSpPr>
          <p:cNvPr id="7" name="Content Placeholder 6"/>
          <p:cNvSpPr>
            <a:spLocks noGrp="1"/>
          </p:cNvSpPr>
          <p:nvPr>
            <p:ph sz="half" idx="1"/>
          </p:nvPr>
        </p:nvSpPr>
        <p:spPr>
          <a:xfrm>
            <a:off x="344269" y="4370849"/>
            <a:ext cx="5606562" cy="1961054"/>
          </a:xfrm>
        </p:spPr>
        <p:txBody>
          <a:bodyPr>
            <a:noAutofit/>
          </a:bodyPr>
          <a:lstStyle/>
          <a:p>
            <a:r>
              <a:rPr lang="en-AU" sz="1800" dirty="0" smtClean="0"/>
              <a:t>Shows the amount of AD = C + I + G + (X-M)</a:t>
            </a:r>
          </a:p>
          <a:p>
            <a:r>
              <a:rPr lang="en-AU" sz="1800" dirty="0" smtClean="0"/>
              <a:t>MD Shifters: Price Level, National Wealth, AD</a:t>
            </a:r>
          </a:p>
          <a:p>
            <a:r>
              <a:rPr lang="en-AU" sz="1800" dirty="0" smtClean="0"/>
              <a:t>MS Shifters: Federal Reserve Policies</a:t>
            </a:r>
          </a:p>
          <a:p>
            <a:r>
              <a:rPr lang="en-AU" sz="1800" dirty="0" smtClean="0"/>
              <a:t>The amount of M1 money</a:t>
            </a:r>
          </a:p>
          <a:p>
            <a:r>
              <a:rPr lang="en-AU" sz="1800" dirty="0" smtClean="0"/>
              <a:t>Short term decision making– therefore inflation doesn’t matter, therefore </a:t>
            </a:r>
            <a:r>
              <a:rPr lang="en-AU" sz="1800" dirty="0" smtClean="0">
                <a:solidFill>
                  <a:srgbClr val="00B0F0"/>
                </a:solidFill>
              </a:rPr>
              <a:t>nominal interest rate</a:t>
            </a:r>
            <a:endParaRPr lang="en-AU" sz="1800" dirty="0">
              <a:solidFill>
                <a:srgbClr val="00B0F0"/>
              </a:solidFill>
            </a:endParaRPr>
          </a:p>
        </p:txBody>
      </p:sp>
      <p:sp>
        <p:nvSpPr>
          <p:cNvPr id="8" name="Content Placeholder 7"/>
          <p:cNvSpPr>
            <a:spLocks noGrp="1"/>
          </p:cNvSpPr>
          <p:nvPr>
            <p:ph sz="half" idx="2"/>
          </p:nvPr>
        </p:nvSpPr>
        <p:spPr>
          <a:xfrm>
            <a:off x="6453648" y="4475746"/>
            <a:ext cx="5325112" cy="2065193"/>
          </a:xfrm>
        </p:spPr>
        <p:txBody>
          <a:bodyPr>
            <a:normAutofit fontScale="55000" lnSpcReduction="20000"/>
          </a:bodyPr>
          <a:lstStyle/>
          <a:p>
            <a:r>
              <a:rPr lang="en-AU" sz="3400" dirty="0" smtClean="0"/>
              <a:t>Shows the amount of </a:t>
            </a:r>
            <a:r>
              <a:rPr lang="en-AU" sz="3400" dirty="0" err="1" smtClean="0"/>
              <a:t>C</a:t>
            </a:r>
            <a:r>
              <a:rPr lang="en-AU" sz="3400" baseline="-25000" dirty="0" err="1" smtClean="0"/>
              <a:t>interest</a:t>
            </a:r>
            <a:r>
              <a:rPr lang="en-AU" sz="3400" baseline="-25000" dirty="0" smtClean="0"/>
              <a:t> sensitive</a:t>
            </a:r>
            <a:r>
              <a:rPr lang="en-AU" sz="3400" dirty="0" smtClean="0"/>
              <a:t> + I + </a:t>
            </a:r>
            <a:r>
              <a:rPr lang="en-AU" sz="3400" dirty="0" err="1" smtClean="0"/>
              <a:t>G</a:t>
            </a:r>
            <a:r>
              <a:rPr lang="en-AU" sz="3400" baseline="-25000" dirty="0" err="1" smtClean="0"/>
              <a:t>borrowed</a:t>
            </a:r>
            <a:endParaRPr lang="en-AU" sz="3400" baseline="-25000" dirty="0" smtClean="0"/>
          </a:p>
          <a:p>
            <a:r>
              <a:rPr lang="en-AU" sz="3400" dirty="0"/>
              <a:t>D</a:t>
            </a:r>
            <a:r>
              <a:rPr lang="en-AU" sz="3400" baseline="-25000" dirty="0"/>
              <a:t>LF</a:t>
            </a:r>
            <a:r>
              <a:rPr lang="en-AU" sz="3400" dirty="0"/>
              <a:t> </a:t>
            </a:r>
            <a:r>
              <a:rPr lang="en-AU" sz="3400" dirty="0" smtClean="0"/>
              <a:t>Shifters: factors that affect investor behaviour</a:t>
            </a:r>
          </a:p>
          <a:p>
            <a:r>
              <a:rPr lang="en-AU" sz="3400" dirty="0" smtClean="0"/>
              <a:t>S</a:t>
            </a:r>
            <a:r>
              <a:rPr lang="en-AU" sz="3400" baseline="-25000" dirty="0" smtClean="0"/>
              <a:t>LF </a:t>
            </a:r>
            <a:r>
              <a:rPr lang="en-AU" sz="3400" dirty="0" smtClean="0"/>
              <a:t>Shifters: factors that affect saver </a:t>
            </a:r>
            <a:r>
              <a:rPr lang="en-AU" sz="3400" dirty="0" err="1" smtClean="0"/>
              <a:t>behavior</a:t>
            </a:r>
            <a:endParaRPr lang="en-AU" sz="3400" dirty="0" smtClean="0"/>
          </a:p>
          <a:p>
            <a:r>
              <a:rPr lang="en-AU" sz="3400" dirty="0" smtClean="0"/>
              <a:t>Shows less liquid money</a:t>
            </a:r>
          </a:p>
          <a:p>
            <a:r>
              <a:rPr lang="en-AU" sz="3400" dirty="0" smtClean="0"/>
              <a:t>Long term decision making– therefore inflation matters – therefore </a:t>
            </a:r>
            <a:r>
              <a:rPr lang="en-AU" sz="3400" dirty="0" smtClean="0">
                <a:solidFill>
                  <a:srgbClr val="00B0F0"/>
                </a:solidFill>
              </a:rPr>
              <a:t>real interest rate</a:t>
            </a:r>
          </a:p>
          <a:p>
            <a:endParaRPr lang="en-AU" dirty="0" smtClean="0"/>
          </a:p>
        </p:txBody>
      </p:sp>
      <p:sp>
        <p:nvSpPr>
          <p:cNvPr id="4" name="Rectangle 3"/>
          <p:cNvSpPr/>
          <p:nvPr/>
        </p:nvSpPr>
        <p:spPr>
          <a:xfrm>
            <a:off x="9881937" y="221227"/>
            <a:ext cx="2628650" cy="523220"/>
          </a:xfrm>
          <a:prstGeom prst="rect">
            <a:avLst/>
          </a:prstGeom>
        </p:spPr>
        <p:txBody>
          <a:bodyPr wrap="square">
            <a:spAutoFit/>
          </a:bodyPr>
          <a:lstStyle/>
          <a:p>
            <a:r>
              <a:rPr lang="en-US" sz="1400" dirty="0">
                <a:hlinkClick r:id="rId2"/>
              </a:rPr>
              <a:t>Money Growth and Inflation- Macro Topic 5.3 - YouTube</a:t>
            </a:r>
            <a:endParaRPr lang="en-US" sz="1400" dirty="0"/>
          </a:p>
        </p:txBody>
      </p:sp>
      <p:pic>
        <p:nvPicPr>
          <p:cNvPr id="9" name="Picture 8"/>
          <p:cNvPicPr>
            <a:picLocks noChangeAspect="1"/>
          </p:cNvPicPr>
          <p:nvPr/>
        </p:nvPicPr>
        <p:blipFill>
          <a:blip r:embed="rId3"/>
          <a:stretch>
            <a:fillRect/>
          </a:stretch>
        </p:blipFill>
        <p:spPr>
          <a:xfrm>
            <a:off x="6801854" y="863774"/>
            <a:ext cx="3492520" cy="3436957"/>
          </a:xfrm>
          <a:prstGeom prst="rect">
            <a:avLst/>
          </a:prstGeom>
        </p:spPr>
      </p:pic>
      <p:pic>
        <p:nvPicPr>
          <p:cNvPr id="10" name="Picture 9"/>
          <p:cNvPicPr>
            <a:picLocks noChangeAspect="1"/>
          </p:cNvPicPr>
          <p:nvPr/>
        </p:nvPicPr>
        <p:blipFill>
          <a:blip r:embed="rId4"/>
          <a:stretch>
            <a:fillRect/>
          </a:stretch>
        </p:blipFill>
        <p:spPr>
          <a:xfrm>
            <a:off x="907826" y="1010654"/>
            <a:ext cx="4271706" cy="3025990"/>
          </a:xfrm>
          <a:prstGeom prst="rect">
            <a:avLst/>
          </a:prstGeom>
        </p:spPr>
      </p:pic>
      <p:sp>
        <p:nvSpPr>
          <p:cNvPr id="11" name="Oval 10">
            <a:hlinkClick r:id="" action="ppaction://noaction"/>
          </p:cNvPr>
          <p:cNvSpPr/>
          <p:nvPr/>
        </p:nvSpPr>
        <p:spPr>
          <a:xfrm>
            <a:off x="0" y="0"/>
            <a:ext cx="413238" cy="442452"/>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p:cNvSpPr txBox="1"/>
          <p:nvPr/>
        </p:nvSpPr>
        <p:spPr>
          <a:xfrm>
            <a:off x="10363200" y="1710813"/>
            <a:ext cx="1553497" cy="923330"/>
          </a:xfrm>
          <a:prstGeom prst="rect">
            <a:avLst/>
          </a:prstGeom>
          <a:solidFill>
            <a:schemeClr val="accent4">
              <a:lumMod val="40000"/>
              <a:lumOff val="60000"/>
            </a:schemeClr>
          </a:solidFill>
        </p:spPr>
        <p:txBody>
          <a:bodyPr wrap="square" rtlCol="0">
            <a:spAutoFit/>
          </a:bodyPr>
          <a:lstStyle/>
          <a:p>
            <a:r>
              <a:rPr lang="en-AU" b="1" dirty="0" smtClean="0"/>
              <a:t>Borrowing and Lending of Money</a:t>
            </a:r>
            <a:endParaRPr lang="en-AU" b="1" dirty="0"/>
          </a:p>
        </p:txBody>
      </p:sp>
      <p:sp>
        <p:nvSpPr>
          <p:cNvPr id="13" name="TextBox 12"/>
          <p:cNvSpPr txBox="1"/>
          <p:nvPr/>
        </p:nvSpPr>
        <p:spPr>
          <a:xfrm>
            <a:off x="4466302" y="1819869"/>
            <a:ext cx="1553497" cy="923330"/>
          </a:xfrm>
          <a:prstGeom prst="rect">
            <a:avLst/>
          </a:prstGeom>
          <a:solidFill>
            <a:schemeClr val="accent4">
              <a:lumMod val="40000"/>
              <a:lumOff val="60000"/>
            </a:schemeClr>
          </a:solidFill>
        </p:spPr>
        <p:txBody>
          <a:bodyPr wrap="square" rtlCol="0">
            <a:spAutoFit/>
          </a:bodyPr>
          <a:lstStyle/>
          <a:p>
            <a:r>
              <a:rPr lang="en-AU" b="1" dirty="0" smtClean="0"/>
              <a:t>Liquid Money used for all purposes</a:t>
            </a:r>
            <a:endParaRPr lang="en-AU" b="1" dirty="0"/>
          </a:p>
        </p:txBody>
      </p:sp>
    </p:spTree>
    <p:extLst>
      <p:ext uri="{BB962C8B-B14F-4D97-AF65-F5344CB8AC3E}">
        <p14:creationId xmlns:p14="http://schemas.microsoft.com/office/powerpoint/2010/main" val="17606779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Budget Summary</a:t>
            </a:r>
            <a:endParaRPr lang="en-AU" dirty="0"/>
          </a:p>
        </p:txBody>
      </p:sp>
      <p:graphicFrame>
        <p:nvGraphicFramePr>
          <p:cNvPr id="4" name="Content Placeholder 3"/>
          <p:cNvGraphicFramePr>
            <a:graphicFrameLocks noGrp="1"/>
          </p:cNvGraphicFramePr>
          <p:nvPr>
            <p:ph idx="1"/>
            <p:extLst/>
          </p:nvPr>
        </p:nvGraphicFramePr>
        <p:xfrm>
          <a:off x="285703" y="1690688"/>
          <a:ext cx="11161882" cy="3884553"/>
        </p:xfrm>
        <a:graphic>
          <a:graphicData uri="http://schemas.openxmlformats.org/drawingml/2006/table">
            <a:tbl>
              <a:tblPr firstRow="1" bandRow="1">
                <a:tableStyleId>{5C22544A-7EE6-4342-B048-85BDC9FD1C3A}</a:tableStyleId>
              </a:tblPr>
              <a:tblGrid>
                <a:gridCol w="1929959">
                  <a:extLst>
                    <a:ext uri="{9D8B030D-6E8A-4147-A177-3AD203B41FA5}">
                      <a16:colId xmlns:a16="http://schemas.microsoft.com/office/drawing/2014/main" val="2812896125"/>
                    </a:ext>
                  </a:extLst>
                </a:gridCol>
                <a:gridCol w="633046">
                  <a:extLst>
                    <a:ext uri="{9D8B030D-6E8A-4147-A177-3AD203B41FA5}">
                      <a16:colId xmlns:a16="http://schemas.microsoft.com/office/drawing/2014/main" val="970825363"/>
                    </a:ext>
                  </a:extLst>
                </a:gridCol>
                <a:gridCol w="2224454">
                  <a:extLst>
                    <a:ext uri="{9D8B030D-6E8A-4147-A177-3AD203B41FA5}">
                      <a16:colId xmlns:a16="http://schemas.microsoft.com/office/drawing/2014/main" val="1242076516"/>
                    </a:ext>
                  </a:extLst>
                </a:gridCol>
                <a:gridCol w="2118946">
                  <a:extLst>
                    <a:ext uri="{9D8B030D-6E8A-4147-A177-3AD203B41FA5}">
                      <a16:colId xmlns:a16="http://schemas.microsoft.com/office/drawing/2014/main" val="3146159301"/>
                    </a:ext>
                  </a:extLst>
                </a:gridCol>
                <a:gridCol w="2074984">
                  <a:extLst>
                    <a:ext uri="{9D8B030D-6E8A-4147-A177-3AD203B41FA5}">
                      <a16:colId xmlns:a16="http://schemas.microsoft.com/office/drawing/2014/main" val="1726253623"/>
                    </a:ext>
                  </a:extLst>
                </a:gridCol>
                <a:gridCol w="2180493">
                  <a:extLst>
                    <a:ext uri="{9D8B030D-6E8A-4147-A177-3AD203B41FA5}">
                      <a16:colId xmlns:a16="http://schemas.microsoft.com/office/drawing/2014/main" val="1670101236"/>
                    </a:ext>
                  </a:extLst>
                </a:gridCol>
              </a:tblGrid>
              <a:tr h="956904">
                <a:tc>
                  <a:txBody>
                    <a:bodyPr/>
                    <a:lstStyle/>
                    <a:p>
                      <a:endParaRPr lang="en-AU" dirty="0"/>
                    </a:p>
                  </a:txBody>
                  <a:tcPr/>
                </a:tc>
                <a:tc>
                  <a:txBody>
                    <a:bodyPr/>
                    <a:lstStyle/>
                    <a:p>
                      <a:r>
                        <a:rPr lang="en-AU" dirty="0" smtClean="0"/>
                        <a:t>+/-</a:t>
                      </a:r>
                      <a:endParaRPr lang="en-AU" dirty="0"/>
                    </a:p>
                  </a:txBody>
                  <a:tcPr/>
                </a:tc>
                <a:tc>
                  <a:txBody>
                    <a:bodyPr/>
                    <a:lstStyle/>
                    <a:p>
                      <a:r>
                        <a:rPr lang="en-AU" dirty="0" smtClean="0"/>
                        <a:t>Definition</a:t>
                      </a:r>
                      <a:endParaRPr lang="en-AU" dirty="0"/>
                    </a:p>
                  </a:txBody>
                  <a:tcPr/>
                </a:tc>
                <a:tc>
                  <a:txBody>
                    <a:bodyPr/>
                    <a:lstStyle/>
                    <a:p>
                      <a:r>
                        <a:rPr lang="en-AU" dirty="0" smtClean="0"/>
                        <a:t>Type of </a:t>
                      </a:r>
                      <a:r>
                        <a:rPr lang="en-AU" baseline="0" dirty="0" smtClean="0"/>
                        <a:t>Fiscal Policy</a:t>
                      </a:r>
                      <a:endParaRPr lang="en-AU" dirty="0"/>
                    </a:p>
                  </a:txBody>
                  <a:tcPr/>
                </a:tc>
                <a:tc>
                  <a:txBody>
                    <a:bodyPr/>
                    <a:lstStyle/>
                    <a:p>
                      <a:r>
                        <a:rPr lang="en-AU" dirty="0" smtClean="0"/>
                        <a:t>Gov</a:t>
                      </a:r>
                      <a:r>
                        <a:rPr lang="en-AU" baseline="0" dirty="0" smtClean="0"/>
                        <a:t>ernment Borrowing/Saving</a:t>
                      </a:r>
                      <a:endParaRPr lang="en-AU" dirty="0"/>
                    </a:p>
                  </a:txBody>
                  <a:tcPr/>
                </a:tc>
                <a:tc>
                  <a:txBody>
                    <a:bodyPr/>
                    <a:lstStyle/>
                    <a:p>
                      <a:r>
                        <a:rPr lang="en-AU" dirty="0" smtClean="0"/>
                        <a:t>Effect on Loanable</a:t>
                      </a:r>
                      <a:r>
                        <a:rPr lang="en-AU" baseline="0" dirty="0" smtClean="0"/>
                        <a:t> Funds Market</a:t>
                      </a:r>
                      <a:endParaRPr lang="en-AU" dirty="0"/>
                    </a:p>
                  </a:txBody>
                  <a:tcPr/>
                </a:tc>
                <a:extLst>
                  <a:ext uri="{0D108BD9-81ED-4DB2-BD59-A6C34878D82A}">
                    <a16:rowId xmlns:a16="http://schemas.microsoft.com/office/drawing/2014/main" val="3925613961"/>
                  </a:ext>
                </a:extLst>
              </a:tr>
              <a:tr h="824529">
                <a:tc>
                  <a:txBody>
                    <a:bodyPr/>
                    <a:lstStyle/>
                    <a:p>
                      <a:r>
                        <a:rPr lang="en-AU" dirty="0" smtClean="0"/>
                        <a:t>Balanced</a:t>
                      </a:r>
                      <a:r>
                        <a:rPr lang="en-AU" baseline="0" dirty="0" smtClean="0"/>
                        <a:t> Budget</a:t>
                      </a:r>
                      <a:endParaRPr lang="en-AU" dirty="0"/>
                    </a:p>
                  </a:txBody>
                  <a:tcPr/>
                </a:tc>
                <a:tc>
                  <a:txBody>
                    <a:bodyPr/>
                    <a:lstStyle/>
                    <a:p>
                      <a:endParaRPr lang="en-AU" sz="4000" dirty="0"/>
                    </a:p>
                  </a:txBody>
                  <a:tcPr/>
                </a:tc>
                <a:tc>
                  <a:txBody>
                    <a:bodyPr/>
                    <a:lstStyle/>
                    <a:p>
                      <a:r>
                        <a:rPr lang="en-AU" sz="1800" dirty="0" smtClean="0"/>
                        <a:t>Tax = Government Expenditure</a:t>
                      </a:r>
                      <a:endParaRPr lang="en-AU" dirty="0"/>
                    </a:p>
                  </a:txBody>
                  <a:tcPr/>
                </a:tc>
                <a:tc>
                  <a:txBody>
                    <a:bodyPr/>
                    <a:lstStyle/>
                    <a:p>
                      <a:r>
                        <a:rPr lang="en-AU" dirty="0" smtClean="0"/>
                        <a:t>Neutral FP</a:t>
                      </a:r>
                      <a:endParaRPr lang="en-AU" dirty="0"/>
                    </a:p>
                  </a:txBody>
                  <a:tcPr/>
                </a:tc>
                <a:tc>
                  <a:txBody>
                    <a:bodyPr/>
                    <a:lstStyle/>
                    <a:p>
                      <a:r>
                        <a:rPr lang="en-AU" dirty="0" smtClean="0"/>
                        <a:t>Borrowing/saving</a:t>
                      </a:r>
                      <a:r>
                        <a:rPr lang="en-AU" baseline="0" dirty="0" smtClean="0"/>
                        <a:t> remains the same</a:t>
                      </a:r>
                      <a:endParaRPr lang="en-AU" dirty="0"/>
                    </a:p>
                  </a:txBody>
                  <a:tcPr/>
                </a:tc>
                <a:tc>
                  <a:txBody>
                    <a:bodyPr/>
                    <a:lstStyle/>
                    <a:p>
                      <a:r>
                        <a:rPr lang="en-AU" dirty="0" smtClean="0"/>
                        <a:t>D</a:t>
                      </a:r>
                      <a:r>
                        <a:rPr lang="en-AU" baseline="-25000" dirty="0" smtClean="0"/>
                        <a:t>LF</a:t>
                      </a:r>
                      <a:r>
                        <a:rPr lang="en-AU" baseline="0" dirty="0" smtClean="0"/>
                        <a:t> unchanged</a:t>
                      </a:r>
                    </a:p>
                    <a:p>
                      <a:r>
                        <a:rPr lang="en-AU" baseline="0" dirty="0" smtClean="0"/>
                        <a:t>S</a:t>
                      </a:r>
                      <a:r>
                        <a:rPr lang="en-AU" baseline="-25000" dirty="0" smtClean="0"/>
                        <a:t>LF</a:t>
                      </a:r>
                      <a:r>
                        <a:rPr lang="en-AU" baseline="0" dirty="0" smtClean="0"/>
                        <a:t> unchanged</a:t>
                      </a:r>
                      <a:endParaRPr lang="en-AU" dirty="0"/>
                    </a:p>
                  </a:txBody>
                  <a:tcPr/>
                </a:tc>
                <a:extLst>
                  <a:ext uri="{0D108BD9-81ED-4DB2-BD59-A6C34878D82A}">
                    <a16:rowId xmlns:a16="http://schemas.microsoft.com/office/drawing/2014/main" val="3123221077"/>
                  </a:ext>
                </a:extLst>
              </a:tr>
              <a:tr h="824529">
                <a:tc>
                  <a:txBody>
                    <a:bodyPr/>
                    <a:lstStyle/>
                    <a:p>
                      <a:r>
                        <a:rPr lang="en-AU" dirty="0" smtClean="0">
                          <a:solidFill>
                            <a:srgbClr val="FF0000"/>
                          </a:solidFill>
                        </a:rPr>
                        <a:t>Budget Deficit</a:t>
                      </a:r>
                      <a:endParaRPr lang="en-AU" dirty="0">
                        <a:solidFill>
                          <a:srgbClr val="FF0000"/>
                        </a:solidFill>
                      </a:endParaRPr>
                    </a:p>
                  </a:txBody>
                  <a:tcPr/>
                </a:tc>
                <a:tc>
                  <a:txBody>
                    <a:bodyPr/>
                    <a:lstStyle/>
                    <a:p>
                      <a:r>
                        <a:rPr lang="en-AU" sz="4000" dirty="0" smtClean="0">
                          <a:solidFill>
                            <a:srgbClr val="FF0000"/>
                          </a:solidFill>
                        </a:rPr>
                        <a:t>-</a:t>
                      </a:r>
                      <a:endParaRPr lang="en-AU" sz="4000" dirty="0">
                        <a:solidFill>
                          <a:srgbClr val="FF0000"/>
                        </a:solidFill>
                      </a:endParaRPr>
                    </a:p>
                  </a:txBody>
                  <a:tcPr/>
                </a:tc>
                <a:tc>
                  <a:txBody>
                    <a:bodyPr/>
                    <a:lstStyle/>
                    <a:p>
                      <a:r>
                        <a:rPr lang="en-AU" sz="1800" dirty="0" smtClean="0"/>
                        <a:t>Tax &lt; Government Expenditure</a:t>
                      </a:r>
                      <a:endParaRPr lang="en-AU" dirty="0"/>
                    </a:p>
                  </a:txBody>
                  <a:tcPr/>
                </a:tc>
                <a:tc>
                  <a:txBody>
                    <a:bodyPr/>
                    <a:lstStyle/>
                    <a:p>
                      <a:r>
                        <a:rPr lang="en-AU" baseline="0" dirty="0" smtClean="0"/>
                        <a:t>Expansionary FP (↓</a:t>
                      </a:r>
                      <a:r>
                        <a:rPr lang="en-AU" baseline="0" dirty="0" err="1" smtClean="0"/>
                        <a:t>Tax↑Gov</a:t>
                      </a:r>
                      <a:r>
                        <a:rPr lang="en-AU" baseline="0" dirty="0" smtClean="0"/>
                        <a:t> expenditure)</a:t>
                      </a:r>
                      <a:endParaRPr lang="en-AU" baseline="0" dirty="0"/>
                    </a:p>
                  </a:txBody>
                  <a:tcPr/>
                </a:tc>
                <a:tc>
                  <a:txBody>
                    <a:bodyPr/>
                    <a:lstStyle/>
                    <a:p>
                      <a:r>
                        <a:rPr lang="en-AU" baseline="0" dirty="0" smtClean="0"/>
                        <a:t>Borrowing increases/</a:t>
                      </a:r>
                    </a:p>
                    <a:p>
                      <a:r>
                        <a:rPr lang="en-AU" baseline="0" dirty="0" smtClean="0"/>
                        <a:t>Saving decreases</a:t>
                      </a:r>
                      <a:endParaRPr lang="en-AU" baseline="0" dirty="0"/>
                    </a:p>
                  </a:txBody>
                  <a:tcPr/>
                </a:tc>
                <a:tc>
                  <a:txBody>
                    <a:bodyPr/>
                    <a:lstStyle/>
                    <a:p>
                      <a:r>
                        <a:rPr lang="en-AU" dirty="0" smtClean="0"/>
                        <a:t>D</a:t>
                      </a:r>
                      <a:r>
                        <a:rPr lang="en-AU" baseline="-25000" dirty="0" smtClean="0"/>
                        <a:t>LF</a:t>
                      </a:r>
                      <a:r>
                        <a:rPr lang="en-AU" baseline="0" dirty="0" smtClean="0"/>
                        <a:t> increases</a:t>
                      </a:r>
                    </a:p>
                    <a:p>
                      <a:r>
                        <a:rPr lang="en-AU" baseline="0" dirty="0" smtClean="0"/>
                        <a:t>S</a:t>
                      </a:r>
                      <a:r>
                        <a:rPr lang="en-AU" baseline="-25000" dirty="0" smtClean="0"/>
                        <a:t>LF</a:t>
                      </a:r>
                      <a:r>
                        <a:rPr lang="en-AU" baseline="0" dirty="0" smtClean="0"/>
                        <a:t> decreases</a:t>
                      </a:r>
                      <a:endParaRPr lang="en-AU" dirty="0" smtClean="0"/>
                    </a:p>
                    <a:p>
                      <a:endParaRPr lang="en-AU" baseline="0" dirty="0"/>
                    </a:p>
                  </a:txBody>
                  <a:tcPr/>
                </a:tc>
                <a:extLst>
                  <a:ext uri="{0D108BD9-81ED-4DB2-BD59-A6C34878D82A}">
                    <a16:rowId xmlns:a16="http://schemas.microsoft.com/office/drawing/2014/main" val="1368670207"/>
                  </a:ext>
                </a:extLst>
              </a:tr>
              <a:tr h="824529">
                <a:tc>
                  <a:txBody>
                    <a:bodyPr/>
                    <a:lstStyle/>
                    <a:p>
                      <a:r>
                        <a:rPr lang="en-AU" dirty="0" smtClean="0">
                          <a:solidFill>
                            <a:srgbClr val="00B050"/>
                          </a:solidFill>
                        </a:rPr>
                        <a:t>Budget Surplus</a:t>
                      </a:r>
                      <a:endParaRPr lang="en-AU" dirty="0">
                        <a:solidFill>
                          <a:srgbClr val="00B050"/>
                        </a:solidFill>
                      </a:endParaRPr>
                    </a:p>
                  </a:txBody>
                  <a:tcPr/>
                </a:tc>
                <a:tc>
                  <a:txBody>
                    <a:bodyPr/>
                    <a:lstStyle/>
                    <a:p>
                      <a:r>
                        <a:rPr lang="en-AU" sz="4000" dirty="0" smtClean="0">
                          <a:solidFill>
                            <a:srgbClr val="00B050"/>
                          </a:solidFill>
                        </a:rPr>
                        <a:t>+</a:t>
                      </a:r>
                      <a:endParaRPr lang="en-AU" sz="4000" dirty="0">
                        <a:solidFill>
                          <a:srgbClr val="00B050"/>
                        </a:solidFill>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AU" sz="2000" dirty="0" smtClean="0"/>
                        <a:t>Tax &gt; Government Expenditure</a:t>
                      </a:r>
                    </a:p>
                    <a:p>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Contractionary FP</a:t>
                      </a:r>
                      <a:r>
                        <a:rPr lang="en-AU" baseline="0" dirty="0" smtClean="0"/>
                        <a:t>(↑</a:t>
                      </a:r>
                      <a:r>
                        <a:rPr lang="en-AU" baseline="0" dirty="0" err="1" smtClean="0"/>
                        <a:t>Tax↓Gov</a:t>
                      </a:r>
                      <a:r>
                        <a:rPr lang="en-AU" baseline="0" dirty="0" smtClean="0"/>
                        <a:t> expenditure)</a:t>
                      </a:r>
                    </a:p>
                    <a:p>
                      <a:endParaRPr lang="en-AU" dirty="0"/>
                    </a:p>
                  </a:txBody>
                  <a:tcPr/>
                </a:tc>
                <a:tc>
                  <a:txBody>
                    <a:bodyPr/>
                    <a:lstStyle/>
                    <a:p>
                      <a:r>
                        <a:rPr lang="en-AU" dirty="0" smtClean="0"/>
                        <a:t>Borrowing decreases/savings</a:t>
                      </a:r>
                      <a:r>
                        <a:rPr lang="en-AU" baseline="0" dirty="0" smtClean="0"/>
                        <a:t> increases</a:t>
                      </a:r>
                      <a:endParaRPr lang="en-AU" dirty="0"/>
                    </a:p>
                  </a:txBody>
                  <a:tcPr/>
                </a:tc>
                <a:tc>
                  <a:txBody>
                    <a:bodyPr/>
                    <a:lstStyle/>
                    <a:p>
                      <a:r>
                        <a:rPr lang="en-AU" dirty="0" smtClean="0"/>
                        <a:t>D</a:t>
                      </a:r>
                      <a:r>
                        <a:rPr lang="en-AU" baseline="-25000" dirty="0" smtClean="0"/>
                        <a:t>LF</a:t>
                      </a:r>
                      <a:r>
                        <a:rPr lang="en-AU" baseline="0" dirty="0" smtClean="0"/>
                        <a:t> decreases</a:t>
                      </a:r>
                    </a:p>
                    <a:p>
                      <a:r>
                        <a:rPr lang="en-AU" baseline="0" dirty="0" smtClean="0"/>
                        <a:t>S</a:t>
                      </a:r>
                      <a:r>
                        <a:rPr lang="en-AU" baseline="-25000" dirty="0" smtClean="0"/>
                        <a:t>LF</a:t>
                      </a:r>
                      <a:r>
                        <a:rPr lang="en-AU" baseline="0" dirty="0" smtClean="0"/>
                        <a:t> increases</a:t>
                      </a:r>
                      <a:endParaRPr lang="en-AU" dirty="0" smtClean="0"/>
                    </a:p>
                    <a:p>
                      <a:endParaRPr lang="en-AU" dirty="0"/>
                    </a:p>
                  </a:txBody>
                  <a:tcPr/>
                </a:tc>
                <a:extLst>
                  <a:ext uri="{0D108BD9-81ED-4DB2-BD59-A6C34878D82A}">
                    <a16:rowId xmlns:a16="http://schemas.microsoft.com/office/drawing/2014/main" val="2875807764"/>
                  </a:ext>
                </a:extLst>
              </a:tr>
            </a:tbl>
          </a:graphicData>
        </a:graphic>
      </p:graphicFrame>
      <p:sp>
        <p:nvSpPr>
          <p:cNvPr id="3" name="Down Arrow 2"/>
          <p:cNvSpPr/>
          <p:nvPr/>
        </p:nvSpPr>
        <p:spPr>
          <a:xfrm>
            <a:off x="7455877" y="545123"/>
            <a:ext cx="720969" cy="10023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9404838" y="616744"/>
            <a:ext cx="720969" cy="10023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05424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189635"/>
            <a:ext cx="7271327" cy="576984"/>
          </a:xfrm>
        </p:spPr>
        <p:txBody>
          <a:bodyPr>
            <a:normAutofit fontScale="90000"/>
          </a:bodyPr>
          <a:lstStyle/>
          <a:p>
            <a:r>
              <a:rPr lang="en-US" dirty="0" smtClean="0"/>
              <a:t>Fixed vs Variable Interest Rates</a:t>
            </a:r>
            <a:endParaRPr lang="en-US" dirty="0"/>
          </a:p>
        </p:txBody>
      </p:sp>
      <p:sp>
        <p:nvSpPr>
          <p:cNvPr id="3" name="Content Placeholder 2"/>
          <p:cNvSpPr>
            <a:spLocks noGrp="1"/>
          </p:cNvSpPr>
          <p:nvPr>
            <p:ph idx="1"/>
          </p:nvPr>
        </p:nvSpPr>
        <p:spPr>
          <a:xfrm>
            <a:off x="256309" y="1052944"/>
            <a:ext cx="7033839" cy="5523219"/>
          </a:xfrm>
        </p:spPr>
        <p:txBody>
          <a:bodyPr>
            <a:normAutofit fontScale="92500" lnSpcReduction="20000"/>
          </a:bodyPr>
          <a:lstStyle/>
          <a:p>
            <a:r>
              <a:rPr lang="en-US" dirty="0" smtClean="0"/>
              <a:t>When someone borrows money from a bank, the contract could have either a fixed or variable interest rate.</a:t>
            </a:r>
          </a:p>
          <a:p>
            <a:pPr lvl="1"/>
            <a:r>
              <a:rPr lang="en-US" dirty="0" smtClean="0"/>
              <a:t>Fixed = doesn’t change</a:t>
            </a:r>
          </a:p>
          <a:p>
            <a:pPr lvl="1"/>
            <a:r>
              <a:rPr lang="en-US" dirty="0" smtClean="0"/>
              <a:t>Variable = does change</a:t>
            </a:r>
          </a:p>
          <a:p>
            <a:pPr marL="0" indent="0">
              <a:buNone/>
            </a:pPr>
            <a:r>
              <a:rPr lang="en-US" dirty="0" smtClean="0">
                <a:solidFill>
                  <a:srgbClr val="00B050"/>
                </a:solidFill>
              </a:rPr>
              <a:t>Variable</a:t>
            </a:r>
            <a:r>
              <a:rPr lang="en-US" dirty="0" smtClean="0"/>
              <a:t> can mean many things, but typically means it will change with inflation. </a:t>
            </a:r>
            <a:endParaRPr lang="en-US" dirty="0"/>
          </a:p>
          <a:p>
            <a:pPr lvl="1"/>
            <a:r>
              <a:rPr lang="en-US" dirty="0" smtClean="0"/>
              <a:t>If ↑Inflation→↑NIR, ↓Inflation→</a:t>
            </a:r>
            <a:r>
              <a:rPr lang="en-US" dirty="0"/>
              <a:t> </a:t>
            </a:r>
            <a:r>
              <a:rPr lang="en-US" dirty="0" smtClean="0"/>
              <a:t>↓NIR</a:t>
            </a:r>
          </a:p>
          <a:p>
            <a:pPr lvl="1"/>
            <a:r>
              <a:rPr lang="en-US" dirty="0" smtClean="0"/>
              <a:t>Because the NIR varies, the </a:t>
            </a:r>
            <a:r>
              <a:rPr lang="en-US" dirty="0" smtClean="0">
                <a:solidFill>
                  <a:srgbClr val="00B050"/>
                </a:solidFill>
              </a:rPr>
              <a:t>RIR will be constant</a:t>
            </a:r>
          </a:p>
          <a:p>
            <a:pPr lvl="2"/>
            <a:r>
              <a:rPr lang="en-US" dirty="0" smtClean="0"/>
              <a:t>Therefore there will be </a:t>
            </a:r>
            <a:r>
              <a:rPr lang="en-US" dirty="0" smtClean="0">
                <a:solidFill>
                  <a:srgbClr val="00B050"/>
                </a:solidFill>
              </a:rPr>
              <a:t>no winners or losers </a:t>
            </a:r>
            <a:r>
              <a:rPr lang="en-US" dirty="0" smtClean="0"/>
              <a:t>when the </a:t>
            </a:r>
            <a:r>
              <a:rPr lang="en-US" dirty="0" smtClean="0">
                <a:solidFill>
                  <a:srgbClr val="00B050"/>
                </a:solidFill>
              </a:rPr>
              <a:t>interest rate is variable</a:t>
            </a:r>
            <a:r>
              <a:rPr lang="en-US" dirty="0" smtClean="0"/>
              <a:t>.</a:t>
            </a:r>
          </a:p>
          <a:p>
            <a:r>
              <a:rPr lang="en-US" dirty="0" smtClean="0"/>
              <a:t>However, with fixed interest rate there can be winners and losers because the NIR will change.</a:t>
            </a:r>
          </a:p>
          <a:p>
            <a:r>
              <a:rPr lang="en-US" dirty="0" smtClean="0"/>
              <a:t>However </a:t>
            </a:r>
            <a:r>
              <a:rPr lang="en-US" dirty="0" smtClean="0">
                <a:solidFill>
                  <a:srgbClr val="00B0F0"/>
                </a:solidFill>
              </a:rPr>
              <a:t>almost all questions in AP Macro will concern fixed interest rates</a:t>
            </a:r>
            <a:r>
              <a:rPr lang="en-US" dirty="0" smtClean="0"/>
              <a:t>. In the real world, variable interest rates are very common and they will vary based on different factors.</a:t>
            </a:r>
            <a:endParaRPr lang="en-US" dirty="0"/>
          </a:p>
        </p:txBody>
      </p:sp>
      <p:sp>
        <p:nvSpPr>
          <p:cNvPr id="4" name="TextBox 3"/>
          <p:cNvSpPr txBox="1"/>
          <p:nvPr/>
        </p:nvSpPr>
        <p:spPr>
          <a:xfrm>
            <a:off x="7527637" y="325586"/>
            <a:ext cx="4322618" cy="1354217"/>
          </a:xfrm>
          <a:prstGeom prst="rect">
            <a:avLst/>
          </a:prstGeom>
          <a:solidFill>
            <a:srgbClr val="FFFF00"/>
          </a:solidFill>
        </p:spPr>
        <p:txBody>
          <a:bodyPr wrap="square" rtlCol="0">
            <a:spAutoFit/>
          </a:bodyPr>
          <a:lstStyle/>
          <a:p>
            <a:r>
              <a:rPr lang="en-US" dirty="0" smtClean="0">
                <a:solidFill>
                  <a:srgbClr val="FF0000"/>
                </a:solidFill>
              </a:rPr>
              <a:t>Summary</a:t>
            </a:r>
          </a:p>
          <a:p>
            <a:r>
              <a:rPr lang="en-US" sz="1600" b="1" dirty="0" smtClean="0">
                <a:solidFill>
                  <a:srgbClr val="FF0000"/>
                </a:solidFill>
              </a:rPr>
              <a:t>Fixed interest rate – </a:t>
            </a:r>
            <a:r>
              <a:rPr lang="en-US" sz="1600" dirty="0" smtClean="0">
                <a:solidFill>
                  <a:srgbClr val="FF0000"/>
                </a:solidFill>
              </a:rPr>
              <a:t>NIR doesn't change if inflation changes -&gt; there are winners and losers.</a:t>
            </a:r>
          </a:p>
          <a:p>
            <a:r>
              <a:rPr lang="en-US" sz="1600" b="1" dirty="0" smtClean="0">
                <a:solidFill>
                  <a:srgbClr val="FF0000"/>
                </a:solidFill>
              </a:rPr>
              <a:t>Variable Interest Rate </a:t>
            </a:r>
            <a:r>
              <a:rPr lang="en-US" sz="1600" dirty="0" smtClean="0">
                <a:solidFill>
                  <a:srgbClr val="FF0000"/>
                </a:solidFill>
              </a:rPr>
              <a:t>– NIR will change if inflation changes -&gt; no winners and losers</a:t>
            </a:r>
          </a:p>
        </p:txBody>
      </p:sp>
      <p:pic>
        <p:nvPicPr>
          <p:cNvPr id="8" name="Picture 7"/>
          <p:cNvPicPr>
            <a:picLocks noChangeAspect="1"/>
          </p:cNvPicPr>
          <p:nvPr/>
        </p:nvPicPr>
        <p:blipFill>
          <a:blip r:embed="rId2"/>
          <a:stretch>
            <a:fillRect/>
          </a:stretch>
        </p:blipFill>
        <p:spPr>
          <a:xfrm>
            <a:off x="7290148" y="2899050"/>
            <a:ext cx="4901851" cy="2649979"/>
          </a:xfrm>
          <a:prstGeom prst="rect">
            <a:avLst/>
          </a:prstGeom>
        </p:spPr>
      </p:pic>
    </p:spTree>
    <p:extLst>
      <p:ext uri="{BB962C8B-B14F-4D97-AF65-F5344CB8AC3E}">
        <p14:creationId xmlns:p14="http://schemas.microsoft.com/office/powerpoint/2010/main" val="230214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Inflation </a:t>
            </a:r>
            <a:endParaRPr lang="en-US" dirty="0"/>
          </a:p>
        </p:txBody>
      </p:sp>
      <p:sp>
        <p:nvSpPr>
          <p:cNvPr id="3" name="Content Placeholder 2"/>
          <p:cNvSpPr>
            <a:spLocks noGrp="1"/>
          </p:cNvSpPr>
          <p:nvPr>
            <p:ph idx="1"/>
          </p:nvPr>
        </p:nvSpPr>
        <p:spPr>
          <a:xfrm>
            <a:off x="355135" y="1607511"/>
            <a:ext cx="3168242" cy="4351338"/>
          </a:xfrm>
          <a:solidFill>
            <a:schemeClr val="bg1">
              <a:lumMod val="95000"/>
            </a:schemeClr>
          </a:solidFill>
        </p:spPr>
        <p:txBody>
          <a:bodyPr>
            <a:normAutofit/>
          </a:bodyPr>
          <a:lstStyle/>
          <a:p>
            <a:pPr marL="0" indent="0">
              <a:buNone/>
            </a:pPr>
            <a:r>
              <a:rPr lang="en-US" dirty="0" smtClean="0"/>
              <a:t>Level 1: </a:t>
            </a:r>
          </a:p>
          <a:p>
            <a:r>
              <a:rPr lang="en-US" dirty="0" smtClean="0"/>
              <a:t>Inflation benefits borrowers</a:t>
            </a:r>
          </a:p>
          <a:p>
            <a:r>
              <a:rPr lang="en-US" dirty="0" smtClean="0"/>
              <a:t>Deflation benefits lenders</a:t>
            </a:r>
          </a:p>
        </p:txBody>
      </p:sp>
      <p:sp>
        <p:nvSpPr>
          <p:cNvPr id="4" name="TextBox 3"/>
          <p:cNvSpPr txBox="1"/>
          <p:nvPr/>
        </p:nvSpPr>
        <p:spPr>
          <a:xfrm>
            <a:off x="3523376" y="1519733"/>
            <a:ext cx="3456264" cy="3385542"/>
          </a:xfrm>
          <a:prstGeom prst="rect">
            <a:avLst/>
          </a:prstGeom>
          <a:solidFill>
            <a:schemeClr val="accent6">
              <a:lumMod val="20000"/>
              <a:lumOff val="80000"/>
            </a:schemeClr>
          </a:solidFill>
        </p:spPr>
        <p:txBody>
          <a:bodyPr wrap="square" rtlCol="0">
            <a:spAutoFit/>
          </a:bodyPr>
          <a:lstStyle/>
          <a:p>
            <a:r>
              <a:rPr lang="en-US" sz="2800" dirty="0"/>
              <a:t>Level 2: </a:t>
            </a:r>
          </a:p>
          <a:p>
            <a:pPr marL="285750" indent="-285750">
              <a:buFont typeface="Arial" panose="020B0604020202020204" pitchFamily="34" charset="0"/>
              <a:buChar char="•"/>
            </a:pPr>
            <a:r>
              <a:rPr lang="en-US" sz="2800" dirty="0"/>
              <a:t>Unexpected inflation benefits borrowers</a:t>
            </a:r>
          </a:p>
          <a:p>
            <a:pPr marL="285750" indent="-285750">
              <a:buFont typeface="Arial" panose="020B0604020202020204" pitchFamily="34" charset="0"/>
              <a:buChar char="•"/>
            </a:pPr>
            <a:r>
              <a:rPr lang="en-US" sz="2800" dirty="0"/>
              <a:t>Unexpected deflation benefits lenders</a:t>
            </a:r>
          </a:p>
          <a:p>
            <a:endParaRPr lang="en-US" dirty="0"/>
          </a:p>
        </p:txBody>
      </p:sp>
      <p:sp>
        <p:nvSpPr>
          <p:cNvPr id="5" name="TextBox 4"/>
          <p:cNvSpPr txBox="1"/>
          <p:nvPr/>
        </p:nvSpPr>
        <p:spPr>
          <a:xfrm>
            <a:off x="7222921" y="1607511"/>
            <a:ext cx="4613945" cy="3754874"/>
          </a:xfrm>
          <a:prstGeom prst="rect">
            <a:avLst/>
          </a:prstGeom>
          <a:solidFill>
            <a:schemeClr val="accent4">
              <a:lumMod val="20000"/>
              <a:lumOff val="80000"/>
            </a:schemeClr>
          </a:solidFill>
        </p:spPr>
        <p:txBody>
          <a:bodyPr wrap="square" rtlCol="0">
            <a:spAutoFit/>
          </a:bodyPr>
          <a:lstStyle/>
          <a:p>
            <a:r>
              <a:rPr lang="en-US" sz="2800" dirty="0"/>
              <a:t>Level 3: </a:t>
            </a:r>
          </a:p>
          <a:p>
            <a:pPr marL="285750" indent="-285750">
              <a:buFont typeface="Arial" panose="020B0604020202020204" pitchFamily="34" charset="0"/>
              <a:buChar char="•"/>
            </a:pPr>
            <a:r>
              <a:rPr lang="en-US" sz="2400" dirty="0"/>
              <a:t>Fixed Nominal Interest Rate</a:t>
            </a:r>
          </a:p>
          <a:p>
            <a:pPr marL="742950" lvl="1" indent="-285750">
              <a:buFont typeface="Arial" panose="020B0604020202020204" pitchFamily="34" charset="0"/>
              <a:buChar char="•"/>
            </a:pPr>
            <a:r>
              <a:rPr lang="en-US" sz="2400" dirty="0"/>
              <a:t>Unexpected inflation benefits borrowers</a:t>
            </a:r>
          </a:p>
          <a:p>
            <a:pPr marL="742950" lvl="1" indent="-285750">
              <a:buFont typeface="Arial" panose="020B0604020202020204" pitchFamily="34" charset="0"/>
              <a:buChar char="•"/>
            </a:pPr>
            <a:r>
              <a:rPr lang="en-US" sz="2400" dirty="0"/>
              <a:t>Unexpected deflation benefits lenders</a:t>
            </a:r>
          </a:p>
          <a:p>
            <a:pPr marL="285750" indent="-285750">
              <a:buFont typeface="Arial" panose="020B0604020202020204" pitchFamily="34" charset="0"/>
              <a:buChar char="•"/>
            </a:pPr>
            <a:r>
              <a:rPr lang="en-US" sz="2400" dirty="0"/>
              <a:t>Variable Nominal Interest Rate</a:t>
            </a:r>
          </a:p>
          <a:p>
            <a:pPr marL="742950" lvl="1" indent="-285750">
              <a:buFont typeface="Arial" panose="020B0604020202020204" pitchFamily="34" charset="0"/>
              <a:buChar char="•"/>
            </a:pPr>
            <a:r>
              <a:rPr lang="en-US" sz="2400" dirty="0"/>
              <a:t>Nobody benefits or loses when inflation changes</a:t>
            </a:r>
          </a:p>
          <a:p>
            <a:endParaRPr lang="en-US" dirty="0"/>
          </a:p>
        </p:txBody>
      </p:sp>
      <p:sp>
        <p:nvSpPr>
          <p:cNvPr id="6" name="TextBox 5"/>
          <p:cNvSpPr txBox="1"/>
          <p:nvPr/>
        </p:nvSpPr>
        <p:spPr>
          <a:xfrm>
            <a:off x="530248" y="4905275"/>
            <a:ext cx="2502131" cy="646331"/>
          </a:xfrm>
          <a:prstGeom prst="rect">
            <a:avLst/>
          </a:prstGeom>
          <a:noFill/>
        </p:spPr>
        <p:txBody>
          <a:bodyPr wrap="square" rtlCol="0">
            <a:spAutoFit/>
          </a:bodyPr>
          <a:lstStyle/>
          <a:p>
            <a:r>
              <a:rPr lang="en-US" dirty="0" smtClean="0"/>
              <a:t>Actually not completely true. </a:t>
            </a:r>
            <a:endParaRPr lang="en-US" dirty="0"/>
          </a:p>
        </p:txBody>
      </p:sp>
      <p:sp>
        <p:nvSpPr>
          <p:cNvPr id="7" name="TextBox 6"/>
          <p:cNvSpPr txBox="1"/>
          <p:nvPr/>
        </p:nvSpPr>
        <p:spPr>
          <a:xfrm>
            <a:off x="3848793" y="4971011"/>
            <a:ext cx="2693323" cy="923330"/>
          </a:xfrm>
          <a:prstGeom prst="rect">
            <a:avLst/>
          </a:prstGeom>
          <a:noFill/>
        </p:spPr>
        <p:txBody>
          <a:bodyPr wrap="square" rtlCol="0">
            <a:spAutoFit/>
          </a:bodyPr>
          <a:lstStyle/>
          <a:p>
            <a:r>
              <a:rPr lang="en-US" dirty="0" smtClean="0"/>
              <a:t>Largely true, but we need to consider one more thing…</a:t>
            </a:r>
            <a:endParaRPr lang="en-US" dirty="0"/>
          </a:p>
        </p:txBody>
      </p:sp>
    </p:spTree>
    <p:extLst>
      <p:ext uri="{BB962C8B-B14F-4D97-AF65-F5344CB8AC3E}">
        <p14:creationId xmlns:p14="http://schemas.microsoft.com/office/powerpoint/2010/main" val="162991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210" y="181810"/>
            <a:ext cx="6522683" cy="742222"/>
          </a:xfrm>
        </p:spPr>
        <p:txBody>
          <a:bodyPr>
            <a:normAutofit/>
          </a:bodyPr>
          <a:lstStyle/>
          <a:p>
            <a:r>
              <a:rPr lang="en-US" sz="2800" dirty="0" smtClean="0"/>
              <a:t>Opportunity Cost of Holding Liquid Money</a:t>
            </a:r>
            <a:endParaRPr lang="en-US" sz="2800" dirty="0"/>
          </a:p>
        </p:txBody>
      </p:sp>
      <p:sp>
        <p:nvSpPr>
          <p:cNvPr id="3" name="Content Placeholder 2"/>
          <p:cNvSpPr>
            <a:spLocks noGrp="1"/>
          </p:cNvSpPr>
          <p:nvPr>
            <p:ph idx="1"/>
          </p:nvPr>
        </p:nvSpPr>
        <p:spPr>
          <a:xfrm>
            <a:off x="500724" y="835501"/>
            <a:ext cx="6285653" cy="1673713"/>
          </a:xfrm>
        </p:spPr>
        <p:txBody>
          <a:bodyPr>
            <a:normAutofit fontScale="55000" lnSpcReduction="20000"/>
          </a:bodyPr>
          <a:lstStyle/>
          <a:p>
            <a:r>
              <a:rPr lang="en-US" dirty="0" smtClean="0">
                <a:solidFill>
                  <a:srgbClr val="00B0F0"/>
                </a:solidFill>
              </a:rPr>
              <a:t>Liquid money </a:t>
            </a:r>
            <a:r>
              <a:rPr lang="en-US" dirty="0" smtClean="0"/>
              <a:t>is</a:t>
            </a:r>
            <a:r>
              <a:rPr lang="en-US" dirty="0" smtClean="0">
                <a:solidFill>
                  <a:srgbClr val="00B0F0"/>
                </a:solidFill>
              </a:rPr>
              <a:t> convenient</a:t>
            </a:r>
            <a:r>
              <a:rPr lang="en-US" dirty="0" smtClean="0"/>
              <a:t>, it </a:t>
            </a:r>
            <a:r>
              <a:rPr lang="en-US" dirty="0" smtClean="0">
                <a:solidFill>
                  <a:srgbClr val="00B0F0"/>
                </a:solidFill>
              </a:rPr>
              <a:t>does not pay us interest </a:t>
            </a:r>
            <a:r>
              <a:rPr lang="en-US" dirty="0" smtClean="0"/>
              <a:t>(or extremely low interest) when we hold it to use. </a:t>
            </a:r>
          </a:p>
          <a:p>
            <a:pPr lvl="1"/>
            <a:r>
              <a:rPr lang="en-US" dirty="0" smtClean="0"/>
              <a:t>Usually the less liquid the money, the higher the interest rate. </a:t>
            </a:r>
          </a:p>
          <a:p>
            <a:r>
              <a:rPr lang="en-US" dirty="0" smtClean="0"/>
              <a:t>We assume that the </a:t>
            </a:r>
            <a:r>
              <a:rPr lang="en-US" dirty="0" smtClean="0">
                <a:solidFill>
                  <a:srgbClr val="00B050"/>
                </a:solidFill>
              </a:rPr>
              <a:t>next best thing </a:t>
            </a:r>
            <a:r>
              <a:rPr lang="en-US" dirty="0" smtClean="0"/>
              <a:t>we can do with our money is to </a:t>
            </a:r>
            <a:r>
              <a:rPr lang="en-US" dirty="0" smtClean="0">
                <a:solidFill>
                  <a:srgbClr val="00B050"/>
                </a:solidFill>
              </a:rPr>
              <a:t>invest it in financial assets such as bonds or long term bank accounts</a:t>
            </a:r>
            <a:r>
              <a:rPr lang="en-US" dirty="0" smtClean="0"/>
              <a:t>. It is less convenient but it will pay us interest. </a:t>
            </a:r>
          </a:p>
          <a:p>
            <a:r>
              <a:rPr lang="en-US" dirty="0" smtClean="0"/>
              <a:t>Therefore, this is the </a:t>
            </a:r>
            <a:r>
              <a:rPr lang="en-US" dirty="0" smtClean="0">
                <a:solidFill>
                  <a:srgbClr val="7030A0"/>
                </a:solidFill>
              </a:rPr>
              <a:t>opportunity cost of liquid money </a:t>
            </a:r>
            <a:r>
              <a:rPr lang="en-US" dirty="0" smtClean="0"/>
              <a:t>– the </a:t>
            </a:r>
            <a:r>
              <a:rPr lang="en-US" dirty="0" smtClean="0">
                <a:solidFill>
                  <a:srgbClr val="7030A0"/>
                </a:solidFill>
              </a:rPr>
              <a:t>interest we could have earned </a:t>
            </a:r>
            <a:r>
              <a:rPr lang="en-US" dirty="0" smtClean="0"/>
              <a:t>from other financial assets. </a:t>
            </a:r>
            <a:endParaRPr lang="en-US" dirty="0"/>
          </a:p>
        </p:txBody>
      </p:sp>
      <p:sp>
        <p:nvSpPr>
          <p:cNvPr id="4" name="TextBox 3"/>
          <p:cNvSpPr txBox="1"/>
          <p:nvPr/>
        </p:nvSpPr>
        <p:spPr>
          <a:xfrm>
            <a:off x="675845" y="2682822"/>
            <a:ext cx="4585872" cy="1384995"/>
          </a:xfrm>
          <a:prstGeom prst="rect">
            <a:avLst/>
          </a:prstGeom>
          <a:solidFill>
            <a:schemeClr val="accent4">
              <a:lumMod val="60000"/>
              <a:lumOff val="40000"/>
            </a:schemeClr>
          </a:solidFill>
        </p:spPr>
        <p:txBody>
          <a:bodyPr wrap="square" rtlCol="0">
            <a:spAutoFit/>
          </a:bodyPr>
          <a:lstStyle/>
          <a:p>
            <a:r>
              <a:rPr lang="en-AU" sz="2400" b="1" dirty="0" smtClean="0"/>
              <a:t>Option 1:</a:t>
            </a:r>
          </a:p>
          <a:p>
            <a:r>
              <a:rPr lang="en-AU" sz="2000" dirty="0" smtClean="0"/>
              <a:t>Keep cash or keep money in your </a:t>
            </a:r>
            <a:r>
              <a:rPr lang="en-AU" sz="2000" dirty="0" err="1" smtClean="0"/>
              <a:t>Wechat</a:t>
            </a:r>
            <a:r>
              <a:rPr lang="en-AU" sz="2000" dirty="0" smtClean="0"/>
              <a:t> pay account with 0% interest and use it to buy various things.</a:t>
            </a:r>
            <a:endParaRPr lang="en-AU" sz="2000" dirty="0"/>
          </a:p>
        </p:txBody>
      </p:sp>
      <p:sp>
        <p:nvSpPr>
          <p:cNvPr id="5" name="TextBox 4"/>
          <p:cNvSpPr txBox="1"/>
          <p:nvPr/>
        </p:nvSpPr>
        <p:spPr>
          <a:xfrm>
            <a:off x="6305216" y="2630686"/>
            <a:ext cx="4811543" cy="1631216"/>
          </a:xfrm>
          <a:prstGeom prst="rect">
            <a:avLst/>
          </a:prstGeom>
          <a:solidFill>
            <a:schemeClr val="accent2">
              <a:lumMod val="40000"/>
              <a:lumOff val="60000"/>
            </a:schemeClr>
          </a:solidFill>
        </p:spPr>
        <p:txBody>
          <a:bodyPr wrap="square" rtlCol="0">
            <a:spAutoFit/>
          </a:bodyPr>
          <a:lstStyle/>
          <a:p>
            <a:r>
              <a:rPr lang="en-AU" sz="2800" b="1" dirty="0" smtClean="0"/>
              <a:t>Option 2:</a:t>
            </a:r>
          </a:p>
          <a:p>
            <a:r>
              <a:rPr lang="en-AU" sz="2400" dirty="0" smtClean="0"/>
              <a:t>Keep money in an interest bearing account or buying a financial asset which pays 3% interest per year.</a:t>
            </a:r>
            <a:endParaRPr lang="en-AU" sz="2400" dirty="0"/>
          </a:p>
        </p:txBody>
      </p:sp>
      <p:sp>
        <p:nvSpPr>
          <p:cNvPr id="6" name="TextBox 5"/>
          <p:cNvSpPr txBox="1"/>
          <p:nvPr/>
        </p:nvSpPr>
        <p:spPr>
          <a:xfrm>
            <a:off x="3147646" y="4780982"/>
            <a:ext cx="3534508" cy="1815882"/>
          </a:xfrm>
          <a:prstGeom prst="rect">
            <a:avLst/>
          </a:prstGeom>
          <a:noFill/>
        </p:spPr>
        <p:txBody>
          <a:bodyPr wrap="square" rtlCol="0">
            <a:spAutoFit/>
          </a:bodyPr>
          <a:lstStyle/>
          <a:p>
            <a:r>
              <a:rPr lang="en-AU" sz="2800" dirty="0" smtClean="0"/>
              <a:t>Opportunity Cost of Option 1 is the benefits of Option 2 </a:t>
            </a:r>
            <a:r>
              <a:rPr lang="en-AU" sz="2800" dirty="0" err="1" smtClean="0"/>
              <a:t>ie</a:t>
            </a:r>
            <a:r>
              <a:rPr lang="en-AU" sz="2800" dirty="0" smtClean="0"/>
              <a:t>. The 3% interest.</a:t>
            </a:r>
            <a:endParaRPr lang="en-AU" sz="2800" dirty="0"/>
          </a:p>
        </p:txBody>
      </p:sp>
      <p:sp>
        <p:nvSpPr>
          <p:cNvPr id="8" name="Down Arrow 7"/>
          <p:cNvSpPr/>
          <p:nvPr/>
        </p:nvSpPr>
        <p:spPr>
          <a:xfrm rot="20433424">
            <a:off x="3073351" y="4020848"/>
            <a:ext cx="469412" cy="82424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6904893" y="5565812"/>
            <a:ext cx="5110480" cy="1200329"/>
          </a:xfrm>
          <a:prstGeom prst="rect">
            <a:avLst/>
          </a:prstGeom>
          <a:solidFill>
            <a:srgbClr val="FFFF00"/>
          </a:solidFill>
        </p:spPr>
        <p:txBody>
          <a:bodyPr wrap="square" rtlCol="0">
            <a:spAutoFit/>
          </a:bodyPr>
          <a:lstStyle/>
          <a:p>
            <a:r>
              <a:rPr lang="en-AU" dirty="0" smtClean="0">
                <a:solidFill>
                  <a:srgbClr val="FF0000"/>
                </a:solidFill>
              </a:rPr>
              <a:t>Summary</a:t>
            </a:r>
          </a:p>
          <a:p>
            <a:r>
              <a:rPr lang="en-AU" dirty="0" smtClean="0">
                <a:solidFill>
                  <a:srgbClr val="FF0000"/>
                </a:solidFill>
              </a:rPr>
              <a:t>Holding money has an opportunity cost of the interest you could have earned by buying an interest bearing asset. </a:t>
            </a:r>
            <a:endParaRPr lang="en-AU" dirty="0">
              <a:solidFill>
                <a:srgbClr val="FF0000"/>
              </a:solidFill>
            </a:endParaRPr>
          </a:p>
        </p:txBody>
      </p:sp>
      <p:pic>
        <p:nvPicPr>
          <p:cNvPr id="7" name="Picture 6"/>
          <p:cNvPicPr>
            <a:picLocks noChangeAspect="1"/>
          </p:cNvPicPr>
          <p:nvPr/>
        </p:nvPicPr>
        <p:blipFill>
          <a:blip r:embed="rId2"/>
          <a:stretch>
            <a:fillRect/>
          </a:stretch>
        </p:blipFill>
        <p:spPr>
          <a:xfrm>
            <a:off x="647527" y="3966223"/>
            <a:ext cx="1781424" cy="1428949"/>
          </a:xfrm>
          <a:prstGeom prst="rect">
            <a:avLst/>
          </a:prstGeom>
        </p:spPr>
      </p:pic>
      <p:pic>
        <p:nvPicPr>
          <p:cNvPr id="10" name="Picture 9"/>
          <p:cNvPicPr>
            <a:picLocks noChangeAspect="1"/>
          </p:cNvPicPr>
          <p:nvPr/>
        </p:nvPicPr>
        <p:blipFill>
          <a:blip r:embed="rId3"/>
          <a:stretch>
            <a:fillRect/>
          </a:stretch>
        </p:blipFill>
        <p:spPr>
          <a:xfrm>
            <a:off x="284224" y="5308192"/>
            <a:ext cx="2738474" cy="1482293"/>
          </a:xfrm>
          <a:prstGeom prst="rect">
            <a:avLst/>
          </a:prstGeom>
        </p:spPr>
      </p:pic>
      <p:pic>
        <p:nvPicPr>
          <p:cNvPr id="11" name="Picture 10"/>
          <p:cNvPicPr>
            <a:picLocks noChangeAspect="1"/>
          </p:cNvPicPr>
          <p:nvPr/>
        </p:nvPicPr>
        <p:blipFill>
          <a:blip r:embed="rId4"/>
          <a:stretch>
            <a:fillRect/>
          </a:stretch>
        </p:blipFill>
        <p:spPr>
          <a:xfrm>
            <a:off x="7028010" y="4135430"/>
            <a:ext cx="1237891" cy="1327920"/>
          </a:xfrm>
          <a:prstGeom prst="rect">
            <a:avLst/>
          </a:prstGeom>
        </p:spPr>
      </p:pic>
      <p:pic>
        <p:nvPicPr>
          <p:cNvPr id="12" name="Picture 11"/>
          <p:cNvPicPr>
            <a:picLocks noChangeAspect="1"/>
          </p:cNvPicPr>
          <p:nvPr/>
        </p:nvPicPr>
        <p:blipFill>
          <a:blip r:embed="rId5"/>
          <a:stretch>
            <a:fillRect/>
          </a:stretch>
        </p:blipFill>
        <p:spPr>
          <a:xfrm>
            <a:off x="8481956" y="4136161"/>
            <a:ext cx="2686425" cy="1352739"/>
          </a:xfrm>
          <a:prstGeom prst="rect">
            <a:avLst/>
          </a:prstGeom>
        </p:spPr>
      </p:pic>
      <p:sp>
        <p:nvSpPr>
          <p:cNvPr id="13" name="Rectangle 12"/>
          <p:cNvSpPr/>
          <p:nvPr/>
        </p:nvSpPr>
        <p:spPr>
          <a:xfrm>
            <a:off x="7481864" y="181810"/>
            <a:ext cx="4308620" cy="1200329"/>
          </a:xfrm>
          <a:prstGeom prst="rect">
            <a:avLst/>
          </a:prstGeom>
          <a:solidFill>
            <a:schemeClr val="accent1">
              <a:lumMod val="20000"/>
              <a:lumOff val="80000"/>
            </a:schemeClr>
          </a:solidFill>
        </p:spPr>
        <p:txBody>
          <a:bodyPr wrap="square">
            <a:spAutoFit/>
          </a:bodyPr>
          <a:lstStyle/>
          <a:p>
            <a:r>
              <a:rPr lang="en-US" b="1" u="sng" dirty="0" smtClean="0"/>
              <a:t>Opportunity Cost</a:t>
            </a:r>
          </a:p>
          <a:p>
            <a:r>
              <a:rPr lang="en-US" dirty="0" smtClean="0"/>
              <a:t>Recall </a:t>
            </a:r>
            <a:r>
              <a:rPr lang="en-US" dirty="0"/>
              <a:t>that </a:t>
            </a:r>
            <a:r>
              <a:rPr lang="en-US" dirty="0">
                <a:solidFill>
                  <a:srgbClr val="00B0F0"/>
                </a:solidFill>
              </a:rPr>
              <a:t>opportunity cost </a:t>
            </a:r>
            <a:r>
              <a:rPr lang="en-US" dirty="0"/>
              <a:t>is the cost that comes from any decision that we make because </a:t>
            </a:r>
            <a:r>
              <a:rPr lang="en-US" dirty="0">
                <a:solidFill>
                  <a:srgbClr val="00B0F0"/>
                </a:solidFill>
              </a:rPr>
              <a:t>we give up the next best option</a:t>
            </a:r>
            <a:r>
              <a:rPr lang="en-US" dirty="0"/>
              <a:t>.</a:t>
            </a:r>
          </a:p>
        </p:txBody>
      </p:sp>
    </p:spTree>
    <p:extLst>
      <p:ext uri="{BB962C8B-B14F-4D97-AF65-F5344CB8AC3E}">
        <p14:creationId xmlns:p14="http://schemas.microsoft.com/office/powerpoint/2010/main" val="2349628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4733" y="241517"/>
            <a:ext cx="10515600" cy="934994"/>
          </a:xfrm>
        </p:spPr>
        <p:txBody>
          <a:bodyPr/>
          <a:lstStyle/>
          <a:p>
            <a:r>
              <a:rPr lang="en-AU" dirty="0" smtClean="0"/>
              <a:t>Roles of Money</a:t>
            </a:r>
            <a:endParaRPr lang="en-AU" dirty="0"/>
          </a:p>
        </p:txBody>
      </p:sp>
      <p:sp>
        <p:nvSpPr>
          <p:cNvPr id="5" name="Content Placeholder 4"/>
          <p:cNvSpPr>
            <a:spLocks noGrp="1"/>
          </p:cNvSpPr>
          <p:nvPr>
            <p:ph idx="1"/>
          </p:nvPr>
        </p:nvSpPr>
        <p:spPr>
          <a:xfrm>
            <a:off x="194733" y="1176511"/>
            <a:ext cx="4977404" cy="3672542"/>
          </a:xfrm>
        </p:spPr>
        <p:txBody>
          <a:bodyPr>
            <a:normAutofit fontScale="85000" lnSpcReduction="20000"/>
          </a:bodyPr>
          <a:lstStyle/>
          <a:p>
            <a:pPr>
              <a:buFont typeface="Wingdings" panose="05000000000000000000" pitchFamily="2" charset="2"/>
              <a:buChar char="q"/>
            </a:pPr>
            <a:r>
              <a:rPr lang="en-AU" sz="4000" dirty="0" smtClean="0">
                <a:solidFill>
                  <a:srgbClr val="00B0F0"/>
                </a:solidFill>
              </a:rPr>
              <a:t>Medium of Exchange </a:t>
            </a:r>
            <a:r>
              <a:rPr lang="en-AU" sz="4000" dirty="0" smtClean="0"/>
              <a:t>– used to buy goods and services</a:t>
            </a:r>
          </a:p>
          <a:p>
            <a:pPr>
              <a:buFont typeface="Wingdings" panose="05000000000000000000" pitchFamily="2" charset="2"/>
              <a:buChar char="q"/>
            </a:pPr>
            <a:r>
              <a:rPr lang="en-AU" sz="4000" dirty="0" smtClean="0">
                <a:solidFill>
                  <a:srgbClr val="00B0F0"/>
                </a:solidFill>
              </a:rPr>
              <a:t>Store of Value </a:t>
            </a:r>
            <a:r>
              <a:rPr lang="en-AU" sz="4000" dirty="0" smtClean="0"/>
              <a:t>– we can hold money and spend it in the future.</a:t>
            </a:r>
          </a:p>
          <a:p>
            <a:pPr>
              <a:buFont typeface="Wingdings" panose="05000000000000000000" pitchFamily="2" charset="2"/>
              <a:buChar char="q"/>
            </a:pPr>
            <a:r>
              <a:rPr lang="en-AU" sz="4000" dirty="0" smtClean="0">
                <a:solidFill>
                  <a:srgbClr val="00B0F0"/>
                </a:solidFill>
              </a:rPr>
              <a:t>Unit of Account </a:t>
            </a:r>
            <a:r>
              <a:rPr lang="en-AU" sz="4000" dirty="0" smtClean="0"/>
              <a:t>– we can measure the value of things using money. </a:t>
            </a:r>
          </a:p>
          <a:p>
            <a:endParaRPr lang="en-AU" dirty="0"/>
          </a:p>
        </p:txBody>
      </p:sp>
      <p:pic>
        <p:nvPicPr>
          <p:cNvPr id="6" name="Picture 5"/>
          <p:cNvPicPr>
            <a:picLocks noChangeAspect="1"/>
          </p:cNvPicPr>
          <p:nvPr/>
        </p:nvPicPr>
        <p:blipFill>
          <a:blip r:embed="rId2"/>
          <a:stretch>
            <a:fillRect/>
          </a:stretch>
        </p:blipFill>
        <p:spPr>
          <a:xfrm>
            <a:off x="4870595" y="135414"/>
            <a:ext cx="3098118" cy="2130981"/>
          </a:xfrm>
          <a:prstGeom prst="rect">
            <a:avLst/>
          </a:prstGeom>
        </p:spPr>
      </p:pic>
      <p:pic>
        <p:nvPicPr>
          <p:cNvPr id="10" name="Picture 9"/>
          <p:cNvPicPr>
            <a:picLocks noChangeAspect="1"/>
          </p:cNvPicPr>
          <p:nvPr/>
        </p:nvPicPr>
        <p:blipFill>
          <a:blip r:embed="rId3"/>
          <a:stretch>
            <a:fillRect/>
          </a:stretch>
        </p:blipFill>
        <p:spPr>
          <a:xfrm>
            <a:off x="5172137" y="2427617"/>
            <a:ext cx="2796576" cy="1876981"/>
          </a:xfrm>
          <a:prstGeom prst="rect">
            <a:avLst/>
          </a:prstGeom>
        </p:spPr>
      </p:pic>
      <p:pic>
        <p:nvPicPr>
          <p:cNvPr id="11" name="Picture 10"/>
          <p:cNvPicPr>
            <a:picLocks noChangeAspect="1"/>
          </p:cNvPicPr>
          <p:nvPr/>
        </p:nvPicPr>
        <p:blipFill>
          <a:blip r:embed="rId4"/>
          <a:stretch>
            <a:fillRect/>
          </a:stretch>
        </p:blipFill>
        <p:spPr>
          <a:xfrm>
            <a:off x="326045" y="4767480"/>
            <a:ext cx="4123765" cy="2090520"/>
          </a:xfrm>
          <a:prstGeom prst="rect">
            <a:avLst/>
          </a:prstGeom>
        </p:spPr>
      </p:pic>
      <p:sp>
        <p:nvSpPr>
          <p:cNvPr id="12" name="TextBox 11"/>
          <p:cNvSpPr txBox="1"/>
          <p:nvPr/>
        </p:nvSpPr>
        <p:spPr>
          <a:xfrm>
            <a:off x="4937439" y="4959950"/>
            <a:ext cx="2276161" cy="1787153"/>
          </a:xfrm>
          <a:prstGeom prst="rect">
            <a:avLst/>
          </a:prstGeom>
          <a:solidFill>
            <a:schemeClr val="accent1">
              <a:lumMod val="20000"/>
              <a:lumOff val="80000"/>
            </a:schemeClr>
          </a:solidFill>
        </p:spPr>
        <p:txBody>
          <a:bodyPr wrap="square" rtlCol="0">
            <a:spAutoFit/>
          </a:bodyPr>
          <a:lstStyle/>
          <a:p>
            <a:r>
              <a:rPr lang="en-AU" dirty="0" smtClean="0"/>
              <a:t>Note: Inflation will cause both unit of account and store of value roles of money to no longer be as effective.</a:t>
            </a:r>
            <a:endParaRPr lang="en-AU" dirty="0"/>
          </a:p>
        </p:txBody>
      </p:sp>
      <p:sp>
        <p:nvSpPr>
          <p:cNvPr id="13" name="TextBox 12"/>
          <p:cNvSpPr txBox="1"/>
          <p:nvPr/>
        </p:nvSpPr>
        <p:spPr>
          <a:xfrm>
            <a:off x="8426302" y="247349"/>
            <a:ext cx="2420471" cy="923330"/>
          </a:xfrm>
          <a:prstGeom prst="rect">
            <a:avLst/>
          </a:prstGeom>
          <a:solidFill>
            <a:srgbClr val="FFFF00"/>
          </a:solidFill>
        </p:spPr>
        <p:txBody>
          <a:bodyPr wrap="square" rtlCol="0">
            <a:spAutoFit/>
          </a:bodyPr>
          <a:lstStyle/>
          <a:p>
            <a:r>
              <a:rPr lang="en-AU" dirty="0" smtClean="0">
                <a:solidFill>
                  <a:srgbClr val="FF0000"/>
                </a:solidFill>
              </a:rPr>
              <a:t>Summary</a:t>
            </a:r>
          </a:p>
          <a:p>
            <a:r>
              <a:rPr lang="en-AU" dirty="0" smtClean="0">
                <a:solidFill>
                  <a:srgbClr val="FF0000"/>
                </a:solidFill>
              </a:rPr>
              <a:t>Money has 3 main roles.</a:t>
            </a:r>
          </a:p>
        </p:txBody>
      </p:sp>
      <p:sp>
        <p:nvSpPr>
          <p:cNvPr id="9" name="Content Placeholder 6"/>
          <p:cNvSpPr txBox="1">
            <a:spLocks/>
          </p:cNvSpPr>
          <p:nvPr/>
        </p:nvSpPr>
        <p:spPr>
          <a:xfrm>
            <a:off x="8119533" y="1384007"/>
            <a:ext cx="3712803" cy="4523017"/>
          </a:xfrm>
          <a:prstGeom prst="rect">
            <a:avLst/>
          </a:prstGeom>
          <a:solidFill>
            <a:schemeClr val="accent2">
              <a:lumMod val="20000"/>
              <a:lumOff val="80000"/>
            </a:schemeClr>
          </a:solidFill>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3400" b="1" dirty="0" smtClean="0"/>
              <a:t>Definition of Money</a:t>
            </a:r>
          </a:p>
          <a:p>
            <a:r>
              <a:rPr lang="en-AU" dirty="0" smtClean="0"/>
              <a:t>Anything that </a:t>
            </a:r>
            <a:r>
              <a:rPr lang="en-AU" dirty="0" smtClean="0">
                <a:solidFill>
                  <a:srgbClr val="00B0F0"/>
                </a:solidFill>
              </a:rPr>
              <a:t>can be used as a medium of exchange</a:t>
            </a:r>
            <a:r>
              <a:rPr lang="en-AU" dirty="0" smtClean="0"/>
              <a:t>.</a:t>
            </a:r>
          </a:p>
          <a:p>
            <a:pPr marL="0" indent="0">
              <a:buNone/>
            </a:pPr>
            <a:r>
              <a:rPr lang="en-AU" sz="3400" b="1" dirty="0" smtClean="0"/>
              <a:t>Barter</a:t>
            </a:r>
          </a:p>
          <a:p>
            <a:r>
              <a:rPr lang="en-AU" dirty="0" smtClean="0"/>
              <a:t>Without money we would be forced to barter for goods and services. </a:t>
            </a:r>
          </a:p>
          <a:p>
            <a:r>
              <a:rPr lang="en-AU" dirty="0" err="1" smtClean="0"/>
              <a:t>Eg</a:t>
            </a:r>
            <a:r>
              <a:rPr lang="en-AU" dirty="0" smtClean="0"/>
              <a:t>. I want some apples so I trade you for some rice.</a:t>
            </a:r>
          </a:p>
          <a:p>
            <a:r>
              <a:rPr lang="en-AU" dirty="0" smtClean="0"/>
              <a:t>However, this creates problems when you don’t want rice!</a:t>
            </a:r>
          </a:p>
          <a:p>
            <a:r>
              <a:rPr lang="en-AU" i="1" dirty="0" smtClean="0"/>
              <a:t>Money eliminates this problem</a:t>
            </a:r>
            <a:r>
              <a:rPr lang="en-AU" dirty="0" smtClean="0"/>
              <a:t> because everyone accepts money. </a:t>
            </a:r>
          </a:p>
          <a:p>
            <a:r>
              <a:rPr lang="en-AU" dirty="0" smtClean="0"/>
              <a:t>Certain things can be used as payment such as gift cards but are not universally accepted and so are called ‘near monies’.</a:t>
            </a:r>
            <a:endParaRPr lang="en-AU" dirty="0"/>
          </a:p>
        </p:txBody>
      </p:sp>
    </p:spTree>
    <p:extLst>
      <p:ext uri="{BB962C8B-B14F-4D97-AF65-F5344CB8AC3E}">
        <p14:creationId xmlns:p14="http://schemas.microsoft.com/office/powerpoint/2010/main" val="54893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Fiat Money, Commodity Money, Commodity Backed Money</a:t>
            </a:r>
            <a:endParaRPr lang="en-AU" dirty="0"/>
          </a:p>
        </p:txBody>
      </p:sp>
      <p:sp>
        <p:nvSpPr>
          <p:cNvPr id="3" name="Content Placeholder 2"/>
          <p:cNvSpPr>
            <a:spLocks noGrp="1"/>
          </p:cNvSpPr>
          <p:nvPr>
            <p:ph idx="1"/>
          </p:nvPr>
        </p:nvSpPr>
        <p:spPr>
          <a:xfrm>
            <a:off x="479612" y="1734807"/>
            <a:ext cx="6091989" cy="4351338"/>
          </a:xfrm>
        </p:spPr>
        <p:txBody>
          <a:bodyPr>
            <a:normAutofit fontScale="70000" lnSpcReduction="20000"/>
          </a:bodyPr>
          <a:lstStyle/>
          <a:p>
            <a:r>
              <a:rPr lang="en-AU" dirty="0" smtClean="0">
                <a:solidFill>
                  <a:srgbClr val="00B0F0"/>
                </a:solidFill>
              </a:rPr>
              <a:t>Commodity money </a:t>
            </a:r>
            <a:r>
              <a:rPr lang="en-AU" dirty="0" smtClean="0"/>
              <a:t>– money is made out of gold, silver, copper etc.</a:t>
            </a:r>
          </a:p>
          <a:p>
            <a:pPr lvl="1"/>
            <a:r>
              <a:rPr lang="en-AU" dirty="0" smtClean="0"/>
              <a:t>In prisons, cigarettes and even packets of fish have been used as money. </a:t>
            </a:r>
          </a:p>
          <a:p>
            <a:r>
              <a:rPr lang="en-AU" dirty="0" smtClean="0">
                <a:solidFill>
                  <a:srgbClr val="00B0F0"/>
                </a:solidFill>
              </a:rPr>
              <a:t>Commodity backed money </a:t>
            </a:r>
            <a:r>
              <a:rPr lang="en-AU" dirty="0" smtClean="0"/>
              <a:t>– a certain amount of money can be exchanged for a certain amount of commodity. </a:t>
            </a:r>
            <a:r>
              <a:rPr lang="en-AU" dirty="0" err="1" smtClean="0"/>
              <a:t>Eg</a:t>
            </a:r>
            <a:r>
              <a:rPr lang="en-AU" dirty="0" smtClean="0"/>
              <a:t>. $100 = 1 gram of gold</a:t>
            </a:r>
          </a:p>
          <a:p>
            <a:pPr lvl="1"/>
            <a:r>
              <a:rPr lang="en-AU" dirty="0" smtClean="0"/>
              <a:t>Slightly more efficient than commodity money because fewer resources are needed in storage</a:t>
            </a:r>
          </a:p>
          <a:p>
            <a:r>
              <a:rPr lang="en-AU" dirty="0" smtClean="0">
                <a:solidFill>
                  <a:srgbClr val="00B0F0"/>
                </a:solidFill>
              </a:rPr>
              <a:t>Fiat money – ‘paper money’ </a:t>
            </a:r>
            <a:r>
              <a:rPr lang="en-AU" dirty="0" smtClean="0"/>
              <a:t>– this money is not linked to any real element. Therefore a government can increase or decrease the amount money as much as they want. </a:t>
            </a:r>
          </a:p>
          <a:p>
            <a:r>
              <a:rPr lang="en-AU" dirty="0" smtClean="0">
                <a:solidFill>
                  <a:srgbClr val="00B0F0"/>
                </a:solidFill>
              </a:rPr>
              <a:t>Bonus: Cryptocurrency </a:t>
            </a:r>
            <a:r>
              <a:rPr lang="en-AU" dirty="0" smtClean="0"/>
              <a:t>– this is digital money that decentralized (not produced by any national governments). The most well known currencies are Bitcoin and </a:t>
            </a:r>
            <a:r>
              <a:rPr lang="en-AU" dirty="0" err="1" smtClean="0"/>
              <a:t>Ethereum</a:t>
            </a:r>
            <a:r>
              <a:rPr lang="en-AU" dirty="0" smtClean="0"/>
              <a:t>. </a:t>
            </a:r>
            <a:endParaRPr lang="en-AU" dirty="0"/>
          </a:p>
        </p:txBody>
      </p:sp>
      <p:sp>
        <p:nvSpPr>
          <p:cNvPr id="4" name="TextBox 3"/>
          <p:cNvSpPr txBox="1"/>
          <p:nvPr/>
        </p:nvSpPr>
        <p:spPr>
          <a:xfrm>
            <a:off x="7035690" y="1462573"/>
            <a:ext cx="4726004" cy="2215991"/>
          </a:xfrm>
          <a:prstGeom prst="rect">
            <a:avLst/>
          </a:prstGeom>
          <a:solidFill>
            <a:schemeClr val="accent2">
              <a:lumMod val="20000"/>
              <a:lumOff val="80000"/>
            </a:schemeClr>
          </a:solidFill>
        </p:spPr>
        <p:txBody>
          <a:bodyPr wrap="square" rtlCol="0">
            <a:spAutoFit/>
          </a:bodyPr>
          <a:lstStyle/>
          <a:p>
            <a:r>
              <a:rPr lang="en-AU" sz="2400" b="1" u="sng" dirty="0" smtClean="0"/>
              <a:t>Historical Context: The </a:t>
            </a:r>
            <a:r>
              <a:rPr lang="en-AU" sz="2400" b="1" u="sng" dirty="0" err="1" smtClean="0"/>
              <a:t>Rystones</a:t>
            </a:r>
            <a:r>
              <a:rPr lang="en-AU" sz="2400" b="1" u="sng" dirty="0" smtClean="0"/>
              <a:t> of Yap Island</a:t>
            </a:r>
          </a:p>
          <a:p>
            <a:r>
              <a:rPr lang="en-AU" dirty="0" smtClean="0"/>
              <a:t>On an island in the Pacific Ocean, the currency are huge stones called </a:t>
            </a:r>
            <a:r>
              <a:rPr lang="en-AU" dirty="0" err="1" smtClean="0"/>
              <a:t>Rystones</a:t>
            </a:r>
            <a:r>
              <a:rPr lang="en-AU" dirty="0" smtClean="0"/>
              <a:t>. Because they are so large, and therefore difficult to make, they are hard to counterfeit and this makes it a trusted currency. </a:t>
            </a:r>
            <a:endParaRPr lang="en-AU" dirty="0"/>
          </a:p>
        </p:txBody>
      </p:sp>
      <p:sp>
        <p:nvSpPr>
          <p:cNvPr id="5" name="Rectangle 4"/>
          <p:cNvSpPr/>
          <p:nvPr/>
        </p:nvSpPr>
        <p:spPr>
          <a:xfrm>
            <a:off x="7213147" y="6086145"/>
            <a:ext cx="3454600" cy="369332"/>
          </a:xfrm>
          <a:prstGeom prst="rect">
            <a:avLst/>
          </a:prstGeom>
        </p:spPr>
        <p:txBody>
          <a:bodyPr wrap="none">
            <a:spAutoFit/>
          </a:bodyPr>
          <a:lstStyle/>
          <a:p>
            <a:r>
              <a:rPr lang="en-AU" dirty="0" smtClean="0">
                <a:hlinkClick r:id="rId2"/>
              </a:rPr>
              <a:t>Crash Course – examples of money</a:t>
            </a:r>
            <a:endParaRPr lang="en-AU" dirty="0" smtClean="0"/>
          </a:p>
        </p:txBody>
      </p:sp>
      <p:pic>
        <p:nvPicPr>
          <p:cNvPr id="6" name="Picture 5"/>
          <p:cNvPicPr>
            <a:picLocks noChangeAspect="1"/>
          </p:cNvPicPr>
          <p:nvPr/>
        </p:nvPicPr>
        <p:blipFill>
          <a:blip r:embed="rId3"/>
          <a:stretch>
            <a:fillRect/>
          </a:stretch>
        </p:blipFill>
        <p:spPr>
          <a:xfrm>
            <a:off x="7132103" y="3764228"/>
            <a:ext cx="3213167" cy="2209900"/>
          </a:xfrm>
          <a:prstGeom prst="rect">
            <a:avLst/>
          </a:prstGeom>
        </p:spPr>
      </p:pic>
      <p:sp>
        <p:nvSpPr>
          <p:cNvPr id="7" name="TextBox 6"/>
          <p:cNvSpPr txBox="1"/>
          <p:nvPr/>
        </p:nvSpPr>
        <p:spPr>
          <a:xfrm>
            <a:off x="10506635" y="3935506"/>
            <a:ext cx="1443318" cy="646331"/>
          </a:xfrm>
          <a:prstGeom prst="rect">
            <a:avLst/>
          </a:prstGeom>
          <a:noFill/>
        </p:spPr>
        <p:txBody>
          <a:bodyPr wrap="square" rtlCol="0">
            <a:spAutoFit/>
          </a:bodyPr>
          <a:lstStyle/>
          <a:p>
            <a:r>
              <a:rPr lang="en-AU" dirty="0" smtClean="0"/>
              <a:t>A Yap Island Ry Stone.</a:t>
            </a:r>
            <a:endParaRPr lang="en-AU" dirty="0"/>
          </a:p>
        </p:txBody>
      </p:sp>
      <p:sp>
        <p:nvSpPr>
          <p:cNvPr id="8" name="TextBox 7"/>
          <p:cNvSpPr txBox="1"/>
          <p:nvPr/>
        </p:nvSpPr>
        <p:spPr>
          <a:xfrm>
            <a:off x="10573789" y="5235464"/>
            <a:ext cx="1407459" cy="1477328"/>
          </a:xfrm>
          <a:prstGeom prst="rect">
            <a:avLst/>
          </a:prstGeom>
          <a:noFill/>
        </p:spPr>
        <p:txBody>
          <a:bodyPr wrap="square" rtlCol="0">
            <a:spAutoFit/>
          </a:bodyPr>
          <a:lstStyle/>
          <a:p>
            <a:r>
              <a:rPr lang="en-US" dirty="0">
                <a:hlinkClick r:id="rId4"/>
              </a:rPr>
              <a:t>(1) Prison Economy | National Geographic - YouTube</a:t>
            </a:r>
            <a:endParaRPr lang="en-US" dirty="0"/>
          </a:p>
        </p:txBody>
      </p:sp>
    </p:spTree>
    <p:extLst>
      <p:ext uri="{BB962C8B-B14F-4D97-AF65-F5344CB8AC3E}">
        <p14:creationId xmlns:p14="http://schemas.microsoft.com/office/powerpoint/2010/main" val="165438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6168201" y="1055824"/>
            <a:ext cx="5857875" cy="4514850"/>
          </a:xfrm>
          <a:prstGeom prst="rect">
            <a:avLst/>
          </a:prstGeom>
        </p:spPr>
      </p:pic>
      <p:sp>
        <p:nvSpPr>
          <p:cNvPr id="2" name="Title 1"/>
          <p:cNvSpPr>
            <a:spLocks noGrp="1"/>
          </p:cNvSpPr>
          <p:nvPr>
            <p:ph type="title"/>
          </p:nvPr>
        </p:nvSpPr>
        <p:spPr>
          <a:xfrm>
            <a:off x="337686" y="124493"/>
            <a:ext cx="4888738" cy="1325563"/>
          </a:xfrm>
        </p:spPr>
        <p:txBody>
          <a:bodyPr/>
          <a:lstStyle/>
          <a:p>
            <a:r>
              <a:rPr lang="en-US" dirty="0" smtClean="0"/>
              <a:t>M1 and M2 Money</a:t>
            </a:r>
            <a:endParaRPr lang="en-US" dirty="0"/>
          </a:p>
        </p:txBody>
      </p:sp>
      <p:sp>
        <p:nvSpPr>
          <p:cNvPr id="3" name="Content Placeholder 2"/>
          <p:cNvSpPr>
            <a:spLocks noGrp="1"/>
          </p:cNvSpPr>
          <p:nvPr>
            <p:ph idx="1"/>
          </p:nvPr>
        </p:nvSpPr>
        <p:spPr>
          <a:xfrm>
            <a:off x="337686" y="1494716"/>
            <a:ext cx="5544368" cy="3842215"/>
          </a:xfrm>
        </p:spPr>
        <p:txBody>
          <a:bodyPr>
            <a:normAutofit fontScale="92500" lnSpcReduction="20000"/>
          </a:bodyPr>
          <a:lstStyle/>
          <a:p>
            <a:r>
              <a:rPr lang="en-US" dirty="0" smtClean="0">
                <a:solidFill>
                  <a:srgbClr val="00B050"/>
                </a:solidFill>
              </a:rPr>
              <a:t>M1 money</a:t>
            </a:r>
          </a:p>
          <a:p>
            <a:pPr lvl="1"/>
            <a:r>
              <a:rPr lang="en-US" dirty="0" smtClean="0"/>
              <a:t>Highly liquid</a:t>
            </a:r>
          </a:p>
          <a:p>
            <a:pPr lvl="2"/>
            <a:r>
              <a:rPr lang="en-US" dirty="0" smtClean="0"/>
              <a:t>Cash, demand deposits, checkable deposits, savings deposits</a:t>
            </a:r>
          </a:p>
          <a:p>
            <a:r>
              <a:rPr lang="en-US" dirty="0" smtClean="0">
                <a:solidFill>
                  <a:srgbClr val="00B0F0"/>
                </a:solidFill>
              </a:rPr>
              <a:t>M2 money</a:t>
            </a:r>
          </a:p>
          <a:p>
            <a:pPr lvl="1"/>
            <a:r>
              <a:rPr lang="en-US" dirty="0" smtClean="0"/>
              <a:t>Broader definition of Money</a:t>
            </a:r>
          </a:p>
          <a:p>
            <a:pPr lvl="1"/>
            <a:r>
              <a:rPr lang="en-US" dirty="0" smtClean="0"/>
              <a:t>Includes M1 + less liquid money</a:t>
            </a:r>
          </a:p>
          <a:p>
            <a:pPr lvl="2"/>
            <a:r>
              <a:rPr lang="en-US" dirty="0" smtClean="0"/>
              <a:t>Certificates of deposit, Term Deposits, Money Market Funds</a:t>
            </a:r>
          </a:p>
          <a:p>
            <a:pPr lvl="1"/>
            <a:r>
              <a:rPr lang="en-US" dirty="0" smtClean="0"/>
              <a:t>These are often called ‘</a:t>
            </a:r>
            <a:r>
              <a:rPr lang="en-US" dirty="0" smtClean="0">
                <a:solidFill>
                  <a:srgbClr val="00B0F0"/>
                </a:solidFill>
              </a:rPr>
              <a:t>near monies</a:t>
            </a:r>
            <a:r>
              <a:rPr lang="en-US" dirty="0" smtClean="0"/>
              <a:t>’ because they can’t be immediately used as money but are easily converted to money</a:t>
            </a:r>
          </a:p>
        </p:txBody>
      </p:sp>
      <p:pic>
        <p:nvPicPr>
          <p:cNvPr id="4" name="Picture 3"/>
          <p:cNvPicPr>
            <a:picLocks noChangeAspect="1"/>
          </p:cNvPicPr>
          <p:nvPr/>
        </p:nvPicPr>
        <p:blipFill>
          <a:blip r:embed="rId3"/>
          <a:stretch>
            <a:fillRect/>
          </a:stretch>
        </p:blipFill>
        <p:spPr>
          <a:xfrm>
            <a:off x="6096000" y="1227968"/>
            <a:ext cx="6002279" cy="4948995"/>
          </a:xfrm>
          <a:prstGeom prst="rect">
            <a:avLst/>
          </a:prstGeom>
        </p:spPr>
      </p:pic>
      <p:pic>
        <p:nvPicPr>
          <p:cNvPr id="5" name="Picture 4"/>
          <p:cNvPicPr>
            <a:picLocks noChangeAspect="1"/>
          </p:cNvPicPr>
          <p:nvPr/>
        </p:nvPicPr>
        <p:blipFill>
          <a:blip r:embed="rId4"/>
          <a:stretch>
            <a:fillRect/>
          </a:stretch>
        </p:blipFill>
        <p:spPr>
          <a:xfrm>
            <a:off x="6031249" y="1216661"/>
            <a:ext cx="523948" cy="466790"/>
          </a:xfrm>
          <a:prstGeom prst="rect">
            <a:avLst/>
          </a:prstGeom>
        </p:spPr>
      </p:pic>
      <p:pic>
        <p:nvPicPr>
          <p:cNvPr id="6" name="Picture 5"/>
          <p:cNvPicPr>
            <a:picLocks noChangeAspect="1"/>
          </p:cNvPicPr>
          <p:nvPr/>
        </p:nvPicPr>
        <p:blipFill>
          <a:blip r:embed="rId5"/>
          <a:stretch>
            <a:fillRect/>
          </a:stretch>
        </p:blipFill>
        <p:spPr>
          <a:xfrm>
            <a:off x="6096000" y="5755340"/>
            <a:ext cx="456368" cy="432929"/>
          </a:xfrm>
          <a:prstGeom prst="rect">
            <a:avLst/>
          </a:prstGeom>
        </p:spPr>
      </p:pic>
      <p:sp>
        <p:nvSpPr>
          <p:cNvPr id="7" name="Rectangle 6"/>
          <p:cNvSpPr/>
          <p:nvPr/>
        </p:nvSpPr>
        <p:spPr>
          <a:xfrm>
            <a:off x="4993341" y="370043"/>
            <a:ext cx="6096000" cy="1200329"/>
          </a:xfrm>
          <a:prstGeom prst="rect">
            <a:avLst/>
          </a:prstGeom>
          <a:solidFill>
            <a:schemeClr val="accent1">
              <a:lumMod val="20000"/>
              <a:lumOff val="80000"/>
            </a:schemeClr>
          </a:solidFill>
        </p:spPr>
        <p:txBody>
          <a:bodyPr>
            <a:spAutoFit/>
          </a:bodyPr>
          <a:lstStyle/>
          <a:p>
            <a:pPr marL="0" lvl="3"/>
            <a:r>
              <a:rPr lang="en-US" dirty="0" smtClean="0"/>
              <a:t>Note: One clue is to </a:t>
            </a:r>
            <a:r>
              <a:rPr lang="en-US" dirty="0"/>
              <a:t>ask what the interest rate is. If the interest rate is higher, then the money is less liquid and therefore more likely to be </a:t>
            </a:r>
            <a:r>
              <a:rPr lang="en-US" dirty="0" smtClean="0"/>
              <a:t>examples of other types of money in M2</a:t>
            </a:r>
            <a:r>
              <a:rPr lang="en-US" dirty="0"/>
              <a:t>. </a:t>
            </a:r>
          </a:p>
          <a:p>
            <a:endParaRPr lang="en-US" dirty="0"/>
          </a:p>
        </p:txBody>
      </p:sp>
      <p:sp>
        <p:nvSpPr>
          <p:cNvPr id="8" name="Rectangle 7"/>
          <p:cNvSpPr/>
          <p:nvPr/>
        </p:nvSpPr>
        <p:spPr>
          <a:xfrm>
            <a:off x="6552368" y="5541938"/>
            <a:ext cx="5545911" cy="830997"/>
          </a:xfrm>
          <a:prstGeom prst="rect">
            <a:avLst/>
          </a:prstGeom>
          <a:solidFill>
            <a:schemeClr val="bg1"/>
          </a:solidFill>
        </p:spPr>
        <p:txBody>
          <a:bodyPr wrap="square">
            <a:spAutoFit/>
          </a:bodyPr>
          <a:lstStyle/>
          <a:p>
            <a:r>
              <a:rPr lang="en-US" sz="2400" b="1" dirty="0"/>
              <a:t>M2 INCLUDES M1 money.</a:t>
            </a:r>
          </a:p>
          <a:p>
            <a:pPr lvl="1"/>
            <a:r>
              <a:rPr lang="en-US" sz="2400" b="1" dirty="0"/>
              <a:t>“Remember that 2 is bigger than 1.”</a:t>
            </a:r>
          </a:p>
        </p:txBody>
      </p:sp>
      <p:pic>
        <p:nvPicPr>
          <p:cNvPr id="10" name="Picture 9"/>
          <p:cNvPicPr>
            <a:picLocks noChangeAspect="1"/>
          </p:cNvPicPr>
          <p:nvPr/>
        </p:nvPicPr>
        <p:blipFill>
          <a:blip r:embed="rId6"/>
          <a:stretch>
            <a:fillRect/>
          </a:stretch>
        </p:blipFill>
        <p:spPr>
          <a:xfrm>
            <a:off x="8918610" y="4015129"/>
            <a:ext cx="1247949" cy="228632"/>
          </a:xfrm>
          <a:prstGeom prst="rect">
            <a:avLst/>
          </a:prstGeom>
        </p:spPr>
      </p:pic>
      <p:sp>
        <p:nvSpPr>
          <p:cNvPr id="11" name="TextBox 10"/>
          <p:cNvSpPr txBox="1"/>
          <p:nvPr/>
        </p:nvSpPr>
        <p:spPr>
          <a:xfrm>
            <a:off x="8721969" y="3990945"/>
            <a:ext cx="2066192" cy="276999"/>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solidFill>
                  <a:schemeClr val="accent1">
                    <a:lumMod val="50000"/>
                  </a:schemeClr>
                </a:solidFill>
              </a:rPr>
              <a:t>Savings deposits</a:t>
            </a:r>
            <a:endParaRPr lang="en-US" sz="1200" dirty="0">
              <a:solidFill>
                <a:schemeClr val="accent1">
                  <a:lumMod val="50000"/>
                </a:schemeClr>
              </a:solidFill>
            </a:endParaRPr>
          </a:p>
        </p:txBody>
      </p:sp>
      <p:pic>
        <p:nvPicPr>
          <p:cNvPr id="12" name="Picture 11"/>
          <p:cNvPicPr>
            <a:picLocks noChangeAspect="1"/>
          </p:cNvPicPr>
          <p:nvPr/>
        </p:nvPicPr>
        <p:blipFill>
          <a:blip r:embed="rId7"/>
          <a:stretch>
            <a:fillRect/>
          </a:stretch>
        </p:blipFill>
        <p:spPr>
          <a:xfrm>
            <a:off x="6698129" y="3423661"/>
            <a:ext cx="1343212" cy="280365"/>
          </a:xfrm>
          <a:prstGeom prst="rect">
            <a:avLst/>
          </a:prstGeom>
        </p:spPr>
      </p:pic>
      <p:sp>
        <p:nvSpPr>
          <p:cNvPr id="13" name="TextBox 12"/>
          <p:cNvSpPr txBox="1"/>
          <p:nvPr/>
        </p:nvSpPr>
        <p:spPr>
          <a:xfrm>
            <a:off x="413238" y="5222631"/>
            <a:ext cx="5258383" cy="1477328"/>
          </a:xfrm>
          <a:prstGeom prst="rect">
            <a:avLst/>
          </a:prstGeom>
          <a:solidFill>
            <a:schemeClr val="accent4">
              <a:lumMod val="20000"/>
              <a:lumOff val="80000"/>
            </a:schemeClr>
          </a:solidFill>
        </p:spPr>
        <p:txBody>
          <a:bodyPr wrap="square" rtlCol="0">
            <a:spAutoFit/>
          </a:bodyPr>
          <a:lstStyle/>
          <a:p>
            <a:r>
              <a:rPr lang="en-US" b="1" u="sng" dirty="0" smtClean="0"/>
              <a:t>The main difference between M1 and M2:</a:t>
            </a:r>
          </a:p>
          <a:p>
            <a:pPr marL="285750" indent="-285750">
              <a:buFont typeface="Arial" panose="020B0604020202020204" pitchFamily="34" charset="0"/>
              <a:buChar char="•"/>
            </a:pPr>
            <a:r>
              <a:rPr lang="en-US" dirty="0" smtClean="0">
                <a:solidFill>
                  <a:srgbClr val="00B050"/>
                </a:solidFill>
              </a:rPr>
              <a:t>M1 is more liquid </a:t>
            </a:r>
            <a:r>
              <a:rPr lang="en-US" dirty="0" smtClean="0"/>
              <a:t>and is </a:t>
            </a:r>
            <a:r>
              <a:rPr lang="en-US" dirty="0" smtClean="0">
                <a:solidFill>
                  <a:srgbClr val="00B050"/>
                </a:solidFill>
              </a:rPr>
              <a:t>easily used in transactions </a:t>
            </a:r>
            <a:r>
              <a:rPr lang="en-US" dirty="0" smtClean="0"/>
              <a:t>than M2. </a:t>
            </a:r>
          </a:p>
          <a:p>
            <a:pPr marL="285750" indent="-285750">
              <a:buFont typeface="Arial" panose="020B0604020202020204" pitchFamily="34" charset="0"/>
              <a:buChar char="•"/>
            </a:pPr>
            <a:r>
              <a:rPr lang="en-US" dirty="0" smtClean="0">
                <a:solidFill>
                  <a:srgbClr val="00B0F0"/>
                </a:solidFill>
              </a:rPr>
              <a:t>M2</a:t>
            </a:r>
            <a:r>
              <a:rPr lang="en-US" dirty="0" smtClean="0"/>
              <a:t> must be</a:t>
            </a:r>
            <a:r>
              <a:rPr lang="en-US" dirty="0" smtClean="0">
                <a:solidFill>
                  <a:srgbClr val="00B0F0"/>
                </a:solidFill>
              </a:rPr>
              <a:t> converted to M1 before it can be used for spending</a:t>
            </a:r>
            <a:r>
              <a:rPr lang="en-US" dirty="0" smtClean="0"/>
              <a:t>.</a:t>
            </a:r>
            <a:endParaRPr lang="en-US" dirty="0"/>
          </a:p>
        </p:txBody>
      </p:sp>
      <p:sp>
        <p:nvSpPr>
          <p:cNvPr id="9" name="TextBox 8"/>
          <p:cNvSpPr txBox="1"/>
          <p:nvPr/>
        </p:nvSpPr>
        <p:spPr>
          <a:xfrm>
            <a:off x="6293223" y="1988177"/>
            <a:ext cx="2842644" cy="738664"/>
          </a:xfrm>
          <a:prstGeom prst="rect">
            <a:avLst/>
          </a:prstGeom>
          <a:solidFill>
            <a:schemeClr val="accent2">
              <a:lumMod val="60000"/>
              <a:lumOff val="40000"/>
            </a:schemeClr>
          </a:solidFill>
        </p:spPr>
        <p:txBody>
          <a:bodyPr wrap="square" rtlCol="0">
            <a:spAutoFit/>
          </a:bodyPr>
          <a:lstStyle/>
          <a:p>
            <a:r>
              <a:rPr lang="en-AU" sz="1400" b="1" u="sng" dirty="0" smtClean="0"/>
              <a:t>Not Included:</a:t>
            </a:r>
          </a:p>
          <a:p>
            <a:r>
              <a:rPr lang="en-AU" sz="1400" dirty="0" smtClean="0"/>
              <a:t>Gift cards, municipal bonds (lower </a:t>
            </a:r>
            <a:r>
              <a:rPr lang="en-AU" sz="1400" dirty="0"/>
              <a:t>level </a:t>
            </a:r>
            <a:r>
              <a:rPr lang="en-AU" sz="1400" dirty="0" err="1" smtClean="0"/>
              <a:t>gov</a:t>
            </a:r>
            <a:r>
              <a:rPr lang="en-AU" sz="1400" dirty="0" smtClean="0"/>
              <a:t> bonds), </a:t>
            </a:r>
            <a:r>
              <a:rPr lang="en-AU" sz="1400" dirty="0" err="1" smtClean="0"/>
              <a:t>gov</a:t>
            </a:r>
            <a:r>
              <a:rPr lang="en-AU" sz="1400" dirty="0" smtClean="0"/>
              <a:t> bonds</a:t>
            </a:r>
            <a:endParaRPr lang="en-AU" sz="1400" dirty="0"/>
          </a:p>
        </p:txBody>
      </p:sp>
      <p:sp>
        <p:nvSpPr>
          <p:cNvPr id="15" name="TextBox 14"/>
          <p:cNvSpPr txBox="1"/>
          <p:nvPr/>
        </p:nvSpPr>
        <p:spPr>
          <a:xfrm>
            <a:off x="2791766" y="1358779"/>
            <a:ext cx="3268134" cy="738664"/>
          </a:xfrm>
          <a:prstGeom prst="rect">
            <a:avLst/>
          </a:prstGeom>
          <a:solidFill>
            <a:srgbClr val="FFFF00"/>
          </a:solidFill>
        </p:spPr>
        <p:txBody>
          <a:bodyPr wrap="square" rtlCol="0">
            <a:spAutoFit/>
          </a:bodyPr>
          <a:lstStyle/>
          <a:p>
            <a:r>
              <a:rPr lang="en-US" sz="1400" dirty="0" smtClean="0">
                <a:solidFill>
                  <a:srgbClr val="FF0000"/>
                </a:solidFill>
              </a:rPr>
              <a:t>Summary</a:t>
            </a:r>
          </a:p>
          <a:p>
            <a:r>
              <a:rPr lang="en-US" sz="1400" dirty="0" smtClean="0">
                <a:solidFill>
                  <a:srgbClr val="FF0000"/>
                </a:solidFill>
              </a:rPr>
              <a:t>M1 – liquid money</a:t>
            </a:r>
          </a:p>
          <a:p>
            <a:r>
              <a:rPr lang="en-US" sz="1400" dirty="0" smtClean="0">
                <a:solidFill>
                  <a:srgbClr val="FF0000"/>
                </a:solidFill>
              </a:rPr>
              <a:t>M2 – includes M1 + less liquid money</a:t>
            </a:r>
            <a:endParaRPr lang="en-US" sz="1400" dirty="0">
              <a:solidFill>
                <a:srgbClr val="FF0000"/>
              </a:solidFill>
            </a:endParaRPr>
          </a:p>
        </p:txBody>
      </p:sp>
    </p:spTree>
    <p:extLst>
      <p:ext uri="{BB962C8B-B14F-4D97-AF65-F5344CB8AC3E}">
        <p14:creationId xmlns:p14="http://schemas.microsoft.com/office/powerpoint/2010/main" val="246510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1"/>
            <a:ext cx="10210800" cy="1028700"/>
          </a:xfrm>
        </p:spPr>
        <p:txBody>
          <a:bodyPr/>
          <a:lstStyle/>
          <a:p>
            <a:r>
              <a:rPr lang="en-US" dirty="0" smtClean="0"/>
              <a:t>Financial Assets - Stocks and Bonds</a:t>
            </a:r>
            <a:endParaRPr lang="en-US" dirty="0"/>
          </a:p>
        </p:txBody>
      </p:sp>
      <p:sp>
        <p:nvSpPr>
          <p:cNvPr id="4" name="Content Placeholder 2"/>
          <p:cNvSpPr txBox="1">
            <a:spLocks/>
          </p:cNvSpPr>
          <p:nvPr/>
        </p:nvSpPr>
        <p:spPr>
          <a:xfrm>
            <a:off x="634999" y="1690688"/>
            <a:ext cx="5578987" cy="3599067"/>
          </a:xfrm>
          <a:prstGeom prst="rect">
            <a:avLst/>
          </a:prstGeom>
          <a:solidFill>
            <a:schemeClr val="bg2">
              <a:lumMod val="90000"/>
            </a:schemeClr>
          </a:solidFill>
          <a:ln>
            <a:solidFill>
              <a:schemeClr val="accent1"/>
            </a:solidFill>
          </a:ln>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smtClean="0"/>
              <a:t>Bonds</a:t>
            </a:r>
            <a:endParaRPr lang="en-US" b="1" dirty="0" smtClean="0"/>
          </a:p>
          <a:p>
            <a:r>
              <a:rPr lang="en-US" dirty="0" smtClean="0"/>
              <a:t>A ‘piece of paper’ which is an I.O.U. (I owe you) for the holder of the bond. </a:t>
            </a:r>
            <a:r>
              <a:rPr lang="en-US" dirty="0" smtClean="0">
                <a:solidFill>
                  <a:srgbClr val="00B050"/>
                </a:solidFill>
              </a:rPr>
              <a:t>They are paid back over a period of time</a:t>
            </a:r>
            <a:r>
              <a:rPr lang="en-US" dirty="0" smtClean="0"/>
              <a:t> which depends on the type of bond. </a:t>
            </a:r>
          </a:p>
          <a:p>
            <a:r>
              <a:rPr lang="en-US" dirty="0" smtClean="0">
                <a:solidFill>
                  <a:srgbClr val="00B0F0"/>
                </a:solidFill>
              </a:rPr>
              <a:t>Selling a bond </a:t>
            </a:r>
            <a:r>
              <a:rPr lang="en-US" dirty="0" smtClean="0"/>
              <a:t>is really the same thing as </a:t>
            </a:r>
            <a:r>
              <a:rPr lang="en-US" dirty="0" smtClean="0">
                <a:solidFill>
                  <a:srgbClr val="00B0F0"/>
                </a:solidFill>
              </a:rPr>
              <a:t>borrowing money</a:t>
            </a:r>
            <a:r>
              <a:rPr lang="en-US" dirty="0" smtClean="0"/>
              <a:t>. </a:t>
            </a:r>
            <a:r>
              <a:rPr lang="en-US" dirty="0" err="1" smtClean="0"/>
              <a:t>Eg</a:t>
            </a:r>
            <a:r>
              <a:rPr lang="en-US" dirty="0" smtClean="0"/>
              <a:t>. If the US government sells bonds it is borrowing money from people that it will pay back in the future.</a:t>
            </a:r>
          </a:p>
          <a:p>
            <a:r>
              <a:rPr lang="en-US" dirty="0" smtClean="0"/>
              <a:t>Commonly issued by governments </a:t>
            </a:r>
            <a:r>
              <a:rPr lang="en-US" dirty="0" err="1" smtClean="0"/>
              <a:t>eg</a:t>
            </a:r>
            <a:r>
              <a:rPr lang="en-US" dirty="0" smtClean="0"/>
              <a:t>. US Treasury Bonds to raise money for the government or conduct Monetary Policy (OMO)</a:t>
            </a:r>
          </a:p>
          <a:p>
            <a:r>
              <a:rPr lang="en-US" dirty="0" err="1" smtClean="0"/>
              <a:t>Eg</a:t>
            </a:r>
            <a:r>
              <a:rPr lang="en-US" dirty="0" smtClean="0"/>
              <a:t>. You buy a bond from the US government. The piece of paper/contract that you hold says that the government must pay you back. </a:t>
            </a:r>
          </a:p>
          <a:p>
            <a:endParaRPr lang="en-US" dirty="0"/>
          </a:p>
        </p:txBody>
      </p:sp>
      <p:sp>
        <p:nvSpPr>
          <p:cNvPr id="5" name="Content Placeholder 2"/>
          <p:cNvSpPr txBox="1">
            <a:spLocks/>
          </p:cNvSpPr>
          <p:nvPr/>
        </p:nvSpPr>
        <p:spPr>
          <a:xfrm>
            <a:off x="6400800" y="1700213"/>
            <a:ext cx="5281246" cy="3165475"/>
          </a:xfrm>
          <a:prstGeom prst="rect">
            <a:avLst/>
          </a:prstGeom>
          <a:solidFill>
            <a:schemeClr val="accent2">
              <a:lumMod val="40000"/>
              <a:lumOff val="60000"/>
            </a:schemeClr>
          </a:solidFill>
          <a:ln>
            <a:solidFill>
              <a:schemeClr val="accent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smtClean="0"/>
              <a:t>Stocks</a:t>
            </a:r>
          </a:p>
          <a:p>
            <a:r>
              <a:rPr lang="en-US" dirty="0" smtClean="0"/>
              <a:t>Represents </a:t>
            </a:r>
            <a:r>
              <a:rPr lang="en-US" dirty="0" smtClean="0">
                <a:solidFill>
                  <a:srgbClr val="00B0F0"/>
                </a:solidFill>
              </a:rPr>
              <a:t>ownership / part ownership of a company</a:t>
            </a:r>
          </a:p>
          <a:p>
            <a:pPr lvl="1"/>
            <a:r>
              <a:rPr lang="en-US" dirty="0" err="1" smtClean="0"/>
              <a:t>Eg</a:t>
            </a:r>
            <a:r>
              <a:rPr lang="en-US" dirty="0" smtClean="0"/>
              <a:t>. If there are 1000 shares and you buy 100 shares, you own 10% of the company</a:t>
            </a:r>
          </a:p>
          <a:p>
            <a:r>
              <a:rPr lang="en-US" dirty="0" smtClean="0"/>
              <a:t>If a company is profitable, it will often pay out </a:t>
            </a:r>
            <a:r>
              <a:rPr lang="en-US" dirty="0" smtClean="0">
                <a:solidFill>
                  <a:srgbClr val="00B0F0"/>
                </a:solidFill>
              </a:rPr>
              <a:t>dividends</a:t>
            </a:r>
            <a:r>
              <a:rPr lang="en-US" dirty="0" smtClean="0"/>
              <a:t> (a share of profits) to the owners</a:t>
            </a:r>
          </a:p>
          <a:p>
            <a:endParaRPr lang="en-US" dirty="0"/>
          </a:p>
        </p:txBody>
      </p:sp>
      <p:pic>
        <p:nvPicPr>
          <p:cNvPr id="6" name="Picture 5"/>
          <p:cNvPicPr>
            <a:picLocks noChangeAspect="1"/>
          </p:cNvPicPr>
          <p:nvPr/>
        </p:nvPicPr>
        <p:blipFill>
          <a:blip r:embed="rId2"/>
          <a:stretch>
            <a:fillRect/>
          </a:stretch>
        </p:blipFill>
        <p:spPr>
          <a:xfrm>
            <a:off x="8303179" y="4964993"/>
            <a:ext cx="3010320" cy="1771897"/>
          </a:xfrm>
          <a:prstGeom prst="rect">
            <a:avLst/>
          </a:prstGeom>
        </p:spPr>
      </p:pic>
      <p:pic>
        <p:nvPicPr>
          <p:cNvPr id="7" name="Picture 6"/>
          <p:cNvPicPr>
            <a:picLocks noChangeAspect="1"/>
          </p:cNvPicPr>
          <p:nvPr/>
        </p:nvPicPr>
        <p:blipFill>
          <a:blip r:embed="rId3"/>
          <a:stretch>
            <a:fillRect/>
          </a:stretch>
        </p:blipFill>
        <p:spPr>
          <a:xfrm>
            <a:off x="3298197" y="5200057"/>
            <a:ext cx="2082408" cy="1536833"/>
          </a:xfrm>
          <a:prstGeom prst="rect">
            <a:avLst/>
          </a:prstGeom>
        </p:spPr>
      </p:pic>
      <p:sp>
        <p:nvSpPr>
          <p:cNvPr id="8" name="TextBox 7"/>
          <p:cNvSpPr txBox="1"/>
          <p:nvPr/>
        </p:nvSpPr>
        <p:spPr>
          <a:xfrm>
            <a:off x="914071" y="828938"/>
            <a:ext cx="7603156" cy="923330"/>
          </a:xfrm>
          <a:prstGeom prst="rect">
            <a:avLst/>
          </a:prstGeom>
          <a:noFill/>
        </p:spPr>
        <p:txBody>
          <a:bodyPr wrap="square" rtlCol="0">
            <a:spAutoFit/>
          </a:bodyPr>
          <a:lstStyle/>
          <a:p>
            <a:r>
              <a:rPr lang="en-US" dirty="0" smtClean="0"/>
              <a:t>Depending on national laws, locals and foreigners are permitted to buy financial assets on international capital markets. Two </a:t>
            </a:r>
            <a:r>
              <a:rPr lang="en-US" dirty="0" smtClean="0">
                <a:solidFill>
                  <a:srgbClr val="00B0F0"/>
                </a:solidFill>
              </a:rPr>
              <a:t>common types of financial asset </a:t>
            </a:r>
            <a:r>
              <a:rPr lang="en-US" dirty="0" smtClean="0"/>
              <a:t>are </a:t>
            </a:r>
            <a:r>
              <a:rPr lang="en-US" dirty="0" smtClean="0">
                <a:solidFill>
                  <a:srgbClr val="00B0F0"/>
                </a:solidFill>
              </a:rPr>
              <a:t>stocks</a:t>
            </a:r>
            <a:r>
              <a:rPr lang="en-US" dirty="0" smtClean="0"/>
              <a:t> and </a:t>
            </a:r>
            <a:r>
              <a:rPr lang="en-US" dirty="0" smtClean="0">
                <a:solidFill>
                  <a:srgbClr val="00B0F0"/>
                </a:solidFill>
              </a:rPr>
              <a:t>bonds</a:t>
            </a:r>
            <a:r>
              <a:rPr lang="en-US" dirty="0" smtClean="0"/>
              <a:t>.</a:t>
            </a:r>
            <a:endParaRPr lang="en-US" dirty="0"/>
          </a:p>
        </p:txBody>
      </p:sp>
      <p:sp>
        <p:nvSpPr>
          <p:cNvPr id="3" name="TextBox 2"/>
          <p:cNvSpPr txBox="1"/>
          <p:nvPr/>
        </p:nvSpPr>
        <p:spPr>
          <a:xfrm>
            <a:off x="8923997" y="128429"/>
            <a:ext cx="2903806" cy="1477328"/>
          </a:xfrm>
          <a:prstGeom prst="rect">
            <a:avLst/>
          </a:prstGeom>
          <a:solidFill>
            <a:srgbClr val="FFFF00"/>
          </a:solidFill>
        </p:spPr>
        <p:txBody>
          <a:bodyPr wrap="square" rtlCol="0">
            <a:spAutoFit/>
          </a:bodyPr>
          <a:lstStyle/>
          <a:p>
            <a:r>
              <a:rPr lang="en-AU" dirty="0" smtClean="0">
                <a:solidFill>
                  <a:srgbClr val="FF0000"/>
                </a:solidFill>
              </a:rPr>
              <a:t>Summary</a:t>
            </a:r>
          </a:p>
          <a:p>
            <a:r>
              <a:rPr lang="en-AU" dirty="0" smtClean="0">
                <a:solidFill>
                  <a:srgbClr val="FF0000"/>
                </a:solidFill>
              </a:rPr>
              <a:t>Stocks = own a piece of the business.</a:t>
            </a:r>
          </a:p>
          <a:p>
            <a:r>
              <a:rPr lang="en-AU" dirty="0" smtClean="0">
                <a:solidFill>
                  <a:srgbClr val="FF0000"/>
                </a:solidFill>
              </a:rPr>
              <a:t>Bonds – IOU. The owner of the bond will be paid back.</a:t>
            </a:r>
            <a:endParaRPr lang="en-AU" dirty="0">
              <a:solidFill>
                <a:srgbClr val="FF0000"/>
              </a:solidFill>
            </a:endParaRPr>
          </a:p>
        </p:txBody>
      </p:sp>
      <p:pic>
        <p:nvPicPr>
          <p:cNvPr id="9" name="Picture 8"/>
          <p:cNvPicPr>
            <a:picLocks noChangeAspect="1"/>
          </p:cNvPicPr>
          <p:nvPr/>
        </p:nvPicPr>
        <p:blipFill>
          <a:blip r:embed="rId4"/>
          <a:stretch>
            <a:fillRect/>
          </a:stretch>
        </p:blipFill>
        <p:spPr>
          <a:xfrm>
            <a:off x="489957" y="5054600"/>
            <a:ext cx="2527167" cy="1592592"/>
          </a:xfrm>
          <a:prstGeom prst="rect">
            <a:avLst/>
          </a:prstGeom>
        </p:spPr>
      </p:pic>
      <p:sp>
        <p:nvSpPr>
          <p:cNvPr id="10" name="TextBox 9"/>
          <p:cNvSpPr txBox="1"/>
          <p:nvPr/>
        </p:nvSpPr>
        <p:spPr>
          <a:xfrm>
            <a:off x="1551377" y="1672972"/>
            <a:ext cx="2016576" cy="369332"/>
          </a:xfrm>
          <a:prstGeom prst="rect">
            <a:avLst/>
          </a:prstGeom>
          <a:noFill/>
        </p:spPr>
        <p:txBody>
          <a:bodyPr wrap="square" rtlCol="0">
            <a:spAutoFit/>
          </a:bodyPr>
          <a:lstStyle/>
          <a:p>
            <a:r>
              <a:rPr lang="en-AU" dirty="0" smtClean="0"/>
              <a:t>Debt based asset</a:t>
            </a:r>
            <a:endParaRPr lang="en-AU" dirty="0"/>
          </a:p>
        </p:txBody>
      </p:sp>
      <p:sp>
        <p:nvSpPr>
          <p:cNvPr id="11" name="TextBox 10"/>
          <p:cNvSpPr txBox="1"/>
          <p:nvPr/>
        </p:nvSpPr>
        <p:spPr>
          <a:xfrm>
            <a:off x="7417029" y="1712620"/>
            <a:ext cx="3286830" cy="369332"/>
          </a:xfrm>
          <a:prstGeom prst="rect">
            <a:avLst/>
          </a:prstGeom>
          <a:noFill/>
        </p:spPr>
        <p:txBody>
          <a:bodyPr wrap="square" rtlCol="0">
            <a:spAutoFit/>
          </a:bodyPr>
          <a:lstStyle/>
          <a:p>
            <a:r>
              <a:rPr lang="en-AU" dirty="0" smtClean="0"/>
              <a:t>Equity/ownership based asset</a:t>
            </a:r>
            <a:endParaRPr lang="en-AU" dirty="0"/>
          </a:p>
        </p:txBody>
      </p:sp>
    </p:spTree>
    <p:extLst>
      <p:ext uri="{BB962C8B-B14F-4D97-AF65-F5344CB8AC3E}">
        <p14:creationId xmlns:p14="http://schemas.microsoft.com/office/powerpoint/2010/main" val="131479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746" y="248137"/>
            <a:ext cx="10515600" cy="865798"/>
          </a:xfrm>
        </p:spPr>
        <p:txBody>
          <a:bodyPr/>
          <a:lstStyle/>
          <a:p>
            <a:r>
              <a:rPr lang="en-AU" dirty="0" smtClean="0"/>
              <a:t>M1 or M2?</a:t>
            </a:r>
            <a:endParaRPr lang="en-AU" dirty="0"/>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161097" y="956917"/>
            <a:ext cx="11869806" cy="4944165"/>
          </a:xfrm>
          <a:prstGeom prst="rect">
            <a:avLst/>
          </a:prstGeom>
        </p:spPr>
      </p:pic>
      <p:sp>
        <p:nvSpPr>
          <p:cNvPr id="5" name="TextBox 4"/>
          <p:cNvSpPr txBox="1"/>
          <p:nvPr/>
        </p:nvSpPr>
        <p:spPr>
          <a:xfrm>
            <a:off x="1450731" y="1600200"/>
            <a:ext cx="1116623" cy="646331"/>
          </a:xfrm>
          <a:prstGeom prst="rect">
            <a:avLst/>
          </a:prstGeom>
          <a:noFill/>
        </p:spPr>
        <p:txBody>
          <a:bodyPr wrap="square" rtlCol="0">
            <a:spAutoFit/>
          </a:bodyPr>
          <a:lstStyle/>
          <a:p>
            <a:r>
              <a:rPr lang="en-US" dirty="0" smtClean="0">
                <a:solidFill>
                  <a:srgbClr val="FF0000"/>
                </a:solidFill>
              </a:rPr>
              <a:t>M1 (and M2)</a:t>
            </a:r>
            <a:endParaRPr lang="en-US" dirty="0">
              <a:solidFill>
                <a:srgbClr val="FF0000"/>
              </a:solidFill>
            </a:endParaRPr>
          </a:p>
        </p:txBody>
      </p:sp>
      <p:sp>
        <p:nvSpPr>
          <p:cNvPr id="6" name="TextBox 5"/>
          <p:cNvSpPr txBox="1"/>
          <p:nvPr/>
        </p:nvSpPr>
        <p:spPr>
          <a:xfrm>
            <a:off x="3941884" y="1594339"/>
            <a:ext cx="1116623" cy="923330"/>
          </a:xfrm>
          <a:prstGeom prst="rect">
            <a:avLst/>
          </a:prstGeom>
          <a:noFill/>
        </p:spPr>
        <p:txBody>
          <a:bodyPr wrap="square" rtlCol="0">
            <a:spAutoFit/>
          </a:bodyPr>
          <a:lstStyle/>
          <a:p>
            <a:r>
              <a:rPr lang="en-US" dirty="0" smtClean="0">
                <a:solidFill>
                  <a:srgbClr val="FF0000"/>
                </a:solidFill>
              </a:rPr>
              <a:t>M1 </a:t>
            </a:r>
            <a:r>
              <a:rPr lang="en-US" dirty="0">
                <a:solidFill>
                  <a:srgbClr val="FF0000"/>
                </a:solidFill>
              </a:rPr>
              <a:t>(and M2)</a:t>
            </a:r>
          </a:p>
          <a:p>
            <a:endParaRPr lang="en-US" dirty="0">
              <a:solidFill>
                <a:srgbClr val="FF0000"/>
              </a:solidFill>
            </a:endParaRPr>
          </a:p>
        </p:txBody>
      </p:sp>
      <p:sp>
        <p:nvSpPr>
          <p:cNvPr id="7" name="TextBox 6"/>
          <p:cNvSpPr txBox="1"/>
          <p:nvPr/>
        </p:nvSpPr>
        <p:spPr>
          <a:xfrm>
            <a:off x="6696806" y="1614855"/>
            <a:ext cx="2033956" cy="577081"/>
          </a:xfrm>
          <a:prstGeom prst="rect">
            <a:avLst/>
          </a:prstGeom>
          <a:noFill/>
        </p:spPr>
        <p:txBody>
          <a:bodyPr wrap="square" rtlCol="0">
            <a:spAutoFit/>
          </a:bodyPr>
          <a:lstStyle/>
          <a:p>
            <a:r>
              <a:rPr lang="en-US" sz="1050" dirty="0" smtClean="0">
                <a:solidFill>
                  <a:srgbClr val="FF0000"/>
                </a:solidFill>
              </a:rPr>
              <a:t>M1 (but not as liquid as checking accounts) </a:t>
            </a:r>
            <a:r>
              <a:rPr lang="en-US" sz="1050" dirty="0">
                <a:solidFill>
                  <a:srgbClr val="FF0000"/>
                </a:solidFill>
              </a:rPr>
              <a:t>(and M2)</a:t>
            </a:r>
          </a:p>
          <a:p>
            <a:endParaRPr lang="en-US" sz="1050" dirty="0">
              <a:solidFill>
                <a:srgbClr val="FF0000"/>
              </a:solidFill>
            </a:endParaRPr>
          </a:p>
        </p:txBody>
      </p:sp>
      <p:sp>
        <p:nvSpPr>
          <p:cNvPr id="8" name="TextBox 7"/>
          <p:cNvSpPr txBox="1"/>
          <p:nvPr/>
        </p:nvSpPr>
        <p:spPr>
          <a:xfrm>
            <a:off x="9486898" y="1608804"/>
            <a:ext cx="2033956" cy="400110"/>
          </a:xfrm>
          <a:prstGeom prst="rect">
            <a:avLst/>
          </a:prstGeom>
          <a:noFill/>
        </p:spPr>
        <p:txBody>
          <a:bodyPr wrap="square" rtlCol="0">
            <a:spAutoFit/>
          </a:bodyPr>
          <a:lstStyle/>
          <a:p>
            <a:r>
              <a:rPr lang="en-US" sz="2000" dirty="0" smtClean="0">
                <a:solidFill>
                  <a:srgbClr val="FF0000"/>
                </a:solidFill>
              </a:rPr>
              <a:t>M2 only</a:t>
            </a:r>
            <a:endParaRPr lang="en-US" sz="2000" dirty="0">
              <a:solidFill>
                <a:srgbClr val="FF0000"/>
              </a:solidFill>
            </a:endParaRPr>
          </a:p>
        </p:txBody>
      </p:sp>
      <p:sp>
        <p:nvSpPr>
          <p:cNvPr id="9" name="TextBox 8"/>
          <p:cNvSpPr txBox="1"/>
          <p:nvPr/>
        </p:nvSpPr>
        <p:spPr>
          <a:xfrm>
            <a:off x="9050311" y="939163"/>
            <a:ext cx="3103684" cy="369332"/>
          </a:xfrm>
          <a:prstGeom prst="rect">
            <a:avLst/>
          </a:prstGeom>
          <a:noFill/>
        </p:spPr>
        <p:txBody>
          <a:bodyPr wrap="square" rtlCol="0">
            <a:spAutoFit/>
          </a:bodyPr>
          <a:lstStyle/>
          <a:p>
            <a:r>
              <a:rPr lang="en-US" dirty="0" smtClean="0"/>
              <a:t>Money Market Mutual Funds</a:t>
            </a:r>
            <a:endParaRPr lang="en-US" dirty="0"/>
          </a:p>
        </p:txBody>
      </p:sp>
    </p:spTree>
    <p:extLst>
      <p:ext uri="{BB962C8B-B14F-4D97-AF65-F5344CB8AC3E}">
        <p14:creationId xmlns:p14="http://schemas.microsoft.com/office/powerpoint/2010/main" val="110580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2030931" y="4079508"/>
            <a:ext cx="7883090" cy="1589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p:cNvSpPr/>
          <p:nvPr/>
        </p:nvSpPr>
        <p:spPr>
          <a:xfrm>
            <a:off x="1934678" y="1597794"/>
            <a:ext cx="3643162" cy="1589538"/>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a:xfrm>
            <a:off x="2894797" y="1811037"/>
            <a:ext cx="2338939" cy="1206333"/>
          </a:xfrm>
        </p:spPr>
        <p:txBody>
          <a:bodyPr>
            <a:normAutofit lnSpcReduction="10000"/>
          </a:bodyPr>
          <a:lstStyle/>
          <a:p>
            <a:r>
              <a:rPr lang="en-AU" dirty="0" smtClean="0"/>
              <a:t>M1 = more liquid forms of money</a:t>
            </a:r>
            <a:endParaRPr lang="en-AU" dirty="0"/>
          </a:p>
        </p:txBody>
      </p:sp>
      <p:sp>
        <p:nvSpPr>
          <p:cNvPr id="5" name="Content Placeholder 2"/>
          <p:cNvSpPr txBox="1">
            <a:spLocks/>
          </p:cNvSpPr>
          <p:nvPr/>
        </p:nvSpPr>
        <p:spPr>
          <a:xfrm>
            <a:off x="4937760" y="4420001"/>
            <a:ext cx="3011905" cy="120633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smtClean="0"/>
              <a:t>M2 (includes M1 but also less liquid monies)</a:t>
            </a:r>
            <a:endParaRPr lang="en-AU" dirty="0"/>
          </a:p>
        </p:txBody>
      </p:sp>
      <p:sp>
        <p:nvSpPr>
          <p:cNvPr id="7" name="Left-Right Arrow 6"/>
          <p:cNvSpPr/>
          <p:nvPr/>
        </p:nvSpPr>
        <p:spPr>
          <a:xfrm>
            <a:off x="1260909" y="2752826"/>
            <a:ext cx="9827394" cy="17501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409074" y="2978840"/>
            <a:ext cx="2069431" cy="523220"/>
          </a:xfrm>
          <a:prstGeom prst="rect">
            <a:avLst/>
          </a:prstGeom>
          <a:noFill/>
        </p:spPr>
        <p:txBody>
          <a:bodyPr wrap="square" rtlCol="0">
            <a:spAutoFit/>
          </a:bodyPr>
          <a:lstStyle/>
          <a:p>
            <a:r>
              <a:rPr lang="en-AU" sz="2800" dirty="0" smtClean="0"/>
              <a:t>Liquid</a:t>
            </a:r>
            <a:endParaRPr lang="en-AU" sz="2800" dirty="0"/>
          </a:p>
        </p:txBody>
      </p:sp>
      <p:sp>
        <p:nvSpPr>
          <p:cNvPr id="9" name="TextBox 8"/>
          <p:cNvSpPr txBox="1"/>
          <p:nvPr/>
        </p:nvSpPr>
        <p:spPr>
          <a:xfrm>
            <a:off x="10702490" y="2925722"/>
            <a:ext cx="1503145" cy="523220"/>
          </a:xfrm>
          <a:prstGeom prst="rect">
            <a:avLst/>
          </a:prstGeom>
          <a:noFill/>
        </p:spPr>
        <p:txBody>
          <a:bodyPr wrap="square" rtlCol="0">
            <a:spAutoFit/>
          </a:bodyPr>
          <a:lstStyle/>
          <a:p>
            <a:r>
              <a:rPr lang="en-AU" sz="2800" dirty="0" smtClean="0"/>
              <a:t>Illiquid</a:t>
            </a:r>
            <a:endParaRPr lang="en-AU" sz="2800" dirty="0"/>
          </a:p>
        </p:txBody>
      </p:sp>
    </p:spTree>
    <p:extLst>
      <p:ext uri="{BB962C8B-B14F-4D97-AF65-F5344CB8AC3E}">
        <p14:creationId xmlns:p14="http://schemas.microsoft.com/office/powerpoint/2010/main" val="3905243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277" y="-100867"/>
            <a:ext cx="5817577" cy="1051457"/>
          </a:xfrm>
        </p:spPr>
        <p:txBody>
          <a:bodyPr/>
          <a:lstStyle/>
          <a:p>
            <a:r>
              <a:rPr lang="en-AU" dirty="0" smtClean="0"/>
              <a:t>Types of Bank Accounts</a:t>
            </a:r>
            <a:endParaRPr lang="en-AU" dirty="0"/>
          </a:p>
        </p:txBody>
      </p:sp>
      <p:sp>
        <p:nvSpPr>
          <p:cNvPr id="4" name="Content Placeholder 3"/>
          <p:cNvSpPr>
            <a:spLocks noGrp="1"/>
          </p:cNvSpPr>
          <p:nvPr>
            <p:ph sz="half" idx="1"/>
          </p:nvPr>
        </p:nvSpPr>
        <p:spPr>
          <a:xfrm>
            <a:off x="577361" y="1535479"/>
            <a:ext cx="5181600" cy="4351338"/>
          </a:xfrm>
          <a:ln>
            <a:solidFill>
              <a:schemeClr val="tx1"/>
            </a:solidFill>
          </a:ln>
        </p:spPr>
        <p:txBody>
          <a:bodyPr>
            <a:normAutofit fontScale="92500" lnSpcReduction="20000"/>
          </a:bodyPr>
          <a:lstStyle/>
          <a:p>
            <a:pPr marL="0" indent="0">
              <a:buNone/>
            </a:pPr>
            <a:r>
              <a:rPr lang="en-AU" b="1" dirty="0" smtClean="0"/>
              <a:t>Can Pay for things without the need to ask for permission</a:t>
            </a:r>
          </a:p>
          <a:p>
            <a:r>
              <a:rPr lang="en-AU" dirty="0" smtClean="0"/>
              <a:t>These bank accounts which </a:t>
            </a:r>
            <a:r>
              <a:rPr lang="en-AU" dirty="0" smtClean="0">
                <a:solidFill>
                  <a:srgbClr val="00B0F0"/>
                </a:solidFill>
              </a:rPr>
              <a:t>can be used for direct purchases</a:t>
            </a:r>
            <a:r>
              <a:rPr lang="en-AU" dirty="0" smtClean="0"/>
              <a:t> are typically referred to as:</a:t>
            </a:r>
          </a:p>
          <a:p>
            <a:pPr lvl="1"/>
            <a:r>
              <a:rPr lang="en-AU" dirty="0" smtClean="0">
                <a:solidFill>
                  <a:srgbClr val="00B0F0"/>
                </a:solidFill>
              </a:rPr>
              <a:t>Checking Accounts</a:t>
            </a:r>
          </a:p>
          <a:p>
            <a:pPr lvl="1"/>
            <a:r>
              <a:rPr lang="en-AU" dirty="0" smtClean="0"/>
              <a:t>Demand Deposit Accounts</a:t>
            </a:r>
          </a:p>
          <a:p>
            <a:pPr lvl="1"/>
            <a:r>
              <a:rPr lang="en-AU" dirty="0" smtClean="0"/>
              <a:t>Demand Deposits</a:t>
            </a:r>
          </a:p>
          <a:p>
            <a:pPr lvl="1"/>
            <a:r>
              <a:rPr lang="en-AU" dirty="0" smtClean="0"/>
              <a:t>Checkable Deposits</a:t>
            </a:r>
          </a:p>
          <a:p>
            <a:pPr lvl="1"/>
            <a:r>
              <a:rPr lang="en-AU" dirty="0">
                <a:solidFill>
                  <a:srgbClr val="00B050"/>
                </a:solidFill>
              </a:rPr>
              <a:t>Savings </a:t>
            </a:r>
            <a:r>
              <a:rPr lang="en-AU" dirty="0" smtClean="0">
                <a:solidFill>
                  <a:srgbClr val="00B050"/>
                </a:solidFill>
              </a:rPr>
              <a:t>Accounts</a:t>
            </a:r>
            <a:endParaRPr lang="en-AU" dirty="0" smtClean="0"/>
          </a:p>
          <a:p>
            <a:r>
              <a:rPr lang="en-AU" dirty="0" smtClean="0"/>
              <a:t>These are the accounts directly connected to your </a:t>
            </a:r>
            <a:r>
              <a:rPr lang="en-AU" dirty="0" err="1" smtClean="0"/>
              <a:t>Wechat</a:t>
            </a:r>
            <a:r>
              <a:rPr lang="en-AU" dirty="0" smtClean="0"/>
              <a:t> Pay and </a:t>
            </a:r>
            <a:r>
              <a:rPr lang="en-AU" dirty="0" err="1" smtClean="0"/>
              <a:t>Alipay</a:t>
            </a:r>
            <a:r>
              <a:rPr lang="en-AU" dirty="0" smtClean="0"/>
              <a:t> accounts</a:t>
            </a:r>
            <a:endParaRPr lang="en-AU" dirty="0"/>
          </a:p>
        </p:txBody>
      </p:sp>
      <p:sp>
        <p:nvSpPr>
          <p:cNvPr id="5" name="Content Placeholder 4"/>
          <p:cNvSpPr>
            <a:spLocks noGrp="1"/>
          </p:cNvSpPr>
          <p:nvPr>
            <p:ph sz="half" idx="2"/>
          </p:nvPr>
        </p:nvSpPr>
        <p:spPr>
          <a:xfrm>
            <a:off x="6356839" y="1535479"/>
            <a:ext cx="5181600" cy="4351338"/>
          </a:xfrm>
          <a:solidFill>
            <a:schemeClr val="accent1">
              <a:lumMod val="20000"/>
              <a:lumOff val="80000"/>
            </a:schemeClr>
          </a:solidFill>
        </p:spPr>
        <p:txBody>
          <a:bodyPr>
            <a:normAutofit fontScale="92500" lnSpcReduction="20000"/>
          </a:bodyPr>
          <a:lstStyle/>
          <a:p>
            <a:pPr marL="0" indent="0">
              <a:buNone/>
            </a:pPr>
            <a:r>
              <a:rPr lang="en-AU" b="1" dirty="0" smtClean="0"/>
              <a:t>Must ask permission from someone to be able to use this money</a:t>
            </a:r>
          </a:p>
          <a:p>
            <a:r>
              <a:rPr lang="en-AU" dirty="0" smtClean="0"/>
              <a:t>Typically you will have to transfer to your demand deposit account/checking account before you can use for purchases. </a:t>
            </a:r>
          </a:p>
          <a:p>
            <a:r>
              <a:rPr lang="en-AU" dirty="0" smtClean="0"/>
              <a:t>These accounts can be referred to as:</a:t>
            </a:r>
          </a:p>
          <a:p>
            <a:pPr lvl="1"/>
            <a:r>
              <a:rPr lang="en-AU" dirty="0" smtClean="0"/>
              <a:t>Term Deposits</a:t>
            </a:r>
          </a:p>
          <a:p>
            <a:pPr lvl="1"/>
            <a:r>
              <a:rPr lang="en-AU" dirty="0" smtClean="0"/>
              <a:t>Certificates of Deposit</a:t>
            </a:r>
          </a:p>
          <a:p>
            <a:r>
              <a:rPr lang="en-AU" dirty="0" smtClean="0"/>
              <a:t>They will </a:t>
            </a:r>
            <a:r>
              <a:rPr lang="en-AU" dirty="0" smtClean="0">
                <a:solidFill>
                  <a:srgbClr val="00B050"/>
                </a:solidFill>
              </a:rPr>
              <a:t>typically pay a higher interest rate </a:t>
            </a:r>
            <a:r>
              <a:rPr lang="en-AU" dirty="0" smtClean="0"/>
              <a:t>because the money is less accessible. </a:t>
            </a:r>
          </a:p>
          <a:p>
            <a:endParaRPr lang="en-AU" dirty="0"/>
          </a:p>
        </p:txBody>
      </p:sp>
      <p:pic>
        <p:nvPicPr>
          <p:cNvPr id="6" name="Picture 5"/>
          <p:cNvPicPr>
            <a:picLocks noChangeAspect="1"/>
          </p:cNvPicPr>
          <p:nvPr/>
        </p:nvPicPr>
        <p:blipFill>
          <a:blip r:embed="rId2"/>
          <a:stretch>
            <a:fillRect/>
          </a:stretch>
        </p:blipFill>
        <p:spPr>
          <a:xfrm>
            <a:off x="3168161" y="5411578"/>
            <a:ext cx="2470804" cy="1315105"/>
          </a:xfrm>
          <a:prstGeom prst="rect">
            <a:avLst/>
          </a:prstGeom>
        </p:spPr>
      </p:pic>
      <p:sp>
        <p:nvSpPr>
          <p:cNvPr id="7" name="TextBox 6"/>
          <p:cNvSpPr txBox="1"/>
          <p:nvPr/>
        </p:nvSpPr>
        <p:spPr>
          <a:xfrm>
            <a:off x="1512277" y="774744"/>
            <a:ext cx="9117623" cy="646331"/>
          </a:xfrm>
          <a:prstGeom prst="rect">
            <a:avLst/>
          </a:prstGeom>
          <a:noFill/>
        </p:spPr>
        <p:txBody>
          <a:bodyPr wrap="square" rtlCol="0">
            <a:spAutoFit/>
          </a:bodyPr>
          <a:lstStyle/>
          <a:p>
            <a:r>
              <a:rPr lang="en-AU" dirty="0" smtClean="0"/>
              <a:t>We can divide bank accounts into those that are counted in M1 and those that are counted in M2 but not M1. This is determined by how accessible/liquid they are. </a:t>
            </a:r>
            <a:endParaRPr lang="en-AU" dirty="0"/>
          </a:p>
        </p:txBody>
      </p:sp>
      <p:sp>
        <p:nvSpPr>
          <p:cNvPr id="8" name="Oval 7"/>
          <p:cNvSpPr/>
          <p:nvPr/>
        </p:nvSpPr>
        <p:spPr>
          <a:xfrm>
            <a:off x="87923" y="2848708"/>
            <a:ext cx="1046285" cy="94956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249115" y="2941707"/>
            <a:ext cx="808892" cy="769441"/>
          </a:xfrm>
          <a:prstGeom prst="rect">
            <a:avLst/>
          </a:prstGeom>
          <a:noFill/>
        </p:spPr>
        <p:txBody>
          <a:bodyPr wrap="square" rtlCol="0">
            <a:spAutoFit/>
          </a:bodyPr>
          <a:lstStyle/>
          <a:p>
            <a:r>
              <a:rPr lang="en-AU" b="1" dirty="0" smtClean="0"/>
              <a:t>M1 </a:t>
            </a:r>
            <a:r>
              <a:rPr lang="en-AU" sz="1200" b="1" dirty="0" smtClean="0"/>
              <a:t>(and M2)</a:t>
            </a:r>
          </a:p>
          <a:p>
            <a:r>
              <a:rPr lang="en-AU" sz="700" dirty="0" smtClean="0"/>
              <a:t>More accessible/liquid</a:t>
            </a:r>
            <a:endParaRPr lang="en-AU" sz="700" dirty="0"/>
          </a:p>
        </p:txBody>
      </p:sp>
      <p:sp>
        <p:nvSpPr>
          <p:cNvPr id="10" name="Oval 9"/>
          <p:cNvSpPr/>
          <p:nvPr/>
        </p:nvSpPr>
        <p:spPr>
          <a:xfrm>
            <a:off x="9718431" y="3546231"/>
            <a:ext cx="1046285" cy="94956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p:cNvSpPr txBox="1"/>
          <p:nvPr/>
        </p:nvSpPr>
        <p:spPr>
          <a:xfrm>
            <a:off x="9821008" y="3590128"/>
            <a:ext cx="808892" cy="861774"/>
          </a:xfrm>
          <a:prstGeom prst="rect">
            <a:avLst/>
          </a:prstGeom>
          <a:noFill/>
        </p:spPr>
        <p:txBody>
          <a:bodyPr wrap="square" rtlCol="0">
            <a:spAutoFit/>
          </a:bodyPr>
          <a:lstStyle/>
          <a:p>
            <a:r>
              <a:rPr lang="en-AU" b="1" dirty="0" smtClean="0"/>
              <a:t>M2 only</a:t>
            </a:r>
          </a:p>
          <a:p>
            <a:r>
              <a:rPr lang="en-AU" sz="700" dirty="0" smtClean="0"/>
              <a:t>Less accessible/liquid</a:t>
            </a:r>
            <a:endParaRPr lang="en-AU" sz="700" dirty="0"/>
          </a:p>
        </p:txBody>
      </p:sp>
      <p:sp>
        <p:nvSpPr>
          <p:cNvPr id="3" name="TextBox 2"/>
          <p:cNvSpPr txBox="1"/>
          <p:nvPr/>
        </p:nvSpPr>
        <p:spPr>
          <a:xfrm>
            <a:off x="4712677" y="2941707"/>
            <a:ext cx="1148861" cy="1477328"/>
          </a:xfrm>
          <a:prstGeom prst="rect">
            <a:avLst/>
          </a:prstGeom>
          <a:solidFill>
            <a:schemeClr val="accent1">
              <a:lumMod val="20000"/>
              <a:lumOff val="80000"/>
            </a:schemeClr>
          </a:solidFill>
        </p:spPr>
        <p:txBody>
          <a:bodyPr wrap="square" rtlCol="0">
            <a:spAutoFit/>
          </a:bodyPr>
          <a:lstStyle/>
          <a:p>
            <a:r>
              <a:rPr lang="en-US" sz="1000" dirty="0" smtClean="0"/>
              <a:t>Note: Credit Unions essentially function the same way as banks but are non-profit, and are sometimes referred to in questions. </a:t>
            </a:r>
            <a:endParaRPr lang="en-US" sz="1000" dirty="0"/>
          </a:p>
        </p:txBody>
      </p:sp>
      <p:sp>
        <p:nvSpPr>
          <p:cNvPr id="12" name="TextBox 11"/>
          <p:cNvSpPr txBox="1"/>
          <p:nvPr/>
        </p:nvSpPr>
        <p:spPr>
          <a:xfrm>
            <a:off x="6858000" y="140677"/>
            <a:ext cx="4615962" cy="600164"/>
          </a:xfrm>
          <a:prstGeom prst="rect">
            <a:avLst/>
          </a:prstGeom>
          <a:solidFill>
            <a:srgbClr val="FFFF00"/>
          </a:solidFill>
        </p:spPr>
        <p:txBody>
          <a:bodyPr wrap="square" rtlCol="0">
            <a:spAutoFit/>
          </a:bodyPr>
          <a:lstStyle/>
          <a:p>
            <a:r>
              <a:rPr lang="en-US" sz="1100" dirty="0" smtClean="0">
                <a:solidFill>
                  <a:srgbClr val="FF0000"/>
                </a:solidFill>
              </a:rPr>
              <a:t>Summary</a:t>
            </a:r>
          </a:p>
          <a:p>
            <a:r>
              <a:rPr lang="en-US" sz="1100" dirty="0" smtClean="0">
                <a:solidFill>
                  <a:srgbClr val="FF0000"/>
                </a:solidFill>
              </a:rPr>
              <a:t>M1 bank accounts – can be assessed directly without permission.</a:t>
            </a:r>
          </a:p>
          <a:p>
            <a:r>
              <a:rPr lang="en-US" sz="1100" dirty="0" smtClean="0">
                <a:solidFill>
                  <a:srgbClr val="FF0000"/>
                </a:solidFill>
              </a:rPr>
              <a:t>M2 only bank accounts – can’t be assessed directly without permission.</a:t>
            </a:r>
            <a:endParaRPr lang="en-US" sz="1100" dirty="0">
              <a:solidFill>
                <a:srgbClr val="FF0000"/>
              </a:solidFill>
            </a:endParaRPr>
          </a:p>
        </p:txBody>
      </p:sp>
    </p:spTree>
    <p:extLst>
      <p:ext uri="{BB962C8B-B14F-4D97-AF65-F5344CB8AC3E}">
        <p14:creationId xmlns:p14="http://schemas.microsoft.com/office/powerpoint/2010/main" val="107769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bg/>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
                                            <p:txEl>
                                              <p:pRg st="2" end="2"/>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
                                            <p:txEl>
                                              <p:pRg st="3" end="3"/>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46" y="250825"/>
            <a:ext cx="10515600" cy="936137"/>
          </a:xfrm>
        </p:spPr>
        <p:txBody>
          <a:bodyPr/>
          <a:lstStyle/>
          <a:p>
            <a:r>
              <a:rPr lang="en-US" dirty="0" smtClean="0"/>
              <a:t>Unit 4 Progress Summary</a:t>
            </a:r>
            <a:endParaRPr lang="en-US" dirty="0"/>
          </a:p>
        </p:txBody>
      </p:sp>
      <p:sp>
        <p:nvSpPr>
          <p:cNvPr id="3" name="Content Placeholder 2"/>
          <p:cNvSpPr>
            <a:spLocks noGrp="1"/>
          </p:cNvSpPr>
          <p:nvPr>
            <p:ph idx="1"/>
          </p:nvPr>
        </p:nvSpPr>
        <p:spPr>
          <a:xfrm>
            <a:off x="335090" y="1109052"/>
            <a:ext cx="5600489" cy="1709666"/>
          </a:xfrm>
          <a:solidFill>
            <a:schemeClr val="accent1">
              <a:lumMod val="20000"/>
              <a:lumOff val="80000"/>
            </a:schemeClr>
          </a:solidFill>
        </p:spPr>
        <p:txBody>
          <a:bodyPr>
            <a:normAutofit fontScale="47500" lnSpcReduction="20000"/>
          </a:bodyPr>
          <a:lstStyle/>
          <a:p>
            <a:pPr marL="0" indent="0">
              <a:buNone/>
            </a:pPr>
            <a:r>
              <a:rPr lang="en-US" b="1" u="sng" dirty="0" smtClean="0"/>
              <a:t>Financial Assets</a:t>
            </a:r>
          </a:p>
          <a:p>
            <a:r>
              <a:rPr lang="en-US" dirty="0" smtClean="0"/>
              <a:t>Bonds – debt asset. Pays interest to owner of the bond</a:t>
            </a:r>
          </a:p>
          <a:p>
            <a:r>
              <a:rPr lang="en-US" dirty="0" smtClean="0"/>
              <a:t>Stocks – equity/ownership asset. Pays share of profit called dividends.</a:t>
            </a:r>
          </a:p>
          <a:p>
            <a:r>
              <a:rPr lang="en-US" dirty="0" smtClean="0"/>
              <a:t>Certificates of Deposit – depositing money in a bank for a longer period which cannot be touched or the interest is not paid.</a:t>
            </a:r>
          </a:p>
          <a:p>
            <a:r>
              <a:rPr lang="en-US" dirty="0" smtClean="0"/>
              <a:t>Mutual Funds – money given to professionals who invest it for you. </a:t>
            </a:r>
            <a:r>
              <a:rPr lang="en-US" dirty="0" err="1" smtClean="0"/>
              <a:t>Eg</a:t>
            </a:r>
            <a:r>
              <a:rPr lang="en-US" dirty="0" smtClean="0"/>
              <a:t>. Retirement Fund</a:t>
            </a:r>
            <a:endParaRPr lang="en-US" dirty="0"/>
          </a:p>
        </p:txBody>
      </p:sp>
      <p:pic>
        <p:nvPicPr>
          <p:cNvPr id="4" name="Picture 3"/>
          <p:cNvPicPr>
            <a:picLocks noChangeAspect="1"/>
          </p:cNvPicPr>
          <p:nvPr/>
        </p:nvPicPr>
        <p:blipFill>
          <a:blip r:embed="rId2"/>
          <a:stretch>
            <a:fillRect/>
          </a:stretch>
        </p:blipFill>
        <p:spPr>
          <a:xfrm>
            <a:off x="442546" y="4486252"/>
            <a:ext cx="3726599" cy="2074985"/>
          </a:xfrm>
          <a:prstGeom prst="rect">
            <a:avLst/>
          </a:prstGeom>
        </p:spPr>
      </p:pic>
      <p:sp>
        <p:nvSpPr>
          <p:cNvPr id="5" name="TextBox 4"/>
          <p:cNvSpPr txBox="1"/>
          <p:nvPr/>
        </p:nvSpPr>
        <p:spPr>
          <a:xfrm>
            <a:off x="590676" y="3713703"/>
            <a:ext cx="3578469" cy="646331"/>
          </a:xfrm>
          <a:prstGeom prst="rect">
            <a:avLst/>
          </a:prstGeom>
          <a:noFill/>
        </p:spPr>
        <p:txBody>
          <a:bodyPr wrap="square" rtlCol="0">
            <a:spAutoFit/>
          </a:bodyPr>
          <a:lstStyle/>
          <a:p>
            <a:r>
              <a:rPr lang="en-US" dirty="0" smtClean="0"/>
              <a:t>Relationship of (second hand) bond price to interest rate. </a:t>
            </a:r>
            <a:endParaRPr lang="en-US" dirty="0"/>
          </a:p>
        </p:txBody>
      </p:sp>
      <p:sp>
        <p:nvSpPr>
          <p:cNvPr id="6" name="TextBox 5"/>
          <p:cNvSpPr txBox="1"/>
          <p:nvPr/>
        </p:nvSpPr>
        <p:spPr>
          <a:xfrm>
            <a:off x="3013890" y="5622457"/>
            <a:ext cx="1521069" cy="646331"/>
          </a:xfrm>
          <a:prstGeom prst="rect">
            <a:avLst/>
          </a:prstGeom>
          <a:noFill/>
        </p:spPr>
        <p:txBody>
          <a:bodyPr wrap="square" rtlCol="0">
            <a:spAutoFit/>
          </a:bodyPr>
          <a:lstStyle/>
          <a:p>
            <a:r>
              <a:rPr lang="en-US" sz="1200" dirty="0" smtClean="0"/>
              <a:t>Higher Interest Rate makes second hand bonds less attractive. </a:t>
            </a:r>
            <a:endParaRPr lang="en-US" sz="1200" dirty="0"/>
          </a:p>
        </p:txBody>
      </p:sp>
      <p:sp>
        <p:nvSpPr>
          <p:cNvPr id="7" name="Rectangle 6"/>
          <p:cNvSpPr/>
          <p:nvPr/>
        </p:nvSpPr>
        <p:spPr>
          <a:xfrm>
            <a:off x="6652252" y="194706"/>
            <a:ext cx="4892432" cy="1015663"/>
          </a:xfrm>
          <a:prstGeom prst="rect">
            <a:avLst/>
          </a:prstGeom>
          <a:solidFill>
            <a:schemeClr val="accent6">
              <a:lumMod val="20000"/>
              <a:lumOff val="80000"/>
            </a:schemeClr>
          </a:solidFill>
        </p:spPr>
        <p:txBody>
          <a:bodyPr wrap="square">
            <a:spAutoFit/>
          </a:bodyPr>
          <a:lstStyle/>
          <a:p>
            <a:r>
              <a:rPr lang="en-US" sz="2000" b="1" dirty="0"/>
              <a:t>Real Interest = Nominal Interest – Inflation</a:t>
            </a:r>
          </a:p>
          <a:p>
            <a:r>
              <a:rPr lang="en-US" sz="2000" b="1" dirty="0" smtClean="0"/>
              <a:t>Nominal </a:t>
            </a:r>
            <a:r>
              <a:rPr lang="en-US" sz="2000" b="1" dirty="0"/>
              <a:t>Interest = Real Interest + </a:t>
            </a:r>
            <a:r>
              <a:rPr lang="en-US" sz="2000" b="1" dirty="0" smtClean="0"/>
              <a:t>Inflation</a:t>
            </a:r>
            <a:endParaRPr lang="en-US" sz="2000" b="1" dirty="0"/>
          </a:p>
          <a:p>
            <a:r>
              <a:rPr lang="en-US" sz="2000" b="1" dirty="0" smtClean="0"/>
              <a:t>Actual Inflation = Expected + Unexpected</a:t>
            </a:r>
          </a:p>
        </p:txBody>
      </p:sp>
      <p:sp>
        <p:nvSpPr>
          <p:cNvPr id="8" name="Rectangle 7"/>
          <p:cNvSpPr/>
          <p:nvPr/>
        </p:nvSpPr>
        <p:spPr>
          <a:xfrm>
            <a:off x="186960" y="2818717"/>
            <a:ext cx="5748619" cy="830997"/>
          </a:xfrm>
          <a:prstGeom prst="rect">
            <a:avLst/>
          </a:prstGeom>
        </p:spPr>
        <p:txBody>
          <a:bodyPr wrap="square">
            <a:spAutoFit/>
          </a:bodyPr>
          <a:lstStyle/>
          <a:p>
            <a:r>
              <a:rPr lang="en-AU" sz="1600" b="1" u="sng" dirty="0" smtClean="0"/>
              <a:t>Opportunity Cost of Money</a:t>
            </a:r>
          </a:p>
          <a:p>
            <a:r>
              <a:rPr lang="en-AU" sz="1600" dirty="0" smtClean="0"/>
              <a:t>Holding </a:t>
            </a:r>
            <a:r>
              <a:rPr lang="en-AU" sz="1600" dirty="0"/>
              <a:t>money has an opportunity cost of the interest you could have earned by putting in a savings account/investing. </a:t>
            </a:r>
          </a:p>
        </p:txBody>
      </p:sp>
      <p:pic>
        <p:nvPicPr>
          <p:cNvPr id="9" name="Picture 8"/>
          <p:cNvPicPr>
            <a:picLocks noChangeAspect="1"/>
          </p:cNvPicPr>
          <p:nvPr/>
        </p:nvPicPr>
        <p:blipFill>
          <a:blip r:embed="rId3"/>
          <a:stretch>
            <a:fillRect/>
          </a:stretch>
        </p:blipFill>
        <p:spPr>
          <a:xfrm>
            <a:off x="7106303" y="3713703"/>
            <a:ext cx="5006924" cy="3423608"/>
          </a:xfrm>
          <a:prstGeom prst="rect">
            <a:avLst/>
          </a:prstGeom>
        </p:spPr>
      </p:pic>
      <p:sp>
        <p:nvSpPr>
          <p:cNvPr id="10" name="Rectangle 9"/>
          <p:cNvSpPr/>
          <p:nvPr/>
        </p:nvSpPr>
        <p:spPr>
          <a:xfrm>
            <a:off x="6165357" y="2325653"/>
            <a:ext cx="6096000" cy="1477328"/>
          </a:xfrm>
          <a:prstGeom prst="rect">
            <a:avLst/>
          </a:prstGeom>
        </p:spPr>
        <p:txBody>
          <a:bodyPr>
            <a:spAutoFit/>
          </a:bodyPr>
          <a:lstStyle/>
          <a:p>
            <a:pPr>
              <a:buFont typeface="Wingdings" panose="05000000000000000000" pitchFamily="2" charset="2"/>
              <a:buChar char="q"/>
            </a:pPr>
            <a:r>
              <a:rPr lang="en-AU" dirty="0">
                <a:solidFill>
                  <a:srgbClr val="00B0F0"/>
                </a:solidFill>
              </a:rPr>
              <a:t>Medium of Exchange </a:t>
            </a:r>
            <a:r>
              <a:rPr lang="en-AU" dirty="0"/>
              <a:t>– used to buy goods and services</a:t>
            </a:r>
          </a:p>
          <a:p>
            <a:pPr>
              <a:buFont typeface="Wingdings" panose="05000000000000000000" pitchFamily="2" charset="2"/>
              <a:buChar char="q"/>
            </a:pPr>
            <a:r>
              <a:rPr lang="en-AU" dirty="0">
                <a:solidFill>
                  <a:srgbClr val="00B0F0"/>
                </a:solidFill>
              </a:rPr>
              <a:t>Store of Value </a:t>
            </a:r>
            <a:r>
              <a:rPr lang="en-AU" dirty="0"/>
              <a:t>– we can hold money and spend it in the future.</a:t>
            </a:r>
          </a:p>
          <a:p>
            <a:pPr>
              <a:buFont typeface="Wingdings" panose="05000000000000000000" pitchFamily="2" charset="2"/>
              <a:buChar char="q"/>
            </a:pPr>
            <a:r>
              <a:rPr lang="en-AU" dirty="0">
                <a:solidFill>
                  <a:srgbClr val="00B0F0"/>
                </a:solidFill>
              </a:rPr>
              <a:t>Unit of Account </a:t>
            </a:r>
            <a:r>
              <a:rPr lang="en-AU" dirty="0"/>
              <a:t>– we can measure the value of things using money. </a:t>
            </a:r>
          </a:p>
        </p:txBody>
      </p:sp>
      <p:sp>
        <p:nvSpPr>
          <p:cNvPr id="11" name="TextBox 10"/>
          <p:cNvSpPr txBox="1"/>
          <p:nvPr/>
        </p:nvSpPr>
        <p:spPr>
          <a:xfrm>
            <a:off x="4844716" y="3713703"/>
            <a:ext cx="2261587" cy="2554545"/>
          </a:xfrm>
          <a:prstGeom prst="rect">
            <a:avLst/>
          </a:prstGeom>
          <a:noFill/>
        </p:spPr>
        <p:txBody>
          <a:bodyPr wrap="square" rtlCol="0">
            <a:spAutoFit/>
          </a:bodyPr>
          <a:lstStyle/>
          <a:p>
            <a:r>
              <a:rPr lang="en-US" sz="1600" b="1" u="sng" dirty="0" smtClean="0"/>
              <a:t>Types of Money</a:t>
            </a:r>
          </a:p>
          <a:p>
            <a:r>
              <a:rPr lang="en-US" sz="1600" dirty="0" smtClean="0">
                <a:solidFill>
                  <a:srgbClr val="0070C0"/>
                </a:solidFill>
              </a:rPr>
              <a:t>Commodity Money </a:t>
            </a:r>
            <a:r>
              <a:rPr lang="en-US" sz="1600" dirty="0" smtClean="0"/>
              <a:t>– </a:t>
            </a:r>
            <a:r>
              <a:rPr lang="en-US" sz="1600" dirty="0" err="1" smtClean="0"/>
              <a:t>eg</a:t>
            </a:r>
            <a:r>
              <a:rPr lang="en-US" sz="1600" dirty="0" smtClean="0"/>
              <a:t>. money made of gold</a:t>
            </a:r>
          </a:p>
          <a:p>
            <a:r>
              <a:rPr lang="en-US" sz="1600" dirty="0" smtClean="0">
                <a:solidFill>
                  <a:srgbClr val="0070C0"/>
                </a:solidFill>
              </a:rPr>
              <a:t>Commodity backed </a:t>
            </a:r>
            <a:r>
              <a:rPr lang="en-US" sz="1600" dirty="0" smtClean="0"/>
              <a:t>– money can be used to claim gold/silver</a:t>
            </a:r>
          </a:p>
          <a:p>
            <a:r>
              <a:rPr lang="en-US" sz="1600" dirty="0" smtClean="0">
                <a:solidFill>
                  <a:srgbClr val="0070C0"/>
                </a:solidFill>
              </a:rPr>
              <a:t>Fiat</a:t>
            </a:r>
            <a:r>
              <a:rPr lang="en-US" sz="1600" dirty="0" smtClean="0"/>
              <a:t> – money that has no backing and can be increased without limit by the government.</a:t>
            </a:r>
            <a:endParaRPr lang="en-US" sz="1600" dirty="0"/>
          </a:p>
        </p:txBody>
      </p:sp>
      <p:sp>
        <p:nvSpPr>
          <p:cNvPr id="12" name="TextBox 11"/>
          <p:cNvSpPr txBox="1"/>
          <p:nvPr/>
        </p:nvSpPr>
        <p:spPr>
          <a:xfrm>
            <a:off x="6083709" y="1186962"/>
            <a:ext cx="6029518" cy="1077218"/>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US" sz="1600" dirty="0" smtClean="0"/>
              <a:t>Unexpected inflation benefits borrowers when there are fixed interest rates.</a:t>
            </a:r>
          </a:p>
          <a:p>
            <a:pPr marL="285750" indent="-285750">
              <a:buFont typeface="Arial" panose="020B0604020202020204" pitchFamily="34" charset="0"/>
              <a:buChar char="•"/>
            </a:pPr>
            <a:r>
              <a:rPr lang="en-US" sz="1600" dirty="0" smtClean="0"/>
              <a:t>Unexpected deflation benefits  lenders when there are fixed interest rates.</a:t>
            </a:r>
            <a:endParaRPr lang="en-US" sz="1600" dirty="0"/>
          </a:p>
        </p:txBody>
      </p:sp>
    </p:spTree>
    <p:extLst>
      <p:ext uri="{BB962C8B-B14F-4D97-AF65-F5344CB8AC3E}">
        <p14:creationId xmlns:p14="http://schemas.microsoft.com/office/powerpoint/2010/main" val="40029474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Financial System</a:t>
            </a:r>
            <a:endParaRPr lang="en-AU" dirty="0"/>
          </a:p>
        </p:txBody>
      </p:sp>
      <p:sp>
        <p:nvSpPr>
          <p:cNvPr id="3" name="Content Placeholder 2"/>
          <p:cNvSpPr>
            <a:spLocks noGrp="1"/>
          </p:cNvSpPr>
          <p:nvPr>
            <p:ph idx="1"/>
          </p:nvPr>
        </p:nvSpPr>
        <p:spPr>
          <a:xfrm>
            <a:off x="587189" y="1515702"/>
            <a:ext cx="10515600" cy="846324"/>
          </a:xfrm>
        </p:spPr>
        <p:txBody>
          <a:bodyPr>
            <a:normAutofit fontScale="62500" lnSpcReduction="20000"/>
          </a:bodyPr>
          <a:lstStyle/>
          <a:p>
            <a:r>
              <a:rPr lang="en-AU" dirty="0" smtClean="0"/>
              <a:t>The financial system serves to take money from people who have saved and lend it to those who want to borrow.</a:t>
            </a:r>
          </a:p>
          <a:p>
            <a:r>
              <a:rPr lang="en-AU" dirty="0" smtClean="0"/>
              <a:t>This results in higher economic efficiency because resources are being allocated to the highest value users.</a:t>
            </a:r>
          </a:p>
        </p:txBody>
      </p:sp>
      <p:pic>
        <p:nvPicPr>
          <p:cNvPr id="5" name="Picture 4"/>
          <p:cNvPicPr>
            <a:picLocks noChangeAspect="1"/>
          </p:cNvPicPr>
          <p:nvPr/>
        </p:nvPicPr>
        <p:blipFill>
          <a:blip r:embed="rId2"/>
          <a:stretch>
            <a:fillRect/>
          </a:stretch>
        </p:blipFill>
        <p:spPr>
          <a:xfrm>
            <a:off x="3771182" y="2572903"/>
            <a:ext cx="7582618" cy="3777267"/>
          </a:xfrm>
          <a:prstGeom prst="rect">
            <a:avLst/>
          </a:prstGeom>
        </p:spPr>
      </p:pic>
      <p:pic>
        <p:nvPicPr>
          <p:cNvPr id="6" name="Picture 5"/>
          <p:cNvPicPr>
            <a:picLocks noChangeAspect="1"/>
          </p:cNvPicPr>
          <p:nvPr/>
        </p:nvPicPr>
        <p:blipFill>
          <a:blip r:embed="rId3"/>
          <a:stretch>
            <a:fillRect/>
          </a:stretch>
        </p:blipFill>
        <p:spPr>
          <a:xfrm>
            <a:off x="294250" y="4035416"/>
            <a:ext cx="2638793" cy="1476581"/>
          </a:xfrm>
          <a:prstGeom prst="rect">
            <a:avLst/>
          </a:prstGeom>
        </p:spPr>
      </p:pic>
      <p:sp>
        <p:nvSpPr>
          <p:cNvPr id="7" name="Right Arrow 6"/>
          <p:cNvSpPr/>
          <p:nvPr/>
        </p:nvSpPr>
        <p:spPr>
          <a:xfrm>
            <a:off x="3110753" y="4773706"/>
            <a:ext cx="1810871" cy="5020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3340220" y="4812400"/>
            <a:ext cx="1389529" cy="381000"/>
          </a:xfrm>
          <a:prstGeom prst="rect">
            <a:avLst/>
          </a:prstGeom>
          <a:noFill/>
        </p:spPr>
        <p:txBody>
          <a:bodyPr wrap="square" rtlCol="0">
            <a:spAutoFit/>
          </a:bodyPr>
          <a:lstStyle/>
          <a:p>
            <a:r>
              <a:rPr lang="en-AU" dirty="0" smtClean="0"/>
              <a:t>Savings</a:t>
            </a:r>
            <a:endParaRPr lang="en-AU" dirty="0"/>
          </a:p>
        </p:txBody>
      </p:sp>
      <p:sp>
        <p:nvSpPr>
          <p:cNvPr id="9" name="Right Arrow 8"/>
          <p:cNvSpPr/>
          <p:nvPr/>
        </p:nvSpPr>
        <p:spPr>
          <a:xfrm rot="10800000">
            <a:off x="7333127" y="4773706"/>
            <a:ext cx="1810871" cy="8545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a:off x="7702863" y="4843392"/>
            <a:ext cx="2133600" cy="646331"/>
          </a:xfrm>
          <a:prstGeom prst="rect">
            <a:avLst/>
          </a:prstGeom>
          <a:noFill/>
        </p:spPr>
        <p:txBody>
          <a:bodyPr wrap="square" rtlCol="0">
            <a:spAutoFit/>
          </a:bodyPr>
          <a:lstStyle/>
          <a:p>
            <a:r>
              <a:rPr lang="en-AU" dirty="0" smtClean="0"/>
              <a:t>Pay back Loan</a:t>
            </a:r>
          </a:p>
          <a:p>
            <a:r>
              <a:rPr lang="en-AU" dirty="0" smtClean="0"/>
              <a:t>+ Interest</a:t>
            </a:r>
            <a:endParaRPr lang="en-AU" dirty="0"/>
          </a:p>
        </p:txBody>
      </p:sp>
      <p:sp>
        <p:nvSpPr>
          <p:cNvPr id="12" name="Right Arrow 11"/>
          <p:cNvSpPr/>
          <p:nvPr/>
        </p:nvSpPr>
        <p:spPr>
          <a:xfrm rot="699976">
            <a:off x="7268487" y="3462602"/>
            <a:ext cx="1810871" cy="8243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ight Arrow 13"/>
          <p:cNvSpPr/>
          <p:nvPr/>
        </p:nvSpPr>
        <p:spPr>
          <a:xfrm rot="10800000">
            <a:off x="3078718" y="5222728"/>
            <a:ext cx="1810871" cy="5020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p:cNvSpPr txBox="1"/>
          <p:nvPr/>
        </p:nvSpPr>
        <p:spPr>
          <a:xfrm>
            <a:off x="3364005" y="5305057"/>
            <a:ext cx="1304364" cy="369332"/>
          </a:xfrm>
          <a:prstGeom prst="rect">
            <a:avLst/>
          </a:prstGeom>
          <a:noFill/>
        </p:spPr>
        <p:txBody>
          <a:bodyPr wrap="square" rtlCol="0">
            <a:spAutoFit/>
          </a:bodyPr>
          <a:lstStyle/>
          <a:p>
            <a:r>
              <a:rPr lang="en-AU" dirty="0" smtClean="0"/>
              <a:t>Interest</a:t>
            </a:r>
            <a:endParaRPr lang="en-AU" dirty="0"/>
          </a:p>
        </p:txBody>
      </p:sp>
      <p:sp>
        <p:nvSpPr>
          <p:cNvPr id="11" name="TextBox 10"/>
          <p:cNvSpPr txBox="1"/>
          <p:nvPr/>
        </p:nvSpPr>
        <p:spPr>
          <a:xfrm rot="751004">
            <a:off x="7171763" y="3477188"/>
            <a:ext cx="2133600" cy="646331"/>
          </a:xfrm>
          <a:prstGeom prst="rect">
            <a:avLst/>
          </a:prstGeom>
          <a:noFill/>
        </p:spPr>
        <p:txBody>
          <a:bodyPr wrap="square" rtlCol="0">
            <a:spAutoFit/>
          </a:bodyPr>
          <a:lstStyle/>
          <a:p>
            <a:r>
              <a:rPr lang="en-AU" dirty="0" smtClean="0"/>
              <a:t>Loans, also called ‘providing credit’</a:t>
            </a:r>
            <a:endParaRPr lang="en-AU" dirty="0"/>
          </a:p>
        </p:txBody>
      </p:sp>
      <p:sp>
        <p:nvSpPr>
          <p:cNvPr id="4" name="TextBox 3"/>
          <p:cNvSpPr txBox="1"/>
          <p:nvPr/>
        </p:nvSpPr>
        <p:spPr>
          <a:xfrm>
            <a:off x="433137" y="5909912"/>
            <a:ext cx="4379495" cy="830997"/>
          </a:xfrm>
          <a:prstGeom prst="rect">
            <a:avLst/>
          </a:prstGeom>
          <a:solidFill>
            <a:schemeClr val="accent1">
              <a:lumMod val="20000"/>
              <a:lumOff val="80000"/>
            </a:schemeClr>
          </a:solidFill>
        </p:spPr>
        <p:txBody>
          <a:bodyPr wrap="square" rtlCol="0">
            <a:spAutoFit/>
          </a:bodyPr>
          <a:lstStyle/>
          <a:p>
            <a:r>
              <a:rPr lang="en-AU" sz="1600" dirty="0" smtClean="0"/>
              <a:t>Note: The interest that the bank charges borrowers is higher than the interest it pays for your savings. That is how the bank makes money!</a:t>
            </a:r>
            <a:endParaRPr lang="en-AU" sz="1600" dirty="0"/>
          </a:p>
        </p:txBody>
      </p:sp>
      <p:sp>
        <p:nvSpPr>
          <p:cNvPr id="15" name="TextBox 14"/>
          <p:cNvSpPr txBox="1"/>
          <p:nvPr/>
        </p:nvSpPr>
        <p:spPr>
          <a:xfrm>
            <a:off x="294250" y="2503587"/>
            <a:ext cx="3045970" cy="1477328"/>
          </a:xfrm>
          <a:prstGeom prst="rect">
            <a:avLst/>
          </a:prstGeom>
          <a:noFill/>
          <a:ln>
            <a:solidFill>
              <a:schemeClr val="tx1"/>
            </a:solidFill>
          </a:ln>
        </p:spPr>
        <p:txBody>
          <a:bodyPr wrap="square" rtlCol="0">
            <a:spAutoFit/>
          </a:bodyPr>
          <a:lstStyle/>
          <a:p>
            <a:r>
              <a:rPr lang="en-AU" b="1" u="sng" dirty="0" smtClean="0"/>
              <a:t>Related Terms:</a:t>
            </a:r>
          </a:p>
          <a:p>
            <a:pPr marL="285750" indent="-285750">
              <a:buFont typeface="Arial" panose="020B0604020202020204" pitchFamily="34" charset="0"/>
              <a:buChar char="•"/>
            </a:pPr>
            <a:r>
              <a:rPr lang="en-AU" dirty="0" smtClean="0"/>
              <a:t>Providing credit (lender’s perspective)</a:t>
            </a:r>
          </a:p>
          <a:p>
            <a:pPr marL="285750" indent="-285750">
              <a:buFont typeface="Arial" panose="020B0604020202020204" pitchFamily="34" charset="0"/>
              <a:buChar char="•"/>
            </a:pPr>
            <a:r>
              <a:rPr lang="en-AU" dirty="0" smtClean="0"/>
              <a:t>Taking on debt (borrower’s perspective)</a:t>
            </a:r>
          </a:p>
        </p:txBody>
      </p:sp>
      <p:sp>
        <p:nvSpPr>
          <p:cNvPr id="16" name="TextBox 15"/>
          <p:cNvSpPr txBox="1"/>
          <p:nvPr/>
        </p:nvSpPr>
        <p:spPr>
          <a:xfrm>
            <a:off x="6514746" y="82246"/>
            <a:ext cx="4588043" cy="1323439"/>
          </a:xfrm>
          <a:prstGeom prst="rect">
            <a:avLst/>
          </a:prstGeom>
          <a:solidFill>
            <a:srgbClr val="FFFF00"/>
          </a:solidFill>
          <a:ln>
            <a:noFill/>
          </a:ln>
        </p:spPr>
        <p:txBody>
          <a:bodyPr wrap="square" rtlCol="0">
            <a:spAutoFit/>
          </a:bodyPr>
          <a:lstStyle/>
          <a:p>
            <a:r>
              <a:rPr lang="en-US" sz="1600" dirty="0" smtClean="0">
                <a:solidFill>
                  <a:srgbClr val="FF0000"/>
                </a:solidFill>
              </a:rPr>
              <a:t>Summary</a:t>
            </a:r>
          </a:p>
          <a:p>
            <a:r>
              <a:rPr lang="en-US" sz="1600" dirty="0" smtClean="0">
                <a:solidFill>
                  <a:srgbClr val="FF0000"/>
                </a:solidFill>
              </a:rPr>
              <a:t>The main function of the financial system is to act as an intermediary between those with surplus </a:t>
            </a:r>
            <a:r>
              <a:rPr lang="en-US" sz="1600" smtClean="0">
                <a:solidFill>
                  <a:srgbClr val="FF0000"/>
                </a:solidFill>
              </a:rPr>
              <a:t>money borrowers </a:t>
            </a:r>
            <a:r>
              <a:rPr lang="en-US" sz="1600" dirty="0" smtClean="0">
                <a:solidFill>
                  <a:srgbClr val="FF0000"/>
                </a:solidFill>
              </a:rPr>
              <a:t>who can use the money for various purposes.</a:t>
            </a:r>
            <a:endParaRPr lang="en-US" sz="1600" dirty="0">
              <a:solidFill>
                <a:srgbClr val="FF0000"/>
              </a:solidFill>
            </a:endParaRPr>
          </a:p>
        </p:txBody>
      </p:sp>
      <p:pic>
        <p:nvPicPr>
          <p:cNvPr id="18" name="Picture 17"/>
          <p:cNvPicPr>
            <a:picLocks noChangeAspect="1"/>
          </p:cNvPicPr>
          <p:nvPr/>
        </p:nvPicPr>
        <p:blipFill>
          <a:blip r:embed="rId4"/>
          <a:stretch>
            <a:fillRect/>
          </a:stretch>
        </p:blipFill>
        <p:spPr>
          <a:xfrm>
            <a:off x="5650771" y="5909913"/>
            <a:ext cx="571580" cy="350726"/>
          </a:xfrm>
          <a:prstGeom prst="rect">
            <a:avLst/>
          </a:prstGeom>
        </p:spPr>
      </p:pic>
    </p:spTree>
    <p:extLst>
      <p:ext uri="{BB962C8B-B14F-4D97-AF65-F5344CB8AC3E}">
        <p14:creationId xmlns:p14="http://schemas.microsoft.com/office/powerpoint/2010/main" val="24397847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568" y="0"/>
            <a:ext cx="10515600" cy="854075"/>
          </a:xfrm>
        </p:spPr>
        <p:txBody>
          <a:bodyPr/>
          <a:lstStyle/>
          <a:p>
            <a:r>
              <a:rPr lang="en-AU" dirty="0" smtClean="0"/>
              <a:t>Benefits of a Financial System</a:t>
            </a:r>
            <a:endParaRPr lang="en-AU" dirty="0"/>
          </a:p>
        </p:txBody>
      </p:sp>
      <p:sp>
        <p:nvSpPr>
          <p:cNvPr id="4" name="Content Placeholder 3"/>
          <p:cNvSpPr>
            <a:spLocks noGrp="1"/>
          </p:cNvSpPr>
          <p:nvPr>
            <p:ph idx="1"/>
          </p:nvPr>
        </p:nvSpPr>
        <p:spPr>
          <a:xfrm>
            <a:off x="67234" y="854075"/>
            <a:ext cx="7819064" cy="5979073"/>
          </a:xfrm>
          <a:prstGeom prst="rect">
            <a:avLst/>
          </a:prstGeom>
        </p:spPr>
        <p:txBody>
          <a:bodyPr wrap="square">
            <a:spAutoFit/>
          </a:bodyPr>
          <a:lstStyle/>
          <a:p>
            <a:r>
              <a:rPr lang="en-AU" dirty="0"/>
              <a:t>By acting as this </a:t>
            </a:r>
            <a:r>
              <a:rPr lang="en-AU" dirty="0">
                <a:solidFill>
                  <a:srgbClr val="00B0F0"/>
                </a:solidFill>
              </a:rPr>
              <a:t>intermediary</a:t>
            </a:r>
            <a:r>
              <a:rPr lang="en-AU" dirty="0"/>
              <a:t>, they </a:t>
            </a:r>
            <a:r>
              <a:rPr lang="en-AU" dirty="0">
                <a:solidFill>
                  <a:srgbClr val="00B0F0"/>
                </a:solidFill>
              </a:rPr>
              <a:t>benefit society </a:t>
            </a:r>
            <a:r>
              <a:rPr lang="en-AU" dirty="0"/>
              <a:t>by:</a:t>
            </a:r>
          </a:p>
          <a:p>
            <a:pPr lvl="1"/>
            <a:r>
              <a:rPr lang="en-AU" b="1" dirty="0">
                <a:solidFill>
                  <a:srgbClr val="00B0F0"/>
                </a:solidFill>
              </a:rPr>
              <a:t>Reducing Transaction </a:t>
            </a:r>
            <a:r>
              <a:rPr lang="en-AU" b="1" dirty="0" smtClean="0">
                <a:solidFill>
                  <a:srgbClr val="00B0F0"/>
                </a:solidFill>
              </a:rPr>
              <a:t>Costs</a:t>
            </a:r>
          </a:p>
          <a:p>
            <a:pPr lvl="2"/>
            <a:r>
              <a:rPr lang="en-AU" dirty="0" smtClean="0"/>
              <a:t>People who save don’t have to worry about expending time and effort finding someone to lend to</a:t>
            </a:r>
          </a:p>
          <a:p>
            <a:pPr lvl="2"/>
            <a:r>
              <a:rPr lang="en-AU" dirty="0" smtClean="0"/>
              <a:t>People who borrow don’t have to expend time and energy asking hundreds or thousands of different people</a:t>
            </a:r>
            <a:endParaRPr lang="en-AU" dirty="0"/>
          </a:p>
          <a:p>
            <a:pPr lvl="1"/>
            <a:r>
              <a:rPr lang="en-AU" b="1" dirty="0">
                <a:solidFill>
                  <a:srgbClr val="00B0F0"/>
                </a:solidFill>
              </a:rPr>
              <a:t>Reducing Risk – </a:t>
            </a:r>
            <a:r>
              <a:rPr lang="en-AU" b="1" dirty="0" smtClean="0">
                <a:solidFill>
                  <a:srgbClr val="00B0F0"/>
                </a:solidFill>
              </a:rPr>
              <a:t>diversification</a:t>
            </a:r>
          </a:p>
          <a:p>
            <a:pPr lvl="2"/>
            <a:r>
              <a:rPr lang="en-AU" dirty="0" smtClean="0"/>
              <a:t>When you save money in a bank, you are essentially lending your money to thousands of different people because this is what the bank does with your money.</a:t>
            </a:r>
          </a:p>
          <a:p>
            <a:pPr lvl="2"/>
            <a:r>
              <a:rPr lang="en-AU" dirty="0" smtClean="0"/>
              <a:t>This has less risk because it is much less likely that a thousand people won’t pay you back</a:t>
            </a:r>
            <a:endParaRPr lang="en-AU" dirty="0"/>
          </a:p>
          <a:p>
            <a:pPr lvl="1"/>
            <a:r>
              <a:rPr lang="en-AU" b="1" dirty="0">
                <a:solidFill>
                  <a:srgbClr val="00B0F0"/>
                </a:solidFill>
              </a:rPr>
              <a:t>Providing </a:t>
            </a:r>
            <a:r>
              <a:rPr lang="en-AU" b="1" dirty="0" smtClean="0">
                <a:solidFill>
                  <a:srgbClr val="00B0F0"/>
                </a:solidFill>
              </a:rPr>
              <a:t>Liquidity</a:t>
            </a:r>
          </a:p>
          <a:p>
            <a:pPr lvl="2"/>
            <a:r>
              <a:rPr lang="en-AU" dirty="0" smtClean="0"/>
              <a:t>Liquid money is needed by businesses and individuals to purchase goods and services which boosts the economy. Banks make it far easier for people to access liquid money on short notice. </a:t>
            </a:r>
            <a:endParaRPr lang="en-AU" dirty="0"/>
          </a:p>
        </p:txBody>
      </p:sp>
      <p:pic>
        <p:nvPicPr>
          <p:cNvPr id="3" name="Picture 2"/>
          <p:cNvPicPr>
            <a:picLocks noChangeAspect="1"/>
          </p:cNvPicPr>
          <p:nvPr/>
        </p:nvPicPr>
        <p:blipFill>
          <a:blip r:embed="rId2"/>
          <a:stretch>
            <a:fillRect/>
          </a:stretch>
        </p:blipFill>
        <p:spPr>
          <a:xfrm>
            <a:off x="7886298" y="1248752"/>
            <a:ext cx="3995351" cy="1782313"/>
          </a:xfrm>
          <a:prstGeom prst="rect">
            <a:avLst/>
          </a:prstGeom>
        </p:spPr>
      </p:pic>
      <p:pic>
        <p:nvPicPr>
          <p:cNvPr id="5" name="Picture 4"/>
          <p:cNvPicPr>
            <a:picLocks noChangeAspect="1"/>
          </p:cNvPicPr>
          <p:nvPr/>
        </p:nvPicPr>
        <p:blipFill>
          <a:blip r:embed="rId3"/>
          <a:stretch>
            <a:fillRect/>
          </a:stretch>
        </p:blipFill>
        <p:spPr>
          <a:xfrm>
            <a:off x="8309632" y="3253121"/>
            <a:ext cx="2696536" cy="1664268"/>
          </a:xfrm>
          <a:prstGeom prst="rect">
            <a:avLst/>
          </a:prstGeom>
        </p:spPr>
      </p:pic>
      <p:sp>
        <p:nvSpPr>
          <p:cNvPr id="6" name="TextBox 5"/>
          <p:cNvSpPr txBox="1"/>
          <p:nvPr/>
        </p:nvSpPr>
        <p:spPr>
          <a:xfrm>
            <a:off x="7886298" y="4927600"/>
            <a:ext cx="3995351" cy="369332"/>
          </a:xfrm>
          <a:prstGeom prst="rect">
            <a:avLst/>
          </a:prstGeom>
          <a:noFill/>
        </p:spPr>
        <p:txBody>
          <a:bodyPr wrap="square" rtlCol="0">
            <a:spAutoFit/>
          </a:bodyPr>
          <a:lstStyle/>
          <a:p>
            <a:r>
              <a:rPr lang="en-AU" dirty="0" smtClean="0"/>
              <a:t>“Don’t put all your eggs in one basket.”</a:t>
            </a:r>
            <a:endParaRPr lang="en-AU" dirty="0"/>
          </a:p>
        </p:txBody>
      </p:sp>
      <p:pic>
        <p:nvPicPr>
          <p:cNvPr id="7" name="Picture 6"/>
          <p:cNvPicPr>
            <a:picLocks noChangeAspect="1"/>
          </p:cNvPicPr>
          <p:nvPr/>
        </p:nvPicPr>
        <p:blipFill>
          <a:blip r:embed="rId4"/>
          <a:stretch>
            <a:fillRect/>
          </a:stretch>
        </p:blipFill>
        <p:spPr>
          <a:xfrm>
            <a:off x="8915763" y="5507460"/>
            <a:ext cx="1484273" cy="1689788"/>
          </a:xfrm>
          <a:prstGeom prst="rect">
            <a:avLst/>
          </a:prstGeom>
        </p:spPr>
      </p:pic>
    </p:spTree>
    <p:extLst>
      <p:ext uri="{BB962C8B-B14F-4D97-AF65-F5344CB8AC3E}">
        <p14:creationId xmlns:p14="http://schemas.microsoft.com/office/powerpoint/2010/main" val="258503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422" y="175002"/>
            <a:ext cx="5019392" cy="893307"/>
          </a:xfrm>
        </p:spPr>
        <p:txBody>
          <a:bodyPr/>
          <a:lstStyle/>
          <a:p>
            <a:r>
              <a:rPr lang="en-AU" dirty="0" smtClean="0"/>
              <a:t>The Federal Reserve</a:t>
            </a:r>
            <a:endParaRPr lang="en-AU" dirty="0"/>
          </a:p>
        </p:txBody>
      </p:sp>
      <p:sp>
        <p:nvSpPr>
          <p:cNvPr id="3" name="Content Placeholder 2"/>
          <p:cNvSpPr>
            <a:spLocks noGrp="1"/>
          </p:cNvSpPr>
          <p:nvPr>
            <p:ph idx="1"/>
          </p:nvPr>
        </p:nvSpPr>
        <p:spPr>
          <a:xfrm>
            <a:off x="5468294" y="506995"/>
            <a:ext cx="6391746" cy="3398256"/>
          </a:xfrm>
        </p:spPr>
        <p:txBody>
          <a:bodyPr>
            <a:noAutofit/>
          </a:bodyPr>
          <a:lstStyle/>
          <a:p>
            <a:r>
              <a:rPr lang="en-AU" dirty="0" smtClean="0"/>
              <a:t>The </a:t>
            </a:r>
            <a:r>
              <a:rPr lang="en-AU" dirty="0" smtClean="0">
                <a:solidFill>
                  <a:srgbClr val="00B0F0"/>
                </a:solidFill>
              </a:rPr>
              <a:t>Federal Reserve </a:t>
            </a:r>
            <a:r>
              <a:rPr lang="en-AU" dirty="0" smtClean="0"/>
              <a:t>is the name of the US Central Banking Authority / Reserve Bank, often referred to as ‘</a:t>
            </a:r>
            <a:r>
              <a:rPr lang="en-AU" dirty="0" smtClean="0">
                <a:solidFill>
                  <a:srgbClr val="00B0F0"/>
                </a:solidFill>
              </a:rPr>
              <a:t>The Fed</a:t>
            </a:r>
            <a:r>
              <a:rPr lang="en-AU" dirty="0" smtClean="0"/>
              <a:t>’</a:t>
            </a:r>
          </a:p>
          <a:p>
            <a:r>
              <a:rPr lang="en-AU" dirty="0" smtClean="0"/>
              <a:t>The Fed performs several roles: </a:t>
            </a:r>
          </a:p>
          <a:p>
            <a:pPr marL="914400" lvl="1" indent="-457200">
              <a:buFont typeface="+mj-lt"/>
              <a:buAutoNum type="arabicPeriod"/>
            </a:pPr>
            <a:r>
              <a:rPr lang="en-AU" dirty="0" smtClean="0"/>
              <a:t>Provide financial services – the ‘banker’s bank’</a:t>
            </a:r>
          </a:p>
          <a:p>
            <a:pPr marL="914400" lvl="1" indent="-457200">
              <a:buFont typeface="+mj-lt"/>
              <a:buAutoNum type="arabicPeriod"/>
            </a:pPr>
            <a:r>
              <a:rPr lang="en-AU" dirty="0" smtClean="0"/>
              <a:t>Supervise banking system – ensure that rules and regulations are followed to ensure the overall health of the financial system</a:t>
            </a:r>
          </a:p>
          <a:p>
            <a:pPr marL="914400" lvl="1" indent="-457200">
              <a:buFont typeface="+mj-lt"/>
              <a:buAutoNum type="arabicPeriod"/>
            </a:pPr>
            <a:r>
              <a:rPr lang="en-AU" dirty="0" smtClean="0"/>
              <a:t>Conduct Monetary Policy – this is the main topic of Unit 4 which we will cover in more detail.</a:t>
            </a:r>
          </a:p>
        </p:txBody>
      </p:sp>
      <p:pic>
        <p:nvPicPr>
          <p:cNvPr id="4" name="Picture 3"/>
          <p:cNvPicPr>
            <a:picLocks noChangeAspect="1"/>
          </p:cNvPicPr>
          <p:nvPr/>
        </p:nvPicPr>
        <p:blipFill>
          <a:blip r:embed="rId2"/>
          <a:stretch>
            <a:fillRect/>
          </a:stretch>
        </p:blipFill>
        <p:spPr>
          <a:xfrm>
            <a:off x="367422" y="1249998"/>
            <a:ext cx="4934639" cy="4258269"/>
          </a:xfrm>
          <a:prstGeom prst="rect">
            <a:avLst/>
          </a:prstGeom>
        </p:spPr>
      </p:pic>
      <p:sp>
        <p:nvSpPr>
          <p:cNvPr id="5" name="TextBox 4"/>
          <p:cNvSpPr txBox="1"/>
          <p:nvPr/>
        </p:nvSpPr>
        <p:spPr>
          <a:xfrm>
            <a:off x="5572125" y="5380672"/>
            <a:ext cx="4733925" cy="1477328"/>
          </a:xfrm>
          <a:prstGeom prst="rect">
            <a:avLst/>
          </a:prstGeom>
          <a:solidFill>
            <a:srgbClr val="FFFF00"/>
          </a:solidFill>
        </p:spPr>
        <p:txBody>
          <a:bodyPr wrap="square" rtlCol="0">
            <a:spAutoFit/>
          </a:bodyPr>
          <a:lstStyle/>
          <a:p>
            <a:r>
              <a:rPr lang="en-AU" dirty="0" smtClean="0">
                <a:solidFill>
                  <a:srgbClr val="FF0000"/>
                </a:solidFill>
              </a:rPr>
              <a:t>Summary</a:t>
            </a:r>
          </a:p>
          <a:p>
            <a:r>
              <a:rPr lang="en-AU" dirty="0" smtClean="0">
                <a:solidFill>
                  <a:srgbClr val="FF0000"/>
                </a:solidFill>
              </a:rPr>
              <a:t>The central bank in the US is called the Federal Reserve aka. The Fed</a:t>
            </a:r>
          </a:p>
          <a:p>
            <a:r>
              <a:rPr lang="en-AU" dirty="0" smtClean="0">
                <a:solidFill>
                  <a:srgbClr val="FF0000"/>
                </a:solidFill>
              </a:rPr>
              <a:t>It serves to manage the financial system and conduct monetary policy. </a:t>
            </a:r>
            <a:endParaRPr lang="en-AU" dirty="0">
              <a:solidFill>
                <a:srgbClr val="FF0000"/>
              </a:solidFill>
            </a:endParaRPr>
          </a:p>
        </p:txBody>
      </p:sp>
    </p:spTree>
    <p:extLst>
      <p:ext uri="{BB962C8B-B14F-4D97-AF65-F5344CB8AC3E}">
        <p14:creationId xmlns:p14="http://schemas.microsoft.com/office/powerpoint/2010/main" val="21433755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9848" y="184057"/>
            <a:ext cx="6875352" cy="974788"/>
          </a:xfrm>
        </p:spPr>
        <p:txBody>
          <a:bodyPr>
            <a:normAutofit/>
          </a:bodyPr>
          <a:lstStyle/>
          <a:p>
            <a:r>
              <a:rPr lang="en-AU" dirty="0" smtClean="0"/>
              <a:t>Required Reserves</a:t>
            </a:r>
            <a:endParaRPr lang="en-AU" dirty="0"/>
          </a:p>
        </p:txBody>
      </p:sp>
      <p:sp>
        <p:nvSpPr>
          <p:cNvPr id="5" name="Content Placeholder 4"/>
          <p:cNvSpPr>
            <a:spLocks noGrp="1"/>
          </p:cNvSpPr>
          <p:nvPr>
            <p:ph idx="1"/>
          </p:nvPr>
        </p:nvSpPr>
        <p:spPr>
          <a:xfrm>
            <a:off x="322935" y="1217700"/>
            <a:ext cx="5019392" cy="4351338"/>
          </a:xfrm>
        </p:spPr>
        <p:txBody>
          <a:bodyPr>
            <a:normAutofit fontScale="92500" lnSpcReduction="20000"/>
          </a:bodyPr>
          <a:lstStyle/>
          <a:p>
            <a:r>
              <a:rPr lang="en-AU" b="1" dirty="0" smtClean="0">
                <a:solidFill>
                  <a:srgbClr val="00B0F0"/>
                </a:solidFill>
              </a:rPr>
              <a:t>Required Reserves</a:t>
            </a:r>
            <a:r>
              <a:rPr lang="en-AU" b="1" dirty="0"/>
              <a:t> </a:t>
            </a:r>
            <a:r>
              <a:rPr lang="en-AU" b="1" dirty="0" smtClean="0"/>
              <a:t>is the amount that banks </a:t>
            </a:r>
            <a:r>
              <a:rPr lang="en-AU" b="1" dirty="0"/>
              <a:t>are </a:t>
            </a:r>
            <a:r>
              <a:rPr lang="en-AU" b="1" dirty="0">
                <a:solidFill>
                  <a:srgbClr val="00B0F0"/>
                </a:solidFill>
              </a:rPr>
              <a:t>required by law </a:t>
            </a:r>
            <a:r>
              <a:rPr lang="en-AU" b="1" dirty="0"/>
              <a:t>(set by the Federal Reserve) to </a:t>
            </a:r>
            <a:r>
              <a:rPr lang="en-AU" b="1" dirty="0">
                <a:solidFill>
                  <a:srgbClr val="00B0F0"/>
                </a:solidFill>
              </a:rPr>
              <a:t>keep </a:t>
            </a:r>
            <a:r>
              <a:rPr lang="en-AU" b="1" dirty="0" smtClean="0">
                <a:solidFill>
                  <a:srgbClr val="00B0F0"/>
                </a:solidFill>
              </a:rPr>
              <a:t>in </a:t>
            </a:r>
            <a:r>
              <a:rPr lang="en-AU" b="1" dirty="0">
                <a:solidFill>
                  <a:srgbClr val="00B0F0"/>
                </a:solidFill>
              </a:rPr>
              <a:t>reserve</a:t>
            </a:r>
            <a:r>
              <a:rPr lang="en-AU" b="1" dirty="0"/>
              <a:t>. </a:t>
            </a:r>
            <a:endParaRPr lang="en-AU" b="1" dirty="0" smtClean="0"/>
          </a:p>
          <a:p>
            <a:pPr lvl="1"/>
            <a:r>
              <a:rPr lang="en-AU" dirty="0" smtClean="0"/>
              <a:t>This </a:t>
            </a:r>
            <a:r>
              <a:rPr lang="en-AU" dirty="0" smtClean="0">
                <a:solidFill>
                  <a:srgbClr val="00B0F0"/>
                </a:solidFill>
              </a:rPr>
              <a:t>prevents banks from lending out too much</a:t>
            </a:r>
            <a:r>
              <a:rPr lang="en-AU" dirty="0" smtClean="0"/>
              <a:t> of the deposits, so that if customers wish to withdraw money they have enough. </a:t>
            </a:r>
          </a:p>
          <a:p>
            <a:pPr lvl="1"/>
            <a:r>
              <a:rPr lang="en-AU" dirty="0" smtClean="0"/>
              <a:t>This money is actually </a:t>
            </a:r>
            <a:r>
              <a:rPr lang="en-AU" dirty="0" smtClean="0">
                <a:solidFill>
                  <a:srgbClr val="00B0F0"/>
                </a:solidFill>
              </a:rPr>
              <a:t>kept in the Reserve Bank’s vaults </a:t>
            </a:r>
            <a:r>
              <a:rPr lang="en-AU" dirty="0" smtClean="0"/>
              <a:t>(nowadays increasingly electronic in nature)</a:t>
            </a:r>
          </a:p>
          <a:p>
            <a:r>
              <a:rPr lang="en-AU" dirty="0" smtClean="0"/>
              <a:t>The </a:t>
            </a:r>
            <a:r>
              <a:rPr lang="en-AU" dirty="0" smtClean="0">
                <a:solidFill>
                  <a:srgbClr val="00B050"/>
                </a:solidFill>
              </a:rPr>
              <a:t>bank can choose to keep excess reserves if they choose</a:t>
            </a:r>
            <a:r>
              <a:rPr lang="en-AU" dirty="0" smtClean="0"/>
              <a:t>. This is not mandatory. </a:t>
            </a:r>
          </a:p>
        </p:txBody>
      </p:sp>
      <p:pic>
        <p:nvPicPr>
          <p:cNvPr id="3" name="Picture 2"/>
          <p:cNvPicPr>
            <a:picLocks noChangeAspect="1"/>
          </p:cNvPicPr>
          <p:nvPr/>
        </p:nvPicPr>
        <p:blipFill>
          <a:blip r:embed="rId2"/>
          <a:stretch>
            <a:fillRect/>
          </a:stretch>
        </p:blipFill>
        <p:spPr>
          <a:xfrm>
            <a:off x="6507609" y="666678"/>
            <a:ext cx="2115493" cy="1367756"/>
          </a:xfrm>
          <a:prstGeom prst="rect">
            <a:avLst/>
          </a:prstGeom>
        </p:spPr>
      </p:pic>
      <p:pic>
        <p:nvPicPr>
          <p:cNvPr id="7" name="Picture 6"/>
          <p:cNvPicPr>
            <a:picLocks noChangeAspect="1"/>
          </p:cNvPicPr>
          <p:nvPr/>
        </p:nvPicPr>
        <p:blipFill>
          <a:blip r:embed="rId3"/>
          <a:stretch>
            <a:fillRect/>
          </a:stretch>
        </p:blipFill>
        <p:spPr>
          <a:xfrm>
            <a:off x="6760939" y="3205936"/>
            <a:ext cx="2053674" cy="1291827"/>
          </a:xfrm>
          <a:prstGeom prst="rect">
            <a:avLst/>
          </a:prstGeom>
        </p:spPr>
      </p:pic>
      <p:pic>
        <p:nvPicPr>
          <p:cNvPr id="8" name="Picture 7"/>
          <p:cNvPicPr>
            <a:picLocks noChangeAspect="1"/>
          </p:cNvPicPr>
          <p:nvPr/>
        </p:nvPicPr>
        <p:blipFill>
          <a:blip r:embed="rId4"/>
          <a:stretch>
            <a:fillRect/>
          </a:stretch>
        </p:blipFill>
        <p:spPr>
          <a:xfrm>
            <a:off x="9720095" y="3369644"/>
            <a:ext cx="2217102" cy="1650509"/>
          </a:xfrm>
          <a:prstGeom prst="rect">
            <a:avLst/>
          </a:prstGeom>
        </p:spPr>
      </p:pic>
      <p:sp>
        <p:nvSpPr>
          <p:cNvPr id="9" name="Down Arrow 8"/>
          <p:cNvSpPr/>
          <p:nvPr/>
        </p:nvSpPr>
        <p:spPr>
          <a:xfrm rot="2054348">
            <a:off x="7397084" y="2044761"/>
            <a:ext cx="606582" cy="11494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Down Arrow 9"/>
          <p:cNvSpPr/>
          <p:nvPr/>
        </p:nvSpPr>
        <p:spPr>
          <a:xfrm rot="18217480">
            <a:off x="8683260" y="1745910"/>
            <a:ext cx="606582" cy="17650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p:cNvSpPr txBox="1"/>
          <p:nvPr/>
        </p:nvSpPr>
        <p:spPr>
          <a:xfrm>
            <a:off x="6931334" y="210002"/>
            <a:ext cx="1712883" cy="369332"/>
          </a:xfrm>
          <a:prstGeom prst="rect">
            <a:avLst/>
          </a:prstGeom>
          <a:noFill/>
        </p:spPr>
        <p:txBody>
          <a:bodyPr wrap="square" rtlCol="0">
            <a:spAutoFit/>
          </a:bodyPr>
          <a:lstStyle/>
          <a:p>
            <a:r>
              <a:rPr lang="en-AU" dirty="0" smtClean="0"/>
              <a:t>Your Deposits</a:t>
            </a:r>
            <a:endParaRPr lang="en-AU" dirty="0"/>
          </a:p>
        </p:txBody>
      </p:sp>
      <p:sp>
        <p:nvSpPr>
          <p:cNvPr id="13" name="TextBox 12"/>
          <p:cNvSpPr txBox="1"/>
          <p:nvPr/>
        </p:nvSpPr>
        <p:spPr>
          <a:xfrm>
            <a:off x="9956796" y="2882770"/>
            <a:ext cx="1814206" cy="646331"/>
          </a:xfrm>
          <a:prstGeom prst="rect">
            <a:avLst/>
          </a:prstGeom>
          <a:noFill/>
        </p:spPr>
        <p:txBody>
          <a:bodyPr wrap="square" rtlCol="0">
            <a:spAutoFit/>
          </a:bodyPr>
          <a:lstStyle/>
          <a:p>
            <a:r>
              <a:rPr lang="en-AU" dirty="0" smtClean="0"/>
              <a:t>Free to be lent out etc.</a:t>
            </a:r>
            <a:endParaRPr lang="en-AU" dirty="0"/>
          </a:p>
        </p:txBody>
      </p:sp>
      <p:pic>
        <p:nvPicPr>
          <p:cNvPr id="21" name="Picture 20"/>
          <p:cNvPicPr>
            <a:picLocks noChangeAspect="1"/>
          </p:cNvPicPr>
          <p:nvPr/>
        </p:nvPicPr>
        <p:blipFill>
          <a:blip r:embed="rId5"/>
          <a:stretch>
            <a:fillRect/>
          </a:stretch>
        </p:blipFill>
        <p:spPr>
          <a:xfrm>
            <a:off x="2623600" y="5398645"/>
            <a:ext cx="1609622" cy="1005192"/>
          </a:xfrm>
          <a:prstGeom prst="rect">
            <a:avLst/>
          </a:prstGeom>
        </p:spPr>
      </p:pic>
      <p:sp>
        <p:nvSpPr>
          <p:cNvPr id="22" name="TextBox 21"/>
          <p:cNvSpPr txBox="1"/>
          <p:nvPr/>
        </p:nvSpPr>
        <p:spPr>
          <a:xfrm>
            <a:off x="162429" y="5569038"/>
            <a:ext cx="2565155" cy="1323439"/>
          </a:xfrm>
          <a:prstGeom prst="rect">
            <a:avLst/>
          </a:prstGeom>
          <a:noFill/>
        </p:spPr>
        <p:txBody>
          <a:bodyPr wrap="square" rtlCol="0">
            <a:spAutoFit/>
          </a:bodyPr>
          <a:lstStyle/>
          <a:p>
            <a:r>
              <a:rPr lang="en-AU" sz="1600" dirty="0" smtClean="0"/>
              <a:t>The Fed ensures enough reserves are kept. The required reserves are actually stored in the Fed’s own vaults.</a:t>
            </a:r>
            <a:endParaRPr lang="en-AU" sz="1600" dirty="0"/>
          </a:p>
        </p:txBody>
      </p:sp>
      <p:cxnSp>
        <p:nvCxnSpPr>
          <p:cNvPr id="16" name="Straight Arrow Connector 15"/>
          <p:cNvCxnSpPr/>
          <p:nvPr/>
        </p:nvCxnSpPr>
        <p:spPr>
          <a:xfrm flipV="1">
            <a:off x="3783579" y="5514285"/>
            <a:ext cx="2158115" cy="1082827"/>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937583" y="5953911"/>
            <a:ext cx="2004111" cy="706765"/>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696952" y="6403837"/>
            <a:ext cx="2244742" cy="261106"/>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955323" y="6439553"/>
            <a:ext cx="1327919" cy="369332"/>
          </a:xfrm>
          <a:prstGeom prst="rect">
            <a:avLst/>
          </a:prstGeom>
          <a:noFill/>
        </p:spPr>
        <p:txBody>
          <a:bodyPr wrap="square" rtlCol="0">
            <a:spAutoFit/>
          </a:bodyPr>
          <a:lstStyle/>
          <a:p>
            <a:r>
              <a:rPr lang="en-AU" dirty="0" smtClean="0"/>
              <a:t>The Fed</a:t>
            </a:r>
            <a:endParaRPr lang="en-AU" dirty="0"/>
          </a:p>
        </p:txBody>
      </p:sp>
      <p:sp>
        <p:nvSpPr>
          <p:cNvPr id="20" name="Down Arrow 19"/>
          <p:cNvSpPr/>
          <p:nvPr/>
        </p:nvSpPr>
        <p:spPr>
          <a:xfrm rot="2054348">
            <a:off x="6350327" y="4293788"/>
            <a:ext cx="606582" cy="11494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Down Arrow 22"/>
          <p:cNvSpPr/>
          <p:nvPr/>
        </p:nvSpPr>
        <p:spPr>
          <a:xfrm rot="19581321">
            <a:off x="8170615" y="4332704"/>
            <a:ext cx="606582" cy="11494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p:cNvSpPr txBox="1"/>
          <p:nvPr/>
        </p:nvSpPr>
        <p:spPr>
          <a:xfrm>
            <a:off x="6533887" y="2466051"/>
            <a:ext cx="1269611" cy="646331"/>
          </a:xfrm>
          <a:prstGeom prst="rect">
            <a:avLst/>
          </a:prstGeom>
          <a:noFill/>
        </p:spPr>
        <p:txBody>
          <a:bodyPr wrap="square" rtlCol="0">
            <a:spAutoFit/>
          </a:bodyPr>
          <a:lstStyle/>
          <a:p>
            <a:r>
              <a:rPr lang="en-AU" dirty="0" smtClean="0"/>
              <a:t>Total Reserves</a:t>
            </a:r>
            <a:endParaRPr lang="en-AU" dirty="0"/>
          </a:p>
        </p:txBody>
      </p:sp>
      <p:sp>
        <p:nvSpPr>
          <p:cNvPr id="18" name="TextBox 17"/>
          <p:cNvSpPr txBox="1"/>
          <p:nvPr/>
        </p:nvSpPr>
        <p:spPr>
          <a:xfrm>
            <a:off x="5664345" y="5505009"/>
            <a:ext cx="1861457" cy="830997"/>
          </a:xfrm>
          <a:prstGeom prst="rect">
            <a:avLst/>
          </a:prstGeom>
          <a:noFill/>
        </p:spPr>
        <p:txBody>
          <a:bodyPr wrap="square" rtlCol="0">
            <a:spAutoFit/>
          </a:bodyPr>
          <a:lstStyle/>
          <a:p>
            <a:r>
              <a:rPr lang="en-AU" sz="2400" b="1" dirty="0" smtClean="0"/>
              <a:t>Required Reserves</a:t>
            </a:r>
            <a:endParaRPr lang="en-AU" sz="2400" b="1" dirty="0"/>
          </a:p>
        </p:txBody>
      </p:sp>
      <p:sp>
        <p:nvSpPr>
          <p:cNvPr id="24" name="TextBox 23"/>
          <p:cNvSpPr txBox="1"/>
          <p:nvPr/>
        </p:nvSpPr>
        <p:spPr>
          <a:xfrm>
            <a:off x="8029350" y="5542544"/>
            <a:ext cx="1861457" cy="830997"/>
          </a:xfrm>
          <a:prstGeom prst="rect">
            <a:avLst/>
          </a:prstGeom>
          <a:noFill/>
        </p:spPr>
        <p:txBody>
          <a:bodyPr wrap="square" rtlCol="0">
            <a:spAutoFit/>
          </a:bodyPr>
          <a:lstStyle/>
          <a:p>
            <a:r>
              <a:rPr lang="en-AU" sz="2400" b="1" dirty="0" smtClean="0"/>
              <a:t>Excess Reserves</a:t>
            </a:r>
            <a:endParaRPr lang="en-AU" sz="2400" b="1" dirty="0"/>
          </a:p>
        </p:txBody>
      </p:sp>
      <p:sp>
        <p:nvSpPr>
          <p:cNvPr id="25" name="TextBox 24"/>
          <p:cNvSpPr txBox="1"/>
          <p:nvPr/>
        </p:nvSpPr>
        <p:spPr>
          <a:xfrm>
            <a:off x="9044816" y="184057"/>
            <a:ext cx="3026684" cy="1600438"/>
          </a:xfrm>
          <a:prstGeom prst="rect">
            <a:avLst/>
          </a:prstGeom>
          <a:solidFill>
            <a:srgbClr val="FFFF00"/>
          </a:solidFill>
        </p:spPr>
        <p:txBody>
          <a:bodyPr wrap="square" rtlCol="0">
            <a:spAutoFit/>
          </a:bodyPr>
          <a:lstStyle/>
          <a:p>
            <a:r>
              <a:rPr lang="en-AU" sz="1400" dirty="0" smtClean="0">
                <a:solidFill>
                  <a:srgbClr val="FF0000"/>
                </a:solidFill>
              </a:rPr>
              <a:t>Summary</a:t>
            </a:r>
          </a:p>
          <a:p>
            <a:r>
              <a:rPr lang="en-AU" sz="1400" b="1" dirty="0" smtClean="0">
                <a:solidFill>
                  <a:srgbClr val="FF0000"/>
                </a:solidFill>
              </a:rPr>
              <a:t>Required reserves </a:t>
            </a:r>
            <a:r>
              <a:rPr lang="en-AU" sz="1400" dirty="0" smtClean="0">
                <a:solidFill>
                  <a:srgbClr val="FF0000"/>
                </a:solidFill>
              </a:rPr>
              <a:t>= must be kept</a:t>
            </a:r>
          </a:p>
          <a:p>
            <a:r>
              <a:rPr lang="en-AU" sz="1400" b="1" dirty="0" smtClean="0">
                <a:solidFill>
                  <a:srgbClr val="FF0000"/>
                </a:solidFill>
              </a:rPr>
              <a:t>RRR </a:t>
            </a:r>
            <a:r>
              <a:rPr lang="en-AU" sz="1400" dirty="0" smtClean="0">
                <a:solidFill>
                  <a:srgbClr val="FF0000"/>
                </a:solidFill>
              </a:rPr>
              <a:t>= required reserve ratio (percentage that must be kept)</a:t>
            </a:r>
          </a:p>
          <a:p>
            <a:r>
              <a:rPr lang="en-AU" sz="1400" b="1" dirty="0" smtClean="0">
                <a:solidFill>
                  <a:srgbClr val="FF0000"/>
                </a:solidFill>
              </a:rPr>
              <a:t>Excess Reserves </a:t>
            </a:r>
            <a:r>
              <a:rPr lang="en-AU" sz="1400" dirty="0" smtClean="0">
                <a:solidFill>
                  <a:srgbClr val="FF0000"/>
                </a:solidFill>
              </a:rPr>
              <a:t>– up to the bank if they want to keep them</a:t>
            </a:r>
          </a:p>
          <a:p>
            <a:endParaRPr lang="en-AU" sz="1400" dirty="0" smtClean="0">
              <a:solidFill>
                <a:srgbClr val="FF0000"/>
              </a:solidFill>
            </a:endParaRPr>
          </a:p>
        </p:txBody>
      </p:sp>
      <p:sp>
        <p:nvSpPr>
          <p:cNvPr id="26" name="TextBox 25"/>
          <p:cNvSpPr txBox="1"/>
          <p:nvPr/>
        </p:nvSpPr>
        <p:spPr>
          <a:xfrm>
            <a:off x="8208485" y="6230757"/>
            <a:ext cx="2185870" cy="646331"/>
          </a:xfrm>
          <a:prstGeom prst="rect">
            <a:avLst/>
          </a:prstGeom>
          <a:noFill/>
        </p:spPr>
        <p:txBody>
          <a:bodyPr wrap="square" rtlCol="0">
            <a:spAutoFit/>
          </a:bodyPr>
          <a:lstStyle/>
          <a:p>
            <a:r>
              <a:rPr lang="en-AU" dirty="0" smtClean="0"/>
              <a:t>Bank can choose to keep these</a:t>
            </a:r>
            <a:endParaRPr lang="en-AU" dirty="0"/>
          </a:p>
        </p:txBody>
      </p:sp>
    </p:spTree>
    <p:extLst>
      <p:ext uri="{BB962C8B-B14F-4D97-AF65-F5344CB8AC3E}">
        <p14:creationId xmlns:p14="http://schemas.microsoft.com/office/powerpoint/2010/main" val="378594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p:bldP spid="22" grpId="0"/>
      <p:bldP spid="20"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440"/>
            <a:ext cx="6518833" cy="1325563"/>
          </a:xfrm>
        </p:spPr>
        <p:txBody>
          <a:bodyPr/>
          <a:lstStyle/>
          <a:p>
            <a:r>
              <a:rPr lang="en-AU" dirty="0" smtClean="0"/>
              <a:t>Required Reserves and the Required Reserve Ratio</a:t>
            </a:r>
            <a:endParaRPr lang="en-AU" dirty="0"/>
          </a:p>
        </p:txBody>
      </p:sp>
      <p:sp>
        <p:nvSpPr>
          <p:cNvPr id="4" name="Down Arrow 3"/>
          <p:cNvSpPr/>
          <p:nvPr/>
        </p:nvSpPr>
        <p:spPr>
          <a:xfrm rot="2054348">
            <a:off x="2016391" y="2206195"/>
            <a:ext cx="574485" cy="12890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Down Arrow 4"/>
          <p:cNvSpPr/>
          <p:nvPr/>
        </p:nvSpPr>
        <p:spPr>
          <a:xfrm rot="19086910">
            <a:off x="3208333" y="2138952"/>
            <a:ext cx="574486" cy="14986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1769843" y="1742833"/>
            <a:ext cx="1975599" cy="830997"/>
          </a:xfrm>
          <a:prstGeom prst="rect">
            <a:avLst/>
          </a:prstGeom>
          <a:noFill/>
        </p:spPr>
        <p:txBody>
          <a:bodyPr wrap="square" rtlCol="0">
            <a:spAutoFit/>
          </a:bodyPr>
          <a:lstStyle/>
          <a:p>
            <a:r>
              <a:rPr lang="en-AU" sz="2400" b="1" dirty="0" smtClean="0"/>
              <a:t>Total Reserves</a:t>
            </a:r>
            <a:endParaRPr lang="en-AU" sz="2400" b="1" dirty="0"/>
          </a:p>
        </p:txBody>
      </p:sp>
      <p:sp>
        <p:nvSpPr>
          <p:cNvPr id="7" name="TextBox 6"/>
          <p:cNvSpPr txBox="1"/>
          <p:nvPr/>
        </p:nvSpPr>
        <p:spPr>
          <a:xfrm>
            <a:off x="342900" y="3505100"/>
            <a:ext cx="2394785" cy="2062103"/>
          </a:xfrm>
          <a:prstGeom prst="rect">
            <a:avLst/>
          </a:prstGeom>
          <a:noFill/>
        </p:spPr>
        <p:txBody>
          <a:bodyPr wrap="square" rtlCol="0">
            <a:spAutoFit/>
          </a:bodyPr>
          <a:lstStyle/>
          <a:p>
            <a:r>
              <a:rPr lang="en-AU" sz="2400" b="1" dirty="0" smtClean="0"/>
              <a:t>Required Reserves</a:t>
            </a:r>
          </a:p>
          <a:p>
            <a:r>
              <a:rPr lang="en-AU" sz="2000" dirty="0" smtClean="0"/>
              <a:t>Set by the Federal Reserve and is mandatory for all banks to follow.</a:t>
            </a:r>
            <a:endParaRPr lang="en-AU" dirty="0"/>
          </a:p>
        </p:txBody>
      </p:sp>
      <p:sp>
        <p:nvSpPr>
          <p:cNvPr id="8" name="TextBox 7"/>
          <p:cNvSpPr txBox="1"/>
          <p:nvPr/>
        </p:nvSpPr>
        <p:spPr>
          <a:xfrm>
            <a:off x="3182318" y="3505099"/>
            <a:ext cx="2394785" cy="1754326"/>
          </a:xfrm>
          <a:prstGeom prst="rect">
            <a:avLst/>
          </a:prstGeom>
          <a:noFill/>
        </p:spPr>
        <p:txBody>
          <a:bodyPr wrap="square" rtlCol="0">
            <a:spAutoFit/>
          </a:bodyPr>
          <a:lstStyle/>
          <a:p>
            <a:r>
              <a:rPr lang="en-AU" sz="2400" b="1" dirty="0" smtClean="0"/>
              <a:t>Excess Reserves</a:t>
            </a:r>
          </a:p>
          <a:p>
            <a:r>
              <a:rPr lang="en-AU" sz="2000" dirty="0" smtClean="0"/>
              <a:t>Up to the discretion of the individual bank</a:t>
            </a:r>
            <a:endParaRPr lang="en-AU" sz="2000" dirty="0"/>
          </a:p>
          <a:p>
            <a:endParaRPr lang="en-AU" sz="2400" b="1" dirty="0"/>
          </a:p>
        </p:txBody>
      </p:sp>
      <p:sp>
        <p:nvSpPr>
          <p:cNvPr id="9" name="TextBox 8"/>
          <p:cNvSpPr txBox="1"/>
          <p:nvPr/>
        </p:nvSpPr>
        <p:spPr>
          <a:xfrm>
            <a:off x="3651585" y="1666400"/>
            <a:ext cx="2455497" cy="1200329"/>
          </a:xfrm>
          <a:prstGeom prst="rect">
            <a:avLst/>
          </a:prstGeom>
          <a:noFill/>
        </p:spPr>
        <p:txBody>
          <a:bodyPr wrap="square" rtlCol="0">
            <a:spAutoFit/>
          </a:bodyPr>
          <a:lstStyle/>
          <a:p>
            <a:r>
              <a:rPr lang="en-AU" dirty="0" err="1" smtClean="0">
                <a:solidFill>
                  <a:srgbClr val="00B050"/>
                </a:solidFill>
              </a:rPr>
              <a:t>Eg</a:t>
            </a:r>
            <a:r>
              <a:rPr lang="en-AU" dirty="0" smtClean="0">
                <a:solidFill>
                  <a:srgbClr val="00B050"/>
                </a:solidFill>
              </a:rPr>
              <a:t>. A bank has $10 million in deposits and keeps $2 million in reserve</a:t>
            </a:r>
            <a:endParaRPr lang="en-AU" dirty="0">
              <a:solidFill>
                <a:srgbClr val="00B050"/>
              </a:solidFill>
            </a:endParaRPr>
          </a:p>
        </p:txBody>
      </p:sp>
      <p:sp>
        <p:nvSpPr>
          <p:cNvPr id="10" name="TextBox 9"/>
          <p:cNvSpPr txBox="1"/>
          <p:nvPr/>
        </p:nvSpPr>
        <p:spPr>
          <a:xfrm>
            <a:off x="297517" y="5521036"/>
            <a:ext cx="2223558" cy="923330"/>
          </a:xfrm>
          <a:prstGeom prst="rect">
            <a:avLst/>
          </a:prstGeom>
          <a:noFill/>
        </p:spPr>
        <p:txBody>
          <a:bodyPr wrap="square" rtlCol="0">
            <a:spAutoFit/>
          </a:bodyPr>
          <a:lstStyle/>
          <a:p>
            <a:r>
              <a:rPr lang="en-AU" dirty="0" err="1" smtClean="0">
                <a:solidFill>
                  <a:srgbClr val="00B050"/>
                </a:solidFill>
              </a:rPr>
              <a:t>Eg</a:t>
            </a:r>
            <a:r>
              <a:rPr lang="en-AU" dirty="0" smtClean="0">
                <a:solidFill>
                  <a:srgbClr val="00B050"/>
                </a:solidFill>
              </a:rPr>
              <a:t>. RRR = 10% and $10 million deposits. Therefore, $1 million</a:t>
            </a:r>
            <a:endParaRPr lang="en-AU" dirty="0">
              <a:solidFill>
                <a:srgbClr val="00B050"/>
              </a:solidFill>
            </a:endParaRPr>
          </a:p>
        </p:txBody>
      </p:sp>
      <p:sp>
        <p:nvSpPr>
          <p:cNvPr id="11" name="TextBox 10"/>
          <p:cNvSpPr txBox="1"/>
          <p:nvPr/>
        </p:nvSpPr>
        <p:spPr>
          <a:xfrm>
            <a:off x="2961305" y="4782372"/>
            <a:ext cx="2949638" cy="1477328"/>
          </a:xfrm>
          <a:prstGeom prst="rect">
            <a:avLst/>
          </a:prstGeom>
          <a:noFill/>
        </p:spPr>
        <p:txBody>
          <a:bodyPr wrap="square" rtlCol="0">
            <a:spAutoFit/>
          </a:bodyPr>
          <a:lstStyle/>
          <a:p>
            <a:r>
              <a:rPr lang="en-AU" dirty="0" smtClean="0">
                <a:solidFill>
                  <a:srgbClr val="00B050"/>
                </a:solidFill>
              </a:rPr>
              <a:t>$1 million</a:t>
            </a:r>
          </a:p>
          <a:p>
            <a:r>
              <a:rPr lang="en-AU" dirty="0" smtClean="0">
                <a:solidFill>
                  <a:srgbClr val="00B050"/>
                </a:solidFill>
              </a:rPr>
              <a:t>The bank may be cautious and not want to buy assets or loan out an additional amount. </a:t>
            </a:r>
            <a:endParaRPr lang="en-AU" dirty="0">
              <a:solidFill>
                <a:srgbClr val="00B050"/>
              </a:solidFill>
            </a:endParaRPr>
          </a:p>
        </p:txBody>
      </p:sp>
      <p:sp>
        <p:nvSpPr>
          <p:cNvPr id="12" name="TextBox 11"/>
          <p:cNvSpPr txBox="1"/>
          <p:nvPr/>
        </p:nvSpPr>
        <p:spPr>
          <a:xfrm>
            <a:off x="6518833" y="4967038"/>
            <a:ext cx="4914900" cy="1477328"/>
          </a:xfrm>
          <a:prstGeom prst="rect">
            <a:avLst/>
          </a:prstGeom>
          <a:solidFill>
            <a:srgbClr val="FFFF00"/>
          </a:solidFill>
        </p:spPr>
        <p:txBody>
          <a:bodyPr wrap="square" rtlCol="0">
            <a:spAutoFit/>
          </a:bodyPr>
          <a:lstStyle/>
          <a:p>
            <a:r>
              <a:rPr lang="en-AU" dirty="0" smtClean="0">
                <a:solidFill>
                  <a:srgbClr val="FF0000"/>
                </a:solidFill>
              </a:rPr>
              <a:t>Summary</a:t>
            </a:r>
          </a:p>
          <a:p>
            <a:r>
              <a:rPr lang="en-AU" dirty="0" smtClean="0">
                <a:solidFill>
                  <a:srgbClr val="FF0000"/>
                </a:solidFill>
              </a:rPr>
              <a:t>Required Reserves – mandatory, set by the RRR</a:t>
            </a:r>
          </a:p>
          <a:p>
            <a:r>
              <a:rPr lang="en-AU" dirty="0" smtClean="0">
                <a:solidFill>
                  <a:srgbClr val="FF0000"/>
                </a:solidFill>
              </a:rPr>
              <a:t>Excess Reserves – extra reserves that the bank may choose to keep</a:t>
            </a:r>
          </a:p>
          <a:p>
            <a:r>
              <a:rPr lang="en-AU" dirty="0" smtClean="0">
                <a:solidFill>
                  <a:srgbClr val="FF0000"/>
                </a:solidFill>
              </a:rPr>
              <a:t>RRR = Required Reserves / Total Deposits x 100%</a:t>
            </a:r>
            <a:endParaRPr lang="en-AU" dirty="0">
              <a:solidFill>
                <a:srgbClr val="FF0000"/>
              </a:solidFill>
            </a:endParaRPr>
          </a:p>
        </p:txBody>
      </p:sp>
      <p:pic>
        <p:nvPicPr>
          <p:cNvPr id="13" name="Picture 12"/>
          <p:cNvPicPr>
            <a:picLocks noChangeAspect="1"/>
          </p:cNvPicPr>
          <p:nvPr/>
        </p:nvPicPr>
        <p:blipFill>
          <a:blip r:embed="rId2"/>
          <a:stretch>
            <a:fillRect/>
          </a:stretch>
        </p:blipFill>
        <p:spPr>
          <a:xfrm>
            <a:off x="-253002" y="1545564"/>
            <a:ext cx="1566567" cy="901747"/>
          </a:xfrm>
          <a:prstGeom prst="rect">
            <a:avLst/>
          </a:prstGeom>
        </p:spPr>
      </p:pic>
      <p:cxnSp>
        <p:nvCxnSpPr>
          <p:cNvPr id="14" name="Straight Arrow Connector 13"/>
          <p:cNvCxnSpPr/>
          <p:nvPr/>
        </p:nvCxnSpPr>
        <p:spPr>
          <a:xfrm>
            <a:off x="959481" y="2017972"/>
            <a:ext cx="588268" cy="1334085"/>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13772" y="1973665"/>
            <a:ext cx="316108" cy="1373833"/>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46469" y="2017972"/>
            <a:ext cx="30312" cy="1334085"/>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083462" y="2494205"/>
            <a:ext cx="5996599" cy="2062103"/>
          </a:xfrm>
          <a:prstGeom prst="rect">
            <a:avLst/>
          </a:prstGeom>
          <a:solidFill>
            <a:schemeClr val="accent2">
              <a:lumMod val="40000"/>
              <a:lumOff val="60000"/>
            </a:schemeClr>
          </a:solidFill>
        </p:spPr>
        <p:txBody>
          <a:bodyPr wrap="square" rtlCol="0">
            <a:spAutoFit/>
          </a:bodyPr>
          <a:lstStyle/>
          <a:p>
            <a:r>
              <a:rPr lang="en-AU" sz="3200" b="1" dirty="0" smtClean="0"/>
              <a:t>Required Reserve Ratio (RRR)</a:t>
            </a:r>
          </a:p>
          <a:p>
            <a:r>
              <a:rPr lang="en-AU" sz="2800" b="1" dirty="0" smtClean="0"/>
              <a:t>= Required Reserves / Total Deposits x 100%</a:t>
            </a:r>
          </a:p>
          <a:p>
            <a:r>
              <a:rPr lang="en-AU" sz="2000" dirty="0" smtClean="0"/>
              <a:t>Example: $1 million required reserves, $10 million total deposits, RRR = $1 million / $10 million x 100 = 10%</a:t>
            </a:r>
          </a:p>
        </p:txBody>
      </p:sp>
      <p:sp>
        <p:nvSpPr>
          <p:cNvPr id="30" name="Rectangle 29"/>
          <p:cNvSpPr/>
          <p:nvPr/>
        </p:nvSpPr>
        <p:spPr>
          <a:xfrm>
            <a:off x="5910943" y="1133677"/>
            <a:ext cx="6096000" cy="1200329"/>
          </a:xfrm>
          <a:prstGeom prst="rect">
            <a:avLst/>
          </a:prstGeom>
        </p:spPr>
        <p:txBody>
          <a:bodyPr>
            <a:spAutoFit/>
          </a:bodyPr>
          <a:lstStyle/>
          <a:p>
            <a:r>
              <a:rPr lang="en-AU" sz="2400" dirty="0"/>
              <a:t>The </a:t>
            </a:r>
            <a:r>
              <a:rPr lang="en-AU" sz="2400" dirty="0">
                <a:solidFill>
                  <a:srgbClr val="7030A0"/>
                </a:solidFill>
              </a:rPr>
              <a:t>required reserve ratio </a:t>
            </a:r>
            <a:r>
              <a:rPr lang="en-AU" sz="2400" dirty="0"/>
              <a:t>(</a:t>
            </a:r>
            <a:r>
              <a:rPr lang="en-AU" sz="2400" dirty="0">
                <a:solidFill>
                  <a:srgbClr val="7030A0"/>
                </a:solidFill>
              </a:rPr>
              <a:t>RRR</a:t>
            </a:r>
            <a:r>
              <a:rPr lang="en-AU" sz="2400" dirty="0"/>
              <a:t>) is the </a:t>
            </a:r>
            <a:r>
              <a:rPr lang="en-AU" sz="2400" dirty="0">
                <a:solidFill>
                  <a:srgbClr val="7030A0"/>
                </a:solidFill>
              </a:rPr>
              <a:t>percentage of total deposits </a:t>
            </a:r>
            <a:r>
              <a:rPr lang="en-AU" sz="2400" dirty="0"/>
              <a:t>that the bank </a:t>
            </a:r>
            <a:r>
              <a:rPr lang="en-AU" sz="2400" dirty="0">
                <a:solidFill>
                  <a:srgbClr val="7030A0"/>
                </a:solidFill>
              </a:rPr>
              <a:t>must hold in reserve</a:t>
            </a:r>
            <a:r>
              <a:rPr lang="en-AU" sz="2400" dirty="0"/>
              <a:t>. </a:t>
            </a:r>
          </a:p>
        </p:txBody>
      </p:sp>
    </p:spTree>
    <p:extLst>
      <p:ext uri="{BB962C8B-B14F-4D97-AF65-F5344CB8AC3E}">
        <p14:creationId xmlns:p14="http://schemas.microsoft.com/office/powerpoint/2010/main" val="36329667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 Reserves</a:t>
            </a:r>
            <a:endParaRPr lang="en-US" dirty="0"/>
          </a:p>
        </p:txBody>
      </p:sp>
      <p:sp>
        <p:nvSpPr>
          <p:cNvPr id="3" name="Content Placeholder 2"/>
          <p:cNvSpPr>
            <a:spLocks noGrp="1"/>
          </p:cNvSpPr>
          <p:nvPr>
            <p:ph idx="1"/>
          </p:nvPr>
        </p:nvSpPr>
        <p:spPr>
          <a:xfrm>
            <a:off x="838200" y="1825625"/>
            <a:ext cx="10515600" cy="4026535"/>
          </a:xfrm>
        </p:spPr>
        <p:txBody>
          <a:bodyPr/>
          <a:lstStyle/>
          <a:p>
            <a:r>
              <a:rPr lang="en-AU" sz="3600" b="1" dirty="0"/>
              <a:t>Total Reserves = Required Reserves + Excess </a:t>
            </a:r>
            <a:r>
              <a:rPr lang="en-AU" sz="3600" b="1" dirty="0" smtClean="0"/>
              <a:t>Reserves</a:t>
            </a:r>
          </a:p>
          <a:p>
            <a:pPr lvl="1"/>
            <a:r>
              <a:rPr lang="en-AU" sz="3200" b="1" dirty="0"/>
              <a:t>Required Reserves </a:t>
            </a:r>
            <a:r>
              <a:rPr lang="en-AU" sz="3200" dirty="0" smtClean="0"/>
              <a:t>- banks </a:t>
            </a:r>
            <a:r>
              <a:rPr lang="en-AU" sz="3200" dirty="0"/>
              <a:t>must keep this amount and this will be kept in the Federal Reserve </a:t>
            </a:r>
            <a:r>
              <a:rPr lang="en-AU" sz="3200" dirty="0" smtClean="0"/>
              <a:t>vaults.</a:t>
            </a:r>
          </a:p>
          <a:p>
            <a:pPr lvl="1"/>
            <a:r>
              <a:rPr lang="en-AU" sz="3200" b="1" dirty="0" smtClean="0"/>
              <a:t>Excess Reserves – </a:t>
            </a:r>
            <a:r>
              <a:rPr lang="en-AU" sz="3200" dirty="0" smtClean="0"/>
              <a:t>these are kept above the required reserves. It is the money that is most available for the bank to use. </a:t>
            </a:r>
          </a:p>
          <a:p>
            <a:r>
              <a:rPr lang="en-AU" sz="3600" b="1" dirty="0"/>
              <a:t>Required Reserve Ratio </a:t>
            </a:r>
            <a:r>
              <a:rPr lang="en-AU" sz="3600" dirty="0"/>
              <a:t>(</a:t>
            </a:r>
            <a:r>
              <a:rPr lang="en-AU" sz="3600" b="1" dirty="0"/>
              <a:t>RRR</a:t>
            </a:r>
            <a:r>
              <a:rPr lang="en-AU" sz="3600" dirty="0"/>
              <a:t>) = Required Reserves / Deposits</a:t>
            </a:r>
          </a:p>
          <a:p>
            <a:endParaRPr lang="en-AU" b="1" dirty="0"/>
          </a:p>
          <a:p>
            <a:endParaRPr lang="en-US" dirty="0"/>
          </a:p>
        </p:txBody>
      </p:sp>
    </p:spTree>
    <p:extLst>
      <p:ext uri="{BB962C8B-B14F-4D97-AF65-F5344CB8AC3E}">
        <p14:creationId xmlns:p14="http://schemas.microsoft.com/office/powerpoint/2010/main" val="30368716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922830" y="584985"/>
            <a:ext cx="5173170" cy="5591978"/>
          </a:xfrm>
          <a:prstGeom prst="rect">
            <a:avLst/>
          </a:prstGeom>
        </p:spPr>
      </p:pic>
      <p:pic>
        <p:nvPicPr>
          <p:cNvPr id="5" name="Picture 4"/>
          <p:cNvPicPr>
            <a:picLocks noChangeAspect="1"/>
          </p:cNvPicPr>
          <p:nvPr/>
        </p:nvPicPr>
        <p:blipFill>
          <a:blip r:embed="rId3"/>
          <a:stretch>
            <a:fillRect/>
          </a:stretch>
        </p:blipFill>
        <p:spPr>
          <a:xfrm>
            <a:off x="6180630" y="675181"/>
            <a:ext cx="5782968" cy="5411585"/>
          </a:xfrm>
          <a:prstGeom prst="rect">
            <a:avLst/>
          </a:prstGeom>
        </p:spPr>
      </p:pic>
    </p:spTree>
    <p:extLst>
      <p:ext uri="{BB962C8B-B14F-4D97-AF65-F5344CB8AC3E}">
        <p14:creationId xmlns:p14="http://schemas.microsoft.com/office/powerpoint/2010/main" val="40222381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Monetary Base vs Money Supply</a:t>
            </a:r>
            <a:endParaRPr lang="en-AU" dirty="0"/>
          </a:p>
        </p:txBody>
      </p:sp>
      <p:sp>
        <p:nvSpPr>
          <p:cNvPr id="5" name="Content Placeholder 4"/>
          <p:cNvSpPr>
            <a:spLocks noGrp="1"/>
          </p:cNvSpPr>
          <p:nvPr>
            <p:ph sz="half" idx="1"/>
          </p:nvPr>
        </p:nvSpPr>
        <p:spPr>
          <a:xfrm>
            <a:off x="583956" y="1353633"/>
            <a:ext cx="5181600" cy="4351338"/>
          </a:xfrm>
          <a:solidFill>
            <a:schemeClr val="accent1">
              <a:lumMod val="20000"/>
              <a:lumOff val="80000"/>
            </a:schemeClr>
          </a:solidFill>
        </p:spPr>
        <p:txBody>
          <a:bodyPr/>
          <a:lstStyle/>
          <a:p>
            <a:pPr marL="0" indent="0">
              <a:buNone/>
            </a:pPr>
            <a:r>
              <a:rPr lang="en-AU" b="1" dirty="0" smtClean="0"/>
              <a:t>Monetary Base (M0 or MB)</a:t>
            </a:r>
          </a:p>
          <a:p>
            <a:r>
              <a:rPr lang="en-AU" dirty="0" smtClean="0"/>
              <a:t>Includes currency in circulation and bank reserves</a:t>
            </a:r>
          </a:p>
          <a:p>
            <a:r>
              <a:rPr lang="en-AU" dirty="0" smtClean="0"/>
              <a:t>Reserves held in Fed Vault</a:t>
            </a:r>
          </a:p>
          <a:p>
            <a:r>
              <a:rPr lang="en-AU" dirty="0" smtClean="0"/>
              <a:t>Reserves held in individual banks</a:t>
            </a:r>
            <a:endParaRPr lang="en-AU" dirty="0"/>
          </a:p>
        </p:txBody>
      </p:sp>
      <p:sp>
        <p:nvSpPr>
          <p:cNvPr id="6" name="Content Placeholder 5"/>
          <p:cNvSpPr>
            <a:spLocks noGrp="1"/>
          </p:cNvSpPr>
          <p:nvPr>
            <p:ph sz="half" idx="2"/>
          </p:nvPr>
        </p:nvSpPr>
        <p:spPr>
          <a:xfrm>
            <a:off x="6566647" y="1353633"/>
            <a:ext cx="5181600" cy="4351338"/>
          </a:xfrm>
          <a:solidFill>
            <a:schemeClr val="accent4">
              <a:lumMod val="20000"/>
              <a:lumOff val="80000"/>
            </a:schemeClr>
          </a:solidFill>
        </p:spPr>
        <p:txBody>
          <a:bodyPr/>
          <a:lstStyle/>
          <a:p>
            <a:pPr marL="0" indent="0">
              <a:buNone/>
            </a:pPr>
            <a:r>
              <a:rPr lang="en-AU" b="1" dirty="0" smtClean="0"/>
              <a:t>Money Supply (MS)</a:t>
            </a:r>
          </a:p>
          <a:p>
            <a:r>
              <a:rPr lang="en-AU" dirty="0" smtClean="0"/>
              <a:t>M1 and M2</a:t>
            </a:r>
          </a:p>
          <a:p>
            <a:pPr lvl="1"/>
            <a:r>
              <a:rPr lang="en-AU" dirty="0" smtClean="0"/>
              <a:t>Currency in circulation (M1)</a:t>
            </a:r>
          </a:p>
          <a:p>
            <a:pPr lvl="1"/>
            <a:r>
              <a:rPr lang="en-AU" dirty="0" smtClean="0"/>
              <a:t>Demand deposits (M1)</a:t>
            </a:r>
          </a:p>
          <a:p>
            <a:pPr lvl="1"/>
            <a:r>
              <a:rPr lang="en-AU" dirty="0" smtClean="0"/>
              <a:t>Traveller's Checks (M1)</a:t>
            </a:r>
          </a:p>
          <a:p>
            <a:pPr lvl="1"/>
            <a:r>
              <a:rPr lang="en-AU" dirty="0" smtClean="0"/>
              <a:t>Time Deposits  (M2)</a:t>
            </a:r>
          </a:p>
          <a:p>
            <a:pPr lvl="1"/>
            <a:r>
              <a:rPr lang="en-AU" dirty="0" smtClean="0"/>
              <a:t>CDs (certificates of deposit) (M2)</a:t>
            </a:r>
            <a:endParaRPr lang="en-AU" dirty="0"/>
          </a:p>
        </p:txBody>
      </p:sp>
      <p:pic>
        <p:nvPicPr>
          <p:cNvPr id="2" name="Picture 1"/>
          <p:cNvPicPr>
            <a:picLocks noChangeAspect="1"/>
          </p:cNvPicPr>
          <p:nvPr/>
        </p:nvPicPr>
        <p:blipFill>
          <a:blip r:embed="rId2"/>
          <a:stretch>
            <a:fillRect/>
          </a:stretch>
        </p:blipFill>
        <p:spPr>
          <a:xfrm>
            <a:off x="2654896" y="3752413"/>
            <a:ext cx="3978985" cy="2877659"/>
          </a:xfrm>
          <a:prstGeom prst="rect">
            <a:avLst/>
          </a:prstGeom>
        </p:spPr>
      </p:pic>
    </p:spTree>
    <p:extLst>
      <p:ext uri="{BB962C8B-B14F-4D97-AF65-F5344CB8AC3E}">
        <p14:creationId xmlns:p14="http://schemas.microsoft.com/office/powerpoint/2010/main" val="225461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bg/>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905500" cy="1325563"/>
          </a:xfrm>
        </p:spPr>
        <p:txBody>
          <a:bodyPr/>
          <a:lstStyle/>
          <a:p>
            <a:r>
              <a:rPr lang="en-AU" dirty="0" smtClean="0"/>
              <a:t>Money Aggregates Summary</a:t>
            </a:r>
            <a:endParaRPr lang="en-AU" dirty="0"/>
          </a:p>
        </p:txBody>
      </p:sp>
      <p:sp>
        <p:nvSpPr>
          <p:cNvPr id="3" name="Content Placeholder 2"/>
          <p:cNvSpPr>
            <a:spLocks noGrp="1"/>
          </p:cNvSpPr>
          <p:nvPr>
            <p:ph idx="1"/>
          </p:nvPr>
        </p:nvSpPr>
        <p:spPr>
          <a:xfrm>
            <a:off x="1971674" y="1958975"/>
            <a:ext cx="3305175" cy="4351338"/>
          </a:xfrm>
        </p:spPr>
        <p:txBody>
          <a:bodyPr/>
          <a:lstStyle/>
          <a:p>
            <a:r>
              <a:rPr lang="en-AU" dirty="0" smtClean="0"/>
              <a:t>M0 or MB is the monetary base</a:t>
            </a:r>
          </a:p>
          <a:p>
            <a:r>
              <a:rPr lang="en-AU" dirty="0" smtClean="0"/>
              <a:t>M1 is liquid money</a:t>
            </a:r>
          </a:p>
          <a:p>
            <a:r>
              <a:rPr lang="en-AU" dirty="0" smtClean="0"/>
              <a:t>M2 includes M1 but also less liquid forms of money</a:t>
            </a:r>
            <a:endParaRPr lang="en-AU" dirty="0"/>
          </a:p>
        </p:txBody>
      </p:sp>
      <p:pic>
        <p:nvPicPr>
          <p:cNvPr id="5" name="Picture 4"/>
          <p:cNvPicPr>
            <a:picLocks noChangeAspect="1"/>
          </p:cNvPicPr>
          <p:nvPr/>
        </p:nvPicPr>
        <p:blipFill>
          <a:blip r:embed="rId2"/>
          <a:stretch>
            <a:fillRect/>
          </a:stretch>
        </p:blipFill>
        <p:spPr>
          <a:xfrm>
            <a:off x="5448013" y="1570038"/>
            <a:ext cx="6371810" cy="4823107"/>
          </a:xfrm>
          <a:prstGeom prst="rect">
            <a:avLst/>
          </a:prstGeom>
        </p:spPr>
      </p:pic>
      <p:sp>
        <p:nvSpPr>
          <p:cNvPr id="6" name="Left Brace 5"/>
          <p:cNvSpPr/>
          <p:nvPr/>
        </p:nvSpPr>
        <p:spPr>
          <a:xfrm>
            <a:off x="1490519" y="2752725"/>
            <a:ext cx="414481" cy="533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7" name="Left Brace 6"/>
          <p:cNvSpPr/>
          <p:nvPr/>
        </p:nvSpPr>
        <p:spPr>
          <a:xfrm>
            <a:off x="1593269" y="3486149"/>
            <a:ext cx="378405" cy="100012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8" name="TextBox 7"/>
          <p:cNvSpPr txBox="1"/>
          <p:nvPr/>
        </p:nvSpPr>
        <p:spPr>
          <a:xfrm>
            <a:off x="511274" y="2752725"/>
            <a:ext cx="886974" cy="646331"/>
          </a:xfrm>
          <a:prstGeom prst="rect">
            <a:avLst/>
          </a:prstGeom>
          <a:noFill/>
        </p:spPr>
        <p:txBody>
          <a:bodyPr wrap="none" rtlCol="0">
            <a:spAutoFit/>
          </a:bodyPr>
          <a:lstStyle/>
          <a:p>
            <a:r>
              <a:rPr lang="en-AU" dirty="0" smtClean="0"/>
              <a:t>Narrow</a:t>
            </a:r>
          </a:p>
          <a:p>
            <a:r>
              <a:rPr lang="en-AU" dirty="0" smtClean="0"/>
              <a:t>Money</a:t>
            </a:r>
            <a:endParaRPr lang="en-AU" dirty="0"/>
          </a:p>
        </p:txBody>
      </p:sp>
      <p:sp>
        <p:nvSpPr>
          <p:cNvPr id="9" name="Rectangle 8"/>
          <p:cNvSpPr/>
          <p:nvPr/>
        </p:nvSpPr>
        <p:spPr>
          <a:xfrm>
            <a:off x="560437" y="3811478"/>
            <a:ext cx="843629" cy="646331"/>
          </a:xfrm>
          <a:prstGeom prst="rect">
            <a:avLst/>
          </a:prstGeom>
        </p:spPr>
        <p:txBody>
          <a:bodyPr wrap="none">
            <a:spAutoFit/>
          </a:bodyPr>
          <a:lstStyle/>
          <a:p>
            <a:r>
              <a:rPr lang="en-AU" dirty="0" smtClean="0"/>
              <a:t>Broad </a:t>
            </a:r>
          </a:p>
          <a:p>
            <a:r>
              <a:rPr lang="en-AU" dirty="0" smtClean="0"/>
              <a:t>Money</a:t>
            </a:r>
            <a:endParaRPr lang="en-AU" dirty="0"/>
          </a:p>
        </p:txBody>
      </p:sp>
      <p:sp>
        <p:nvSpPr>
          <p:cNvPr id="10" name="TextBox 9"/>
          <p:cNvSpPr txBox="1"/>
          <p:nvPr/>
        </p:nvSpPr>
        <p:spPr>
          <a:xfrm>
            <a:off x="263624" y="4584601"/>
            <a:ext cx="1641376" cy="1754326"/>
          </a:xfrm>
          <a:prstGeom prst="rect">
            <a:avLst/>
          </a:prstGeom>
          <a:solidFill>
            <a:schemeClr val="accent1">
              <a:lumMod val="20000"/>
              <a:lumOff val="80000"/>
            </a:schemeClr>
          </a:solidFill>
        </p:spPr>
        <p:txBody>
          <a:bodyPr wrap="square" rtlCol="0">
            <a:spAutoFit/>
          </a:bodyPr>
          <a:lstStyle/>
          <a:p>
            <a:r>
              <a:rPr lang="en-AU" dirty="0" smtClean="0"/>
              <a:t>Note: The above terms are sometimes used to describe M1 vs M2 money.</a:t>
            </a:r>
            <a:endParaRPr lang="en-AU" dirty="0"/>
          </a:p>
        </p:txBody>
      </p:sp>
      <p:sp>
        <p:nvSpPr>
          <p:cNvPr id="11" name="TextBox 10"/>
          <p:cNvSpPr txBox="1"/>
          <p:nvPr/>
        </p:nvSpPr>
        <p:spPr>
          <a:xfrm>
            <a:off x="6294922" y="192505"/>
            <a:ext cx="5062889" cy="1200329"/>
          </a:xfrm>
          <a:prstGeom prst="rect">
            <a:avLst/>
          </a:prstGeom>
          <a:solidFill>
            <a:schemeClr val="accent1">
              <a:lumMod val="20000"/>
              <a:lumOff val="80000"/>
            </a:schemeClr>
          </a:solidFill>
        </p:spPr>
        <p:txBody>
          <a:bodyPr wrap="square" rtlCol="0">
            <a:spAutoFit/>
          </a:bodyPr>
          <a:lstStyle/>
          <a:p>
            <a:r>
              <a:rPr lang="en-AU" dirty="0" smtClean="0"/>
              <a:t>Note: You may see higher aggregates of money such as M3 and even M4. The Fed stopped releasing reports on the M3 money supply in </a:t>
            </a:r>
            <a:r>
              <a:rPr lang="en-AU" dirty="0" smtClean="0">
                <a:hlinkClick r:id="rId3"/>
              </a:rPr>
              <a:t>2006</a:t>
            </a:r>
            <a:r>
              <a:rPr lang="en-AU" dirty="0" smtClean="0"/>
              <a:t> stating that it did not contain useful additional information.</a:t>
            </a:r>
            <a:endParaRPr lang="en-AU" dirty="0"/>
          </a:p>
        </p:txBody>
      </p:sp>
      <p:pic>
        <p:nvPicPr>
          <p:cNvPr id="4" name="Picture 3"/>
          <p:cNvPicPr>
            <a:picLocks noChangeAspect="1"/>
          </p:cNvPicPr>
          <p:nvPr/>
        </p:nvPicPr>
        <p:blipFill>
          <a:blip r:embed="rId4"/>
          <a:stretch>
            <a:fillRect/>
          </a:stretch>
        </p:blipFill>
        <p:spPr>
          <a:xfrm>
            <a:off x="7744088" y="5046784"/>
            <a:ext cx="888987" cy="515889"/>
          </a:xfrm>
          <a:prstGeom prst="rect">
            <a:avLst/>
          </a:prstGeom>
        </p:spPr>
      </p:pic>
      <p:pic>
        <p:nvPicPr>
          <p:cNvPr id="12" name="Picture 11"/>
          <p:cNvPicPr>
            <a:picLocks noChangeAspect="1"/>
          </p:cNvPicPr>
          <p:nvPr/>
        </p:nvPicPr>
        <p:blipFill>
          <a:blip r:embed="rId5"/>
          <a:stretch>
            <a:fillRect/>
          </a:stretch>
        </p:blipFill>
        <p:spPr>
          <a:xfrm>
            <a:off x="9574823" y="3045946"/>
            <a:ext cx="1550455" cy="849046"/>
          </a:xfrm>
          <a:prstGeom prst="rect">
            <a:avLst/>
          </a:prstGeom>
        </p:spPr>
      </p:pic>
      <p:pic>
        <p:nvPicPr>
          <p:cNvPr id="13" name="Picture 12"/>
          <p:cNvPicPr>
            <a:picLocks noChangeAspect="1"/>
          </p:cNvPicPr>
          <p:nvPr/>
        </p:nvPicPr>
        <p:blipFill>
          <a:blip r:embed="rId6"/>
          <a:stretch>
            <a:fillRect/>
          </a:stretch>
        </p:blipFill>
        <p:spPr>
          <a:xfrm>
            <a:off x="8994222" y="4134643"/>
            <a:ext cx="333422" cy="457264"/>
          </a:xfrm>
          <a:prstGeom prst="rect">
            <a:avLst/>
          </a:prstGeom>
        </p:spPr>
      </p:pic>
      <p:pic>
        <p:nvPicPr>
          <p:cNvPr id="14" name="Picture 13"/>
          <p:cNvPicPr>
            <a:picLocks noChangeAspect="1"/>
          </p:cNvPicPr>
          <p:nvPr/>
        </p:nvPicPr>
        <p:blipFill>
          <a:blip r:embed="rId6"/>
          <a:stretch>
            <a:fillRect/>
          </a:stretch>
        </p:blipFill>
        <p:spPr>
          <a:xfrm>
            <a:off x="8804239" y="4751118"/>
            <a:ext cx="280494" cy="384677"/>
          </a:xfrm>
          <a:prstGeom prst="rect">
            <a:avLst/>
          </a:prstGeom>
        </p:spPr>
      </p:pic>
      <p:pic>
        <p:nvPicPr>
          <p:cNvPr id="15" name="Picture 14"/>
          <p:cNvPicPr>
            <a:picLocks noChangeAspect="1"/>
          </p:cNvPicPr>
          <p:nvPr/>
        </p:nvPicPr>
        <p:blipFill>
          <a:blip r:embed="rId7"/>
          <a:stretch>
            <a:fillRect/>
          </a:stretch>
        </p:blipFill>
        <p:spPr>
          <a:xfrm>
            <a:off x="8404288" y="5067640"/>
            <a:ext cx="228787" cy="228787"/>
          </a:xfrm>
          <a:prstGeom prst="rect">
            <a:avLst/>
          </a:prstGeom>
        </p:spPr>
      </p:pic>
      <p:pic>
        <p:nvPicPr>
          <p:cNvPr id="16" name="Picture 15"/>
          <p:cNvPicPr>
            <a:picLocks noChangeAspect="1"/>
          </p:cNvPicPr>
          <p:nvPr/>
        </p:nvPicPr>
        <p:blipFill>
          <a:blip r:embed="rId8"/>
          <a:stretch>
            <a:fillRect/>
          </a:stretch>
        </p:blipFill>
        <p:spPr>
          <a:xfrm>
            <a:off x="6847392" y="4448597"/>
            <a:ext cx="518607" cy="302521"/>
          </a:xfrm>
          <a:prstGeom prst="rect">
            <a:avLst/>
          </a:prstGeom>
        </p:spPr>
      </p:pic>
      <p:pic>
        <p:nvPicPr>
          <p:cNvPr id="17" name="Picture 16"/>
          <p:cNvPicPr>
            <a:picLocks noChangeAspect="1"/>
          </p:cNvPicPr>
          <p:nvPr/>
        </p:nvPicPr>
        <p:blipFill>
          <a:blip r:embed="rId9"/>
          <a:stretch>
            <a:fillRect/>
          </a:stretch>
        </p:blipFill>
        <p:spPr>
          <a:xfrm>
            <a:off x="6120305" y="4486274"/>
            <a:ext cx="333422" cy="247685"/>
          </a:xfrm>
          <a:prstGeom prst="rect">
            <a:avLst/>
          </a:prstGeom>
        </p:spPr>
      </p:pic>
      <p:pic>
        <p:nvPicPr>
          <p:cNvPr id="18" name="Picture 17"/>
          <p:cNvPicPr>
            <a:picLocks noChangeAspect="1"/>
          </p:cNvPicPr>
          <p:nvPr/>
        </p:nvPicPr>
        <p:blipFill>
          <a:blip r:embed="rId10"/>
          <a:stretch>
            <a:fillRect/>
          </a:stretch>
        </p:blipFill>
        <p:spPr>
          <a:xfrm>
            <a:off x="5575300" y="1498477"/>
            <a:ext cx="6412762" cy="5086880"/>
          </a:xfrm>
          <a:prstGeom prst="rect">
            <a:avLst/>
          </a:prstGeom>
        </p:spPr>
      </p:pic>
    </p:spTree>
    <p:extLst>
      <p:ext uri="{BB962C8B-B14F-4D97-AF65-F5344CB8AC3E}">
        <p14:creationId xmlns:p14="http://schemas.microsoft.com/office/powerpoint/2010/main" val="352357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731500" cy="2747962"/>
          </a:xfrm>
        </p:spPr>
        <p:txBody>
          <a:bodyPr/>
          <a:lstStyle/>
          <a:p>
            <a:r>
              <a:rPr lang="en-AU" dirty="0" smtClean="0"/>
              <a:t>Assets, Liabilities (and Bonus: Equity)</a:t>
            </a:r>
            <a:endParaRPr lang="en-AU" dirty="0"/>
          </a:p>
        </p:txBody>
      </p:sp>
      <p:sp>
        <p:nvSpPr>
          <p:cNvPr id="4" name="Text Placeholder 3"/>
          <p:cNvSpPr>
            <a:spLocks noGrp="1"/>
          </p:cNvSpPr>
          <p:nvPr>
            <p:ph type="body" idx="1"/>
          </p:nvPr>
        </p:nvSpPr>
        <p:spPr/>
        <p:txBody>
          <a:bodyPr/>
          <a:lstStyle/>
          <a:p>
            <a:r>
              <a:rPr lang="en-AU" dirty="0" smtClean="0"/>
              <a:t>Understanding the assets, liabilities and equity will help us with the next topics; T Accounts and the Money </a:t>
            </a:r>
            <a:r>
              <a:rPr lang="en-AU" dirty="0" err="1" smtClean="0"/>
              <a:t>Mulitplier</a:t>
            </a:r>
            <a:endParaRPr lang="en-AU" dirty="0"/>
          </a:p>
        </p:txBody>
      </p:sp>
    </p:spTree>
    <p:extLst>
      <p:ext uri="{BB962C8B-B14F-4D97-AF65-F5344CB8AC3E}">
        <p14:creationId xmlns:p14="http://schemas.microsoft.com/office/powerpoint/2010/main" val="13968993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753442"/>
          </a:xfrm>
          <a:prstGeom prst="rect">
            <a:avLst/>
          </a:prstGeom>
          <a:solidFill>
            <a:schemeClr val="accent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b="1" dirty="0"/>
              <a:t>Unit 5 – Financial Information and Decisions</a:t>
            </a:r>
          </a:p>
          <a:p>
            <a:pPr lvl="1"/>
            <a:r>
              <a:rPr lang="en-GB" b="1" dirty="0"/>
              <a:t>	Chapter 22 – Balance Sheets</a:t>
            </a:r>
          </a:p>
        </p:txBody>
      </p:sp>
      <p:sp>
        <p:nvSpPr>
          <p:cNvPr id="10" name="TextBox 9"/>
          <p:cNvSpPr txBox="1"/>
          <p:nvPr/>
        </p:nvSpPr>
        <p:spPr>
          <a:xfrm>
            <a:off x="354163" y="1701879"/>
            <a:ext cx="1737187" cy="3785652"/>
          </a:xfrm>
          <a:prstGeom prst="rect">
            <a:avLst/>
          </a:prstGeom>
          <a:solidFill>
            <a:schemeClr val="bg1"/>
          </a:solidFill>
        </p:spPr>
        <p:txBody>
          <a:bodyPr wrap="square" rtlCol="0" anchor="t">
            <a:spAutoFit/>
          </a:bodyPr>
          <a:lstStyle/>
          <a:p>
            <a:r>
              <a:rPr lang="en-AU" sz="2400" b="1" u="sng" dirty="0" smtClean="0"/>
              <a:t>Banks as well as businesses can classify what they have in three categories.</a:t>
            </a:r>
          </a:p>
          <a:p>
            <a:r>
              <a:rPr lang="en-AU" sz="2400" b="1" u="sng" dirty="0" smtClean="0">
                <a:solidFill>
                  <a:srgbClr val="0070C0"/>
                </a:solidFill>
              </a:rPr>
              <a:t> </a:t>
            </a:r>
            <a:endParaRPr lang="en-US" sz="2000" dirty="0">
              <a:solidFill>
                <a:srgbClr val="0070C0"/>
              </a:solidFill>
            </a:endParaRPr>
          </a:p>
          <a:p>
            <a:endParaRPr lang="en-GB" sz="2400" dirty="0"/>
          </a:p>
        </p:txBody>
      </p:sp>
      <p:pic>
        <p:nvPicPr>
          <p:cNvPr id="3" name="Picture 2"/>
          <p:cNvPicPr>
            <a:picLocks noChangeAspect="1"/>
          </p:cNvPicPr>
          <p:nvPr/>
        </p:nvPicPr>
        <p:blipFill>
          <a:blip r:embed="rId2"/>
          <a:stretch>
            <a:fillRect/>
          </a:stretch>
        </p:blipFill>
        <p:spPr>
          <a:xfrm>
            <a:off x="9470912" y="1683391"/>
            <a:ext cx="2162477" cy="1428949"/>
          </a:xfrm>
          <a:prstGeom prst="rect">
            <a:avLst/>
          </a:prstGeom>
        </p:spPr>
      </p:pic>
      <p:pic>
        <p:nvPicPr>
          <p:cNvPr id="4" name="Picture 3"/>
          <p:cNvPicPr>
            <a:picLocks noChangeAspect="1"/>
          </p:cNvPicPr>
          <p:nvPr/>
        </p:nvPicPr>
        <p:blipFill>
          <a:blip r:embed="rId3"/>
          <a:stretch>
            <a:fillRect/>
          </a:stretch>
        </p:blipFill>
        <p:spPr>
          <a:xfrm>
            <a:off x="9155094" y="3453490"/>
            <a:ext cx="2734057" cy="1362265"/>
          </a:xfrm>
          <a:prstGeom prst="rect">
            <a:avLst/>
          </a:prstGeom>
        </p:spPr>
      </p:pic>
      <p:pic>
        <p:nvPicPr>
          <p:cNvPr id="5" name="Picture 4"/>
          <p:cNvPicPr>
            <a:picLocks noChangeAspect="1"/>
          </p:cNvPicPr>
          <p:nvPr/>
        </p:nvPicPr>
        <p:blipFill>
          <a:blip r:embed="rId4"/>
          <a:stretch>
            <a:fillRect/>
          </a:stretch>
        </p:blipFill>
        <p:spPr>
          <a:xfrm>
            <a:off x="9730341" y="5070942"/>
            <a:ext cx="2210108" cy="1571844"/>
          </a:xfrm>
          <a:prstGeom prst="rect">
            <a:avLst/>
          </a:prstGeom>
        </p:spPr>
      </p:pic>
      <p:sp>
        <p:nvSpPr>
          <p:cNvPr id="6" name="Rectangle 5"/>
          <p:cNvSpPr/>
          <p:nvPr/>
        </p:nvSpPr>
        <p:spPr>
          <a:xfrm>
            <a:off x="4134725" y="948920"/>
            <a:ext cx="4949597" cy="5693866"/>
          </a:xfrm>
          <a:prstGeom prst="rect">
            <a:avLst/>
          </a:prstGeom>
        </p:spPr>
        <p:txBody>
          <a:bodyPr wrap="square">
            <a:spAutoFit/>
          </a:bodyPr>
          <a:lstStyle/>
          <a:p>
            <a:r>
              <a:rPr lang="en-GB" sz="2800" b="1" dirty="0">
                <a:solidFill>
                  <a:srgbClr val="92D050"/>
                </a:solidFill>
              </a:rPr>
              <a:t>Assets</a:t>
            </a:r>
            <a:r>
              <a:rPr lang="en-GB" sz="2800" b="1" dirty="0">
                <a:solidFill>
                  <a:schemeClr val="tx2"/>
                </a:solidFill>
              </a:rPr>
              <a:t>: </a:t>
            </a:r>
            <a:r>
              <a:rPr lang="en-GB" sz="2800" dirty="0"/>
              <a:t>resources that are owned by a </a:t>
            </a:r>
            <a:r>
              <a:rPr lang="en-GB" sz="2800" dirty="0" smtClean="0"/>
              <a:t>business or owed to the business. </a:t>
            </a:r>
            <a:endParaRPr lang="en-GB" sz="2800" dirty="0"/>
          </a:p>
          <a:p>
            <a:endParaRPr lang="en-GB" sz="2800" dirty="0"/>
          </a:p>
          <a:p>
            <a:r>
              <a:rPr lang="en-GB" sz="2800" b="1" dirty="0">
                <a:solidFill>
                  <a:srgbClr val="92D050"/>
                </a:solidFill>
              </a:rPr>
              <a:t>Liabilities</a:t>
            </a:r>
            <a:r>
              <a:rPr lang="en-GB" sz="2800" b="1" dirty="0">
                <a:solidFill>
                  <a:schemeClr val="tx2"/>
                </a:solidFill>
              </a:rPr>
              <a:t>: </a:t>
            </a:r>
            <a:r>
              <a:rPr lang="en-GB" sz="2800" dirty="0"/>
              <a:t>debts of the business that will have to be paid sometime in the future.</a:t>
            </a:r>
          </a:p>
          <a:p>
            <a:endParaRPr lang="en-GB" sz="2800" dirty="0"/>
          </a:p>
          <a:p>
            <a:r>
              <a:rPr lang="en-GB" sz="2800" dirty="0">
                <a:solidFill>
                  <a:srgbClr val="92D050"/>
                </a:solidFill>
              </a:rPr>
              <a:t>Equity</a:t>
            </a:r>
            <a:r>
              <a:rPr lang="en-GB" sz="2800" dirty="0"/>
              <a:t>: difference between assets and liabilities. It represents the total </a:t>
            </a:r>
            <a:r>
              <a:rPr lang="en-GB" sz="2800" dirty="0" smtClean="0"/>
              <a:t>value/ownership </a:t>
            </a:r>
            <a:r>
              <a:rPr lang="en-GB" sz="2800" dirty="0"/>
              <a:t>of the business.</a:t>
            </a:r>
            <a:endParaRPr lang="en-US" sz="2800" dirty="0"/>
          </a:p>
        </p:txBody>
      </p:sp>
      <p:sp>
        <p:nvSpPr>
          <p:cNvPr id="9" name="TextBox 8"/>
          <p:cNvSpPr txBox="1"/>
          <p:nvPr/>
        </p:nvSpPr>
        <p:spPr>
          <a:xfrm>
            <a:off x="115551" y="5504949"/>
            <a:ext cx="3592005" cy="1200329"/>
          </a:xfrm>
          <a:prstGeom prst="rect">
            <a:avLst/>
          </a:prstGeom>
          <a:noFill/>
        </p:spPr>
        <p:txBody>
          <a:bodyPr wrap="square" rtlCol="0">
            <a:spAutoFit/>
          </a:bodyPr>
          <a:lstStyle/>
          <a:p>
            <a:r>
              <a:rPr lang="en-GB" dirty="0" smtClean="0"/>
              <a:t>Bonus: The records of these assets, liabilities and equity are recorded in a Statement of financial Position, also often called a Balance </a:t>
            </a:r>
            <a:r>
              <a:rPr lang="en-GB" dirty="0"/>
              <a:t>Sheet</a:t>
            </a:r>
            <a:endParaRPr lang="pt-PT" dirty="0"/>
          </a:p>
        </p:txBody>
      </p:sp>
      <p:sp>
        <p:nvSpPr>
          <p:cNvPr id="7" name="Right Arrow 6"/>
          <p:cNvSpPr/>
          <p:nvPr/>
        </p:nvSpPr>
        <p:spPr>
          <a:xfrm>
            <a:off x="2231841" y="2397117"/>
            <a:ext cx="1516294" cy="1174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1432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78300" y="761296"/>
            <a:ext cx="2694087" cy="830997"/>
          </a:xfrm>
          <a:prstGeom prst="rect">
            <a:avLst/>
          </a:prstGeom>
          <a:solidFill>
            <a:schemeClr val="bg1">
              <a:lumMod val="95000"/>
              <a:lumOff val="5000"/>
            </a:schemeClr>
          </a:solidFill>
        </p:spPr>
        <p:txBody>
          <a:bodyPr wrap="square" rtlCol="0">
            <a:spAutoFit/>
          </a:bodyPr>
          <a:lstStyle/>
          <a:p>
            <a:pPr algn="ctr"/>
            <a:r>
              <a:rPr lang="en-GB" sz="4800" dirty="0" smtClean="0"/>
              <a:t>Assets</a:t>
            </a:r>
            <a:endParaRPr lang="pt-PT" sz="4800" dirty="0"/>
          </a:p>
        </p:txBody>
      </p:sp>
      <p:pic>
        <p:nvPicPr>
          <p:cNvPr id="3" name="Picture 2"/>
          <p:cNvPicPr>
            <a:picLocks noChangeAspect="1"/>
          </p:cNvPicPr>
          <p:nvPr/>
        </p:nvPicPr>
        <p:blipFill>
          <a:blip r:embed="rId2"/>
          <a:stretch>
            <a:fillRect/>
          </a:stretch>
        </p:blipFill>
        <p:spPr>
          <a:xfrm>
            <a:off x="457215" y="1592293"/>
            <a:ext cx="4623487" cy="2277580"/>
          </a:xfrm>
          <a:prstGeom prst="rect">
            <a:avLst/>
          </a:prstGeom>
        </p:spPr>
      </p:pic>
      <p:sp>
        <p:nvSpPr>
          <p:cNvPr id="4" name="TextBox 3"/>
          <p:cNvSpPr txBox="1"/>
          <p:nvPr/>
        </p:nvSpPr>
        <p:spPr>
          <a:xfrm>
            <a:off x="457215" y="3968342"/>
            <a:ext cx="4644572" cy="2831544"/>
          </a:xfrm>
          <a:prstGeom prst="rect">
            <a:avLst/>
          </a:prstGeom>
          <a:noFill/>
        </p:spPr>
        <p:txBody>
          <a:bodyPr wrap="square" rtlCol="0">
            <a:spAutoFit/>
          </a:bodyPr>
          <a:lstStyle/>
          <a:p>
            <a:r>
              <a:rPr lang="en-US" sz="2000" dirty="0" smtClean="0"/>
              <a:t>Assets are:</a:t>
            </a:r>
          </a:p>
          <a:p>
            <a:pPr marL="285750" indent="-285750">
              <a:buFont typeface="Arial" panose="020B0604020202020204" pitchFamily="34" charset="0"/>
              <a:buChar char="•"/>
            </a:pPr>
            <a:r>
              <a:rPr lang="en-US" sz="2000" dirty="0" smtClean="0">
                <a:solidFill>
                  <a:srgbClr val="00B0F0"/>
                </a:solidFill>
              </a:rPr>
              <a:t>Things that will bring money in the future or are owned </a:t>
            </a:r>
            <a:r>
              <a:rPr lang="en-US" sz="2000" dirty="0" smtClean="0"/>
              <a:t>(</a:t>
            </a:r>
            <a:r>
              <a:rPr lang="en-US" sz="2000" dirty="0" err="1" smtClean="0"/>
              <a:t>eg</a:t>
            </a:r>
            <a:r>
              <a:rPr lang="en-US" sz="2000" dirty="0" smtClean="0"/>
              <a:t>. you lend money and it will be paid back)</a:t>
            </a:r>
          </a:p>
          <a:p>
            <a:pPr marL="285750" indent="-285750">
              <a:buFont typeface="Arial" panose="020B0604020202020204" pitchFamily="34" charset="0"/>
              <a:buChar char="•"/>
            </a:pPr>
            <a:r>
              <a:rPr lang="en-US" sz="2000" dirty="0" smtClean="0"/>
              <a:t>Things that can be sold for money (</a:t>
            </a:r>
            <a:r>
              <a:rPr lang="en-US" sz="2000" dirty="0" err="1" smtClean="0"/>
              <a:t>eg</a:t>
            </a:r>
            <a:r>
              <a:rPr lang="en-US" sz="2000" dirty="0" smtClean="0"/>
              <a:t>. equipment)</a:t>
            </a:r>
          </a:p>
          <a:p>
            <a:pPr marL="285750" indent="-285750">
              <a:buFont typeface="Arial" panose="020B0604020202020204" pitchFamily="34" charset="0"/>
              <a:buChar char="•"/>
            </a:pPr>
            <a:r>
              <a:rPr lang="en-US" sz="2000" dirty="0" smtClean="0"/>
              <a:t>Actual money (</a:t>
            </a:r>
            <a:r>
              <a:rPr lang="en-US" sz="2000" dirty="0" err="1" smtClean="0"/>
              <a:t>eg</a:t>
            </a:r>
            <a:r>
              <a:rPr lang="en-US" sz="2000" dirty="0" smtClean="0"/>
              <a:t>. cash in a bank account)</a:t>
            </a:r>
          </a:p>
          <a:p>
            <a:r>
              <a:rPr lang="en-US" dirty="0"/>
              <a:t>	</a:t>
            </a:r>
            <a:endParaRPr lang="en-US" dirty="0" smtClean="0"/>
          </a:p>
        </p:txBody>
      </p:sp>
      <p:sp>
        <p:nvSpPr>
          <p:cNvPr id="5" name="TextBox 4"/>
          <p:cNvSpPr txBox="1"/>
          <p:nvPr/>
        </p:nvSpPr>
        <p:spPr>
          <a:xfrm>
            <a:off x="9318171" y="6226629"/>
            <a:ext cx="2873829" cy="369332"/>
          </a:xfrm>
          <a:prstGeom prst="rect">
            <a:avLst/>
          </a:prstGeom>
          <a:noFill/>
        </p:spPr>
        <p:txBody>
          <a:bodyPr wrap="square" rtlCol="0">
            <a:spAutoFit/>
          </a:bodyPr>
          <a:lstStyle/>
          <a:p>
            <a:r>
              <a:rPr lang="en-US" dirty="0" smtClean="0">
                <a:hlinkClick r:id="" action="ppaction://noaction"/>
              </a:rPr>
              <a:t>Assets, Liabilities, Equity</a:t>
            </a:r>
            <a:endParaRPr lang="en-US" dirty="0"/>
          </a:p>
        </p:txBody>
      </p:sp>
      <p:pic>
        <p:nvPicPr>
          <p:cNvPr id="9" name="Picture 8"/>
          <p:cNvPicPr>
            <a:picLocks noChangeAspect="1"/>
          </p:cNvPicPr>
          <p:nvPr/>
        </p:nvPicPr>
        <p:blipFill>
          <a:blip r:embed="rId3"/>
          <a:stretch>
            <a:fillRect/>
          </a:stretch>
        </p:blipFill>
        <p:spPr>
          <a:xfrm>
            <a:off x="7550590" y="3600510"/>
            <a:ext cx="2778507" cy="2543040"/>
          </a:xfrm>
          <a:prstGeom prst="rect">
            <a:avLst/>
          </a:prstGeom>
        </p:spPr>
      </p:pic>
      <p:sp>
        <p:nvSpPr>
          <p:cNvPr id="11" name="TextBox 10"/>
          <p:cNvSpPr txBox="1"/>
          <p:nvPr/>
        </p:nvSpPr>
        <p:spPr>
          <a:xfrm>
            <a:off x="6840074" y="1052022"/>
            <a:ext cx="4078514" cy="2308324"/>
          </a:xfrm>
          <a:prstGeom prst="rect">
            <a:avLst/>
          </a:prstGeom>
          <a:noFill/>
        </p:spPr>
        <p:txBody>
          <a:bodyPr wrap="square" rtlCol="0">
            <a:spAutoFit/>
          </a:bodyPr>
          <a:lstStyle/>
          <a:p>
            <a:r>
              <a:rPr lang="en-US" sz="2400" dirty="0" smtClean="0"/>
              <a:t>Liabilities represent things that will lead to negative money flow in the future, and are </a:t>
            </a:r>
            <a:r>
              <a:rPr lang="en-US" sz="2400" dirty="0" smtClean="0">
                <a:solidFill>
                  <a:srgbClr val="00B0F0"/>
                </a:solidFill>
              </a:rPr>
              <a:t>mostly things that are owed </a:t>
            </a:r>
            <a:r>
              <a:rPr lang="en-US" sz="2400" dirty="0" smtClean="0"/>
              <a:t>(</a:t>
            </a:r>
            <a:r>
              <a:rPr lang="en-US" sz="2400" dirty="0" err="1" smtClean="0"/>
              <a:t>eg</a:t>
            </a:r>
            <a:r>
              <a:rPr lang="en-US" sz="2400" dirty="0" smtClean="0"/>
              <a:t>. money borrowed that you must pay back) </a:t>
            </a:r>
          </a:p>
        </p:txBody>
      </p:sp>
      <p:sp>
        <p:nvSpPr>
          <p:cNvPr id="12" name="TextBox 11"/>
          <p:cNvSpPr txBox="1"/>
          <p:nvPr/>
        </p:nvSpPr>
        <p:spPr>
          <a:xfrm>
            <a:off x="6840074" y="160469"/>
            <a:ext cx="2694087" cy="830997"/>
          </a:xfrm>
          <a:prstGeom prst="rect">
            <a:avLst/>
          </a:prstGeom>
          <a:solidFill>
            <a:schemeClr val="bg1">
              <a:lumMod val="95000"/>
              <a:lumOff val="5000"/>
            </a:schemeClr>
          </a:solidFill>
        </p:spPr>
        <p:txBody>
          <a:bodyPr wrap="square" rtlCol="0">
            <a:spAutoFit/>
          </a:bodyPr>
          <a:lstStyle/>
          <a:p>
            <a:pPr algn="ctr"/>
            <a:r>
              <a:rPr lang="en-GB" sz="4800" dirty="0" smtClean="0"/>
              <a:t>Liabilities</a:t>
            </a:r>
            <a:endParaRPr lang="pt-PT" sz="4800" dirty="0"/>
          </a:p>
        </p:txBody>
      </p:sp>
      <p:sp>
        <p:nvSpPr>
          <p:cNvPr id="2" name="TextBox 1"/>
          <p:cNvSpPr txBox="1"/>
          <p:nvPr/>
        </p:nvSpPr>
        <p:spPr>
          <a:xfrm>
            <a:off x="4937760" y="5139891"/>
            <a:ext cx="2612830" cy="1569660"/>
          </a:xfrm>
          <a:prstGeom prst="rect">
            <a:avLst/>
          </a:prstGeom>
          <a:solidFill>
            <a:srgbClr val="FFFF00"/>
          </a:solidFill>
        </p:spPr>
        <p:txBody>
          <a:bodyPr wrap="square" rtlCol="0">
            <a:spAutoFit/>
          </a:bodyPr>
          <a:lstStyle/>
          <a:p>
            <a:r>
              <a:rPr lang="en-AU" sz="1600" dirty="0" smtClean="0">
                <a:solidFill>
                  <a:srgbClr val="FF0000"/>
                </a:solidFill>
              </a:rPr>
              <a:t>Summary</a:t>
            </a:r>
          </a:p>
          <a:p>
            <a:r>
              <a:rPr lang="en-AU" sz="1600" dirty="0" smtClean="0">
                <a:solidFill>
                  <a:srgbClr val="FF0000"/>
                </a:solidFill>
              </a:rPr>
              <a:t>Assets – things that will give money in the future</a:t>
            </a:r>
          </a:p>
          <a:p>
            <a:r>
              <a:rPr lang="en-AU" sz="1600" dirty="0" smtClean="0">
                <a:solidFill>
                  <a:srgbClr val="FF0000"/>
                </a:solidFill>
              </a:rPr>
              <a:t>Liabilities – things that will take away money in the future.</a:t>
            </a:r>
            <a:endParaRPr lang="en-AU" sz="1600" dirty="0">
              <a:solidFill>
                <a:srgbClr val="FF0000"/>
              </a:solidFill>
            </a:endParaRPr>
          </a:p>
        </p:txBody>
      </p:sp>
    </p:spTree>
    <p:extLst>
      <p:ext uri="{BB962C8B-B14F-4D97-AF65-F5344CB8AC3E}">
        <p14:creationId xmlns:p14="http://schemas.microsoft.com/office/powerpoint/2010/main" val="61139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5838869" y="150709"/>
            <a:ext cx="5845131" cy="319193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p:cNvSpPr txBox="1"/>
          <p:nvPr/>
        </p:nvSpPr>
        <p:spPr>
          <a:xfrm>
            <a:off x="296282" y="1741828"/>
            <a:ext cx="5251078" cy="3970318"/>
          </a:xfrm>
          <a:prstGeom prst="rect">
            <a:avLst/>
          </a:prstGeom>
          <a:solidFill>
            <a:schemeClr val="bg1">
              <a:lumMod val="95000"/>
            </a:schemeClr>
          </a:solidFill>
        </p:spPr>
        <p:txBody>
          <a:bodyPr wrap="square" rtlCol="0">
            <a:spAutoFit/>
          </a:bodyPr>
          <a:lstStyle/>
          <a:p>
            <a:r>
              <a:rPr lang="en-US" sz="3600" dirty="0" smtClean="0">
                <a:solidFill>
                  <a:srgbClr val="7030A0"/>
                </a:solidFill>
              </a:rPr>
              <a:t>Equity = Assets – Liabilities</a:t>
            </a:r>
            <a:endParaRPr lang="en-US" sz="2400" dirty="0">
              <a:solidFill>
                <a:schemeClr val="bg1"/>
              </a:solidFill>
            </a:endParaRPr>
          </a:p>
          <a:p>
            <a:r>
              <a:rPr lang="en-US" sz="2400" dirty="0" smtClean="0"/>
              <a:t>When you take the assets (good things in the business) minus liabilities (bad things in the business), what is left over is the equity. </a:t>
            </a:r>
          </a:p>
          <a:p>
            <a:endParaRPr lang="en-US" sz="2400" dirty="0"/>
          </a:p>
          <a:p>
            <a:r>
              <a:rPr lang="en-US" sz="2400" dirty="0" smtClean="0">
                <a:solidFill>
                  <a:srgbClr val="00B0F0"/>
                </a:solidFill>
              </a:rPr>
              <a:t>The bigger the equity, the better. </a:t>
            </a:r>
            <a:r>
              <a:rPr lang="en-US" sz="2400" dirty="0" smtClean="0"/>
              <a:t>This means the business has far more good things (assets) than bad things (liabilities). </a:t>
            </a:r>
          </a:p>
        </p:txBody>
      </p:sp>
      <p:sp>
        <p:nvSpPr>
          <p:cNvPr id="7" name="TextBox 6"/>
          <p:cNvSpPr txBox="1"/>
          <p:nvPr/>
        </p:nvSpPr>
        <p:spPr>
          <a:xfrm>
            <a:off x="3445691" y="171269"/>
            <a:ext cx="2873829" cy="369332"/>
          </a:xfrm>
          <a:prstGeom prst="rect">
            <a:avLst/>
          </a:prstGeom>
          <a:noFill/>
        </p:spPr>
        <p:txBody>
          <a:bodyPr wrap="square" rtlCol="0">
            <a:spAutoFit/>
          </a:bodyPr>
          <a:lstStyle/>
          <a:p>
            <a:r>
              <a:rPr lang="en-US" dirty="0" smtClean="0">
                <a:hlinkClick r:id="" action="ppaction://noaction"/>
              </a:rPr>
              <a:t>Assets, Liabilities, Equity</a:t>
            </a:r>
            <a:endParaRPr lang="en-US" dirty="0"/>
          </a:p>
        </p:txBody>
      </p:sp>
      <p:pic>
        <p:nvPicPr>
          <p:cNvPr id="4" name="Picture 3"/>
          <p:cNvPicPr>
            <a:picLocks noChangeAspect="1"/>
          </p:cNvPicPr>
          <p:nvPr/>
        </p:nvPicPr>
        <p:blipFill>
          <a:blip r:embed="rId2"/>
          <a:stretch>
            <a:fillRect/>
          </a:stretch>
        </p:blipFill>
        <p:spPr>
          <a:xfrm>
            <a:off x="2198641" y="3491303"/>
            <a:ext cx="1707381" cy="762630"/>
          </a:xfrm>
          <a:prstGeom prst="rect">
            <a:avLst/>
          </a:prstGeom>
        </p:spPr>
      </p:pic>
      <p:sp>
        <p:nvSpPr>
          <p:cNvPr id="8" name="TextBox 7"/>
          <p:cNvSpPr txBox="1"/>
          <p:nvPr/>
        </p:nvSpPr>
        <p:spPr>
          <a:xfrm>
            <a:off x="7495761" y="3535420"/>
            <a:ext cx="4542503" cy="1477328"/>
          </a:xfrm>
          <a:prstGeom prst="rect">
            <a:avLst/>
          </a:prstGeom>
          <a:noFill/>
        </p:spPr>
        <p:txBody>
          <a:bodyPr wrap="square" rtlCol="0">
            <a:spAutoFit/>
          </a:bodyPr>
          <a:lstStyle/>
          <a:p>
            <a:r>
              <a:rPr lang="en-AU" dirty="0" smtClean="0"/>
              <a:t>Note: When you buy a share in a company, you are said to own a piece of the equity of the business. It is therefore sometimes called Shareholder’s Equity – the value of the business from the owner’s perspective.</a:t>
            </a:r>
            <a:endParaRPr lang="en-AU" dirty="0"/>
          </a:p>
        </p:txBody>
      </p:sp>
      <p:pic>
        <p:nvPicPr>
          <p:cNvPr id="9" name="Picture 8"/>
          <p:cNvPicPr>
            <a:picLocks noChangeAspect="1"/>
          </p:cNvPicPr>
          <p:nvPr/>
        </p:nvPicPr>
        <p:blipFill>
          <a:blip r:embed="rId3"/>
          <a:stretch>
            <a:fillRect/>
          </a:stretch>
        </p:blipFill>
        <p:spPr>
          <a:xfrm>
            <a:off x="8934726" y="5012748"/>
            <a:ext cx="3103538" cy="1656215"/>
          </a:xfrm>
          <a:prstGeom prst="rect">
            <a:avLst/>
          </a:prstGeom>
        </p:spPr>
      </p:pic>
      <p:sp>
        <p:nvSpPr>
          <p:cNvPr id="10" name="TextBox 9"/>
          <p:cNvSpPr txBox="1"/>
          <p:nvPr/>
        </p:nvSpPr>
        <p:spPr>
          <a:xfrm>
            <a:off x="1963018" y="5455160"/>
            <a:ext cx="4456498" cy="1323439"/>
          </a:xfrm>
          <a:prstGeom prst="rect">
            <a:avLst/>
          </a:prstGeom>
          <a:solidFill>
            <a:srgbClr val="FFFF00"/>
          </a:solidFill>
        </p:spPr>
        <p:txBody>
          <a:bodyPr wrap="square" rtlCol="0">
            <a:spAutoFit/>
          </a:bodyPr>
          <a:lstStyle/>
          <a:p>
            <a:r>
              <a:rPr lang="en-AU" sz="1600" dirty="0" smtClean="0">
                <a:solidFill>
                  <a:srgbClr val="FF0000"/>
                </a:solidFill>
              </a:rPr>
              <a:t>Summary</a:t>
            </a:r>
          </a:p>
          <a:p>
            <a:r>
              <a:rPr lang="en-AU" sz="1600" dirty="0" smtClean="0">
                <a:solidFill>
                  <a:srgbClr val="FF0000"/>
                </a:solidFill>
              </a:rPr>
              <a:t>Equity = assets – liabilities</a:t>
            </a:r>
          </a:p>
          <a:p>
            <a:r>
              <a:rPr lang="en-AU" sz="1600" dirty="0" smtClean="0">
                <a:solidFill>
                  <a:srgbClr val="FF0000"/>
                </a:solidFill>
              </a:rPr>
              <a:t>The value of the company.</a:t>
            </a:r>
          </a:p>
          <a:p>
            <a:r>
              <a:rPr lang="en-AU" sz="1600" dirty="0" smtClean="0">
                <a:solidFill>
                  <a:srgbClr val="FF0000"/>
                </a:solidFill>
              </a:rPr>
              <a:t>When you buy a stock/share it means you are a part owner of the equity of the company.</a:t>
            </a:r>
            <a:endParaRPr lang="en-AU" sz="1600" dirty="0">
              <a:solidFill>
                <a:srgbClr val="FF0000"/>
              </a:solidFill>
            </a:endParaRPr>
          </a:p>
        </p:txBody>
      </p:sp>
      <p:pic>
        <p:nvPicPr>
          <p:cNvPr id="2" name="Picture 1"/>
          <p:cNvPicPr>
            <a:picLocks noChangeAspect="1"/>
          </p:cNvPicPr>
          <p:nvPr/>
        </p:nvPicPr>
        <p:blipFill>
          <a:blip r:embed="rId4"/>
          <a:stretch>
            <a:fillRect/>
          </a:stretch>
        </p:blipFill>
        <p:spPr>
          <a:xfrm>
            <a:off x="7115952" y="5033308"/>
            <a:ext cx="1818774" cy="1357676"/>
          </a:xfrm>
          <a:prstGeom prst="rect">
            <a:avLst/>
          </a:prstGeom>
        </p:spPr>
      </p:pic>
      <p:pic>
        <p:nvPicPr>
          <p:cNvPr id="11" name="Picture 10"/>
          <p:cNvPicPr>
            <a:picLocks noChangeAspect="1"/>
          </p:cNvPicPr>
          <p:nvPr/>
        </p:nvPicPr>
        <p:blipFill>
          <a:blip r:embed="rId5"/>
          <a:stretch>
            <a:fillRect/>
          </a:stretch>
        </p:blipFill>
        <p:spPr>
          <a:xfrm>
            <a:off x="6195601" y="321306"/>
            <a:ext cx="2356465" cy="1557899"/>
          </a:xfrm>
          <a:prstGeom prst="rect">
            <a:avLst/>
          </a:prstGeom>
        </p:spPr>
      </p:pic>
      <p:pic>
        <p:nvPicPr>
          <p:cNvPr id="12" name="Picture 11"/>
          <p:cNvPicPr>
            <a:picLocks noChangeAspect="1"/>
          </p:cNvPicPr>
          <p:nvPr/>
        </p:nvPicPr>
        <p:blipFill>
          <a:blip r:embed="rId6"/>
          <a:stretch>
            <a:fillRect/>
          </a:stretch>
        </p:blipFill>
        <p:spPr>
          <a:xfrm>
            <a:off x="9343871" y="278582"/>
            <a:ext cx="1739266" cy="1591870"/>
          </a:xfrm>
          <a:prstGeom prst="rect">
            <a:avLst/>
          </a:prstGeom>
        </p:spPr>
      </p:pic>
      <p:sp>
        <p:nvSpPr>
          <p:cNvPr id="5" name="TextBox 4"/>
          <p:cNvSpPr txBox="1"/>
          <p:nvPr/>
        </p:nvSpPr>
        <p:spPr>
          <a:xfrm>
            <a:off x="8664993" y="289687"/>
            <a:ext cx="808873" cy="1569660"/>
          </a:xfrm>
          <a:prstGeom prst="rect">
            <a:avLst/>
          </a:prstGeom>
          <a:noFill/>
        </p:spPr>
        <p:txBody>
          <a:bodyPr wrap="square" rtlCol="0">
            <a:spAutoFit/>
          </a:bodyPr>
          <a:lstStyle/>
          <a:p>
            <a:r>
              <a:rPr lang="en-AU" sz="9600" b="1" dirty="0" smtClean="0"/>
              <a:t>-</a:t>
            </a:r>
            <a:endParaRPr lang="en-AU" sz="9600" b="1" dirty="0"/>
          </a:p>
        </p:txBody>
      </p:sp>
      <p:sp>
        <p:nvSpPr>
          <p:cNvPr id="13" name="TextBox 12"/>
          <p:cNvSpPr txBox="1"/>
          <p:nvPr/>
        </p:nvSpPr>
        <p:spPr>
          <a:xfrm>
            <a:off x="6853475" y="1677867"/>
            <a:ext cx="808873" cy="1569660"/>
          </a:xfrm>
          <a:prstGeom prst="rect">
            <a:avLst/>
          </a:prstGeom>
          <a:noFill/>
        </p:spPr>
        <p:txBody>
          <a:bodyPr wrap="square" rtlCol="0">
            <a:spAutoFit/>
          </a:bodyPr>
          <a:lstStyle/>
          <a:p>
            <a:r>
              <a:rPr lang="en-AU" sz="9600" b="1" dirty="0" smtClean="0"/>
              <a:t>=</a:t>
            </a:r>
            <a:endParaRPr lang="en-AU" sz="9600" b="1" dirty="0"/>
          </a:p>
        </p:txBody>
      </p:sp>
      <p:pic>
        <p:nvPicPr>
          <p:cNvPr id="6" name="Picture 5"/>
          <p:cNvPicPr>
            <a:picLocks noChangeAspect="1"/>
          </p:cNvPicPr>
          <p:nvPr/>
        </p:nvPicPr>
        <p:blipFill>
          <a:blip r:embed="rId7"/>
          <a:stretch>
            <a:fillRect/>
          </a:stretch>
        </p:blipFill>
        <p:spPr>
          <a:xfrm>
            <a:off x="7686619" y="2215743"/>
            <a:ext cx="2524467" cy="1031784"/>
          </a:xfrm>
          <a:prstGeom prst="rect">
            <a:avLst/>
          </a:prstGeom>
        </p:spPr>
      </p:pic>
      <p:sp>
        <p:nvSpPr>
          <p:cNvPr id="15" name="TextBox 14"/>
          <p:cNvSpPr txBox="1"/>
          <p:nvPr/>
        </p:nvSpPr>
        <p:spPr>
          <a:xfrm>
            <a:off x="6419516" y="1859347"/>
            <a:ext cx="1581527" cy="369332"/>
          </a:xfrm>
          <a:prstGeom prst="rect">
            <a:avLst/>
          </a:prstGeom>
          <a:noFill/>
        </p:spPr>
        <p:txBody>
          <a:bodyPr wrap="square" rtlCol="0">
            <a:spAutoFit/>
          </a:bodyPr>
          <a:lstStyle/>
          <a:p>
            <a:r>
              <a:rPr lang="en-AU" b="1" dirty="0" smtClean="0"/>
              <a:t>Assets</a:t>
            </a:r>
            <a:endParaRPr lang="en-AU" b="1" dirty="0"/>
          </a:p>
        </p:txBody>
      </p:sp>
      <p:sp>
        <p:nvSpPr>
          <p:cNvPr id="16" name="TextBox 15"/>
          <p:cNvSpPr txBox="1"/>
          <p:nvPr/>
        </p:nvSpPr>
        <p:spPr>
          <a:xfrm>
            <a:off x="9343871" y="1785437"/>
            <a:ext cx="1581527" cy="369332"/>
          </a:xfrm>
          <a:prstGeom prst="rect">
            <a:avLst/>
          </a:prstGeom>
          <a:noFill/>
        </p:spPr>
        <p:txBody>
          <a:bodyPr wrap="square" rtlCol="0">
            <a:spAutoFit/>
          </a:bodyPr>
          <a:lstStyle/>
          <a:p>
            <a:r>
              <a:rPr lang="en-AU" b="1" dirty="0" smtClean="0"/>
              <a:t>Liabilities</a:t>
            </a:r>
            <a:endParaRPr lang="en-AU" b="1" dirty="0"/>
          </a:p>
        </p:txBody>
      </p:sp>
      <p:sp>
        <p:nvSpPr>
          <p:cNvPr id="17" name="TextBox 16"/>
          <p:cNvSpPr txBox="1"/>
          <p:nvPr/>
        </p:nvSpPr>
        <p:spPr>
          <a:xfrm>
            <a:off x="10156780" y="2703809"/>
            <a:ext cx="1581527" cy="369332"/>
          </a:xfrm>
          <a:prstGeom prst="rect">
            <a:avLst/>
          </a:prstGeom>
          <a:noFill/>
        </p:spPr>
        <p:txBody>
          <a:bodyPr wrap="square" rtlCol="0">
            <a:spAutoFit/>
          </a:bodyPr>
          <a:lstStyle/>
          <a:p>
            <a:r>
              <a:rPr lang="en-AU" b="1" dirty="0" smtClean="0"/>
              <a:t>Equity</a:t>
            </a:r>
            <a:endParaRPr lang="en-AU" b="1" dirty="0"/>
          </a:p>
        </p:txBody>
      </p:sp>
      <p:sp>
        <p:nvSpPr>
          <p:cNvPr id="18" name="TextBox 17"/>
          <p:cNvSpPr txBox="1"/>
          <p:nvPr/>
        </p:nvSpPr>
        <p:spPr>
          <a:xfrm>
            <a:off x="296282" y="278582"/>
            <a:ext cx="3149409" cy="1107996"/>
          </a:xfrm>
          <a:prstGeom prst="rect">
            <a:avLst/>
          </a:prstGeom>
          <a:noFill/>
        </p:spPr>
        <p:txBody>
          <a:bodyPr wrap="square" rtlCol="0">
            <a:spAutoFit/>
          </a:bodyPr>
          <a:lstStyle/>
          <a:p>
            <a:r>
              <a:rPr lang="en-AU" sz="6600" dirty="0" smtClean="0"/>
              <a:t>Equity</a:t>
            </a:r>
            <a:endParaRPr lang="en-AU" sz="6600" dirty="0"/>
          </a:p>
        </p:txBody>
      </p:sp>
    </p:spTree>
    <p:extLst>
      <p:ext uri="{BB962C8B-B14F-4D97-AF65-F5344CB8AC3E}">
        <p14:creationId xmlns:p14="http://schemas.microsoft.com/office/powerpoint/2010/main" val="373615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a:xfrm>
            <a:off x="5160797" y="136647"/>
            <a:ext cx="3696930" cy="1887792"/>
          </a:xfrm>
          <a:solidFill>
            <a:schemeClr val="accent1">
              <a:lumMod val="40000"/>
              <a:lumOff val="60000"/>
            </a:schemeClr>
          </a:solidFill>
        </p:spPr>
        <p:txBody>
          <a:bodyPr/>
          <a:lstStyle/>
          <a:p>
            <a:r>
              <a:rPr lang="en-AU" dirty="0" smtClean="0"/>
              <a:t>Note: It doesn’t matter if the assets are on the left or right of the T Account.</a:t>
            </a:r>
            <a:endParaRPr lang="en-AU" dirty="0"/>
          </a:p>
        </p:txBody>
      </p:sp>
      <p:pic>
        <p:nvPicPr>
          <p:cNvPr id="4" name="Picture 3"/>
          <p:cNvPicPr>
            <a:picLocks noChangeAspect="1"/>
          </p:cNvPicPr>
          <p:nvPr/>
        </p:nvPicPr>
        <p:blipFill>
          <a:blip r:embed="rId2"/>
          <a:stretch>
            <a:fillRect/>
          </a:stretch>
        </p:blipFill>
        <p:spPr>
          <a:xfrm>
            <a:off x="461522" y="365126"/>
            <a:ext cx="4152989" cy="1993064"/>
          </a:xfrm>
          <a:prstGeom prst="rect">
            <a:avLst/>
          </a:prstGeom>
        </p:spPr>
      </p:pic>
      <p:pic>
        <p:nvPicPr>
          <p:cNvPr id="5" name="Picture 4"/>
          <p:cNvPicPr>
            <a:picLocks noChangeAspect="1"/>
          </p:cNvPicPr>
          <p:nvPr/>
        </p:nvPicPr>
        <p:blipFill>
          <a:blip r:embed="rId3"/>
          <a:stretch>
            <a:fillRect/>
          </a:stretch>
        </p:blipFill>
        <p:spPr>
          <a:xfrm>
            <a:off x="2551511" y="2358190"/>
            <a:ext cx="4126000" cy="2881648"/>
          </a:xfrm>
          <a:prstGeom prst="rect">
            <a:avLst/>
          </a:prstGeom>
        </p:spPr>
      </p:pic>
      <p:pic>
        <p:nvPicPr>
          <p:cNvPr id="6" name="Picture 5"/>
          <p:cNvPicPr>
            <a:picLocks noChangeAspect="1"/>
          </p:cNvPicPr>
          <p:nvPr/>
        </p:nvPicPr>
        <p:blipFill>
          <a:blip r:embed="rId4"/>
          <a:stretch>
            <a:fillRect/>
          </a:stretch>
        </p:blipFill>
        <p:spPr>
          <a:xfrm>
            <a:off x="6874509" y="3940404"/>
            <a:ext cx="4723934" cy="2791381"/>
          </a:xfrm>
          <a:prstGeom prst="rect">
            <a:avLst/>
          </a:prstGeom>
        </p:spPr>
      </p:pic>
      <p:sp>
        <p:nvSpPr>
          <p:cNvPr id="7" name="TextBox 6"/>
          <p:cNvSpPr txBox="1"/>
          <p:nvPr/>
        </p:nvSpPr>
        <p:spPr>
          <a:xfrm>
            <a:off x="8009255" y="2598685"/>
            <a:ext cx="2454442" cy="1200329"/>
          </a:xfrm>
          <a:prstGeom prst="rect">
            <a:avLst/>
          </a:prstGeom>
          <a:noFill/>
        </p:spPr>
        <p:txBody>
          <a:bodyPr wrap="square" rtlCol="0">
            <a:spAutoFit/>
          </a:bodyPr>
          <a:lstStyle/>
          <a:p>
            <a:r>
              <a:rPr lang="en-AU" dirty="0" smtClean="0"/>
              <a:t>These are all different ways of representing the assets, liabilities and equity of a company. </a:t>
            </a:r>
            <a:endParaRPr lang="en-AU" dirty="0"/>
          </a:p>
        </p:txBody>
      </p:sp>
    </p:spTree>
    <p:extLst>
      <p:ext uri="{BB962C8B-B14F-4D97-AF65-F5344CB8AC3E}">
        <p14:creationId xmlns:p14="http://schemas.microsoft.com/office/powerpoint/2010/main" val="5912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130" y="179005"/>
            <a:ext cx="3165909" cy="491523"/>
          </a:xfrm>
        </p:spPr>
        <p:txBody>
          <a:bodyPr>
            <a:normAutofit fontScale="90000"/>
          </a:bodyPr>
          <a:lstStyle/>
          <a:p>
            <a:r>
              <a:rPr lang="en-AU" dirty="0" smtClean="0"/>
              <a:t>T Accounts</a:t>
            </a:r>
            <a:endParaRPr lang="en-AU" dirty="0"/>
          </a:p>
        </p:txBody>
      </p:sp>
      <p:sp>
        <p:nvSpPr>
          <p:cNvPr id="3" name="Content Placeholder 2"/>
          <p:cNvSpPr>
            <a:spLocks noGrp="1"/>
          </p:cNvSpPr>
          <p:nvPr>
            <p:ph idx="1"/>
          </p:nvPr>
        </p:nvSpPr>
        <p:spPr>
          <a:xfrm>
            <a:off x="110072" y="892319"/>
            <a:ext cx="3831190" cy="1593670"/>
          </a:xfrm>
        </p:spPr>
        <p:txBody>
          <a:bodyPr>
            <a:normAutofit fontScale="85000" lnSpcReduction="20000"/>
          </a:bodyPr>
          <a:lstStyle/>
          <a:p>
            <a:r>
              <a:rPr lang="en-AU" sz="2000" dirty="0" smtClean="0"/>
              <a:t>We have established that businesses have:</a:t>
            </a:r>
            <a:r>
              <a:rPr lang="en-AU" sz="2000" dirty="0"/>
              <a:t> </a:t>
            </a:r>
            <a:r>
              <a:rPr lang="en-AU" sz="2000" b="1" dirty="0" smtClean="0"/>
              <a:t>Assets = Liabilities </a:t>
            </a:r>
            <a:r>
              <a:rPr lang="en-AU" sz="2000" b="1" strike="sngStrike" dirty="0" smtClean="0"/>
              <a:t>+ Equity</a:t>
            </a:r>
          </a:p>
          <a:p>
            <a:r>
              <a:rPr lang="en-AU" sz="2000" dirty="0" smtClean="0"/>
              <a:t>And that the accounting equation can be represented in a ‘</a:t>
            </a:r>
            <a:r>
              <a:rPr lang="en-AU" sz="2000" b="1" dirty="0" smtClean="0"/>
              <a:t>T Account</a:t>
            </a:r>
            <a:r>
              <a:rPr lang="en-AU" sz="2000" dirty="0" smtClean="0"/>
              <a:t>’ which details the two sides of the equation. </a:t>
            </a:r>
          </a:p>
          <a:p>
            <a:pPr lvl="1"/>
            <a:r>
              <a:rPr lang="en-AU" sz="1800" dirty="0" smtClean="0"/>
              <a:t>Assets on one side</a:t>
            </a:r>
          </a:p>
          <a:p>
            <a:pPr lvl="1"/>
            <a:r>
              <a:rPr lang="en-AU" sz="1800" dirty="0" smtClean="0"/>
              <a:t>Liabilities (and equity) on the other</a:t>
            </a:r>
          </a:p>
          <a:p>
            <a:endParaRPr lang="en-AU" dirty="0" smtClean="0"/>
          </a:p>
        </p:txBody>
      </p:sp>
      <p:pic>
        <p:nvPicPr>
          <p:cNvPr id="4" name="Picture 3"/>
          <p:cNvPicPr/>
          <p:nvPr/>
        </p:nvPicPr>
        <p:blipFill>
          <a:blip r:embed="rId2"/>
          <a:stretch>
            <a:fillRect/>
          </a:stretch>
        </p:blipFill>
        <p:spPr>
          <a:xfrm>
            <a:off x="4034595" y="275659"/>
            <a:ext cx="4654057" cy="3061469"/>
          </a:xfrm>
          <a:prstGeom prst="rect">
            <a:avLst/>
          </a:prstGeom>
        </p:spPr>
      </p:pic>
      <p:sp>
        <p:nvSpPr>
          <p:cNvPr id="6" name="TextBox 5"/>
          <p:cNvSpPr txBox="1"/>
          <p:nvPr/>
        </p:nvSpPr>
        <p:spPr>
          <a:xfrm>
            <a:off x="9128512" y="72484"/>
            <a:ext cx="2840825" cy="2862322"/>
          </a:xfrm>
          <a:prstGeom prst="rect">
            <a:avLst/>
          </a:prstGeom>
          <a:solidFill>
            <a:srgbClr val="FFFF00"/>
          </a:solidFill>
        </p:spPr>
        <p:txBody>
          <a:bodyPr wrap="square" rtlCol="0">
            <a:spAutoFit/>
          </a:bodyPr>
          <a:lstStyle/>
          <a:p>
            <a:r>
              <a:rPr lang="en-AU" dirty="0" smtClean="0">
                <a:solidFill>
                  <a:srgbClr val="FF0000"/>
                </a:solidFill>
              </a:rPr>
              <a:t>Summary</a:t>
            </a:r>
          </a:p>
          <a:p>
            <a:r>
              <a:rPr lang="en-AU" dirty="0" smtClean="0">
                <a:solidFill>
                  <a:srgbClr val="FF0000"/>
                </a:solidFill>
              </a:rPr>
              <a:t>The T account has assets on one side and liabilities on the other.</a:t>
            </a:r>
          </a:p>
          <a:p>
            <a:r>
              <a:rPr lang="en-AU" dirty="0">
                <a:solidFill>
                  <a:srgbClr val="FF0000"/>
                </a:solidFill>
              </a:rPr>
              <a:t>Assets – things that will give money in the future</a:t>
            </a:r>
          </a:p>
          <a:p>
            <a:r>
              <a:rPr lang="en-AU" dirty="0">
                <a:solidFill>
                  <a:srgbClr val="FF0000"/>
                </a:solidFill>
              </a:rPr>
              <a:t>Liabilities – things that will take away money in the future.</a:t>
            </a:r>
          </a:p>
          <a:p>
            <a:endParaRPr lang="en-AU" dirty="0" smtClean="0">
              <a:solidFill>
                <a:srgbClr val="FF0000"/>
              </a:solidFill>
            </a:endParaRPr>
          </a:p>
        </p:txBody>
      </p:sp>
      <p:sp>
        <p:nvSpPr>
          <p:cNvPr id="7" name="TextBox 6"/>
          <p:cNvSpPr txBox="1"/>
          <p:nvPr/>
        </p:nvSpPr>
        <p:spPr>
          <a:xfrm>
            <a:off x="9427946" y="4380565"/>
            <a:ext cx="1280160" cy="400110"/>
          </a:xfrm>
          <a:prstGeom prst="rect">
            <a:avLst/>
          </a:prstGeom>
          <a:solidFill>
            <a:schemeClr val="bg1">
              <a:lumMod val="95000"/>
              <a:lumOff val="5000"/>
            </a:schemeClr>
          </a:solidFill>
        </p:spPr>
        <p:txBody>
          <a:bodyPr wrap="square" rtlCol="0">
            <a:spAutoFit/>
          </a:bodyPr>
          <a:lstStyle/>
          <a:p>
            <a:pPr algn="ctr"/>
            <a:r>
              <a:rPr lang="en-GB" sz="2000" dirty="0" smtClean="0"/>
              <a:t>Assets</a:t>
            </a:r>
            <a:endParaRPr lang="pt-PT" sz="2000" dirty="0"/>
          </a:p>
        </p:txBody>
      </p:sp>
      <p:pic>
        <p:nvPicPr>
          <p:cNvPr id="8" name="Picture 7"/>
          <p:cNvPicPr>
            <a:picLocks noChangeAspect="1"/>
          </p:cNvPicPr>
          <p:nvPr/>
        </p:nvPicPr>
        <p:blipFill>
          <a:blip r:embed="rId3"/>
          <a:stretch>
            <a:fillRect/>
          </a:stretch>
        </p:blipFill>
        <p:spPr>
          <a:xfrm>
            <a:off x="7973342" y="4028145"/>
            <a:ext cx="1430825" cy="704840"/>
          </a:xfrm>
          <a:prstGeom prst="rect">
            <a:avLst/>
          </a:prstGeom>
        </p:spPr>
      </p:pic>
      <p:sp>
        <p:nvSpPr>
          <p:cNvPr id="9" name="TextBox 8"/>
          <p:cNvSpPr txBox="1"/>
          <p:nvPr/>
        </p:nvSpPr>
        <p:spPr>
          <a:xfrm>
            <a:off x="8086582" y="4762181"/>
            <a:ext cx="3458638" cy="2031325"/>
          </a:xfrm>
          <a:prstGeom prst="rect">
            <a:avLst/>
          </a:prstGeom>
          <a:noFill/>
        </p:spPr>
        <p:txBody>
          <a:bodyPr wrap="square" rtlCol="0">
            <a:spAutoFit/>
          </a:bodyPr>
          <a:lstStyle/>
          <a:p>
            <a:r>
              <a:rPr lang="en-US" sz="1400" dirty="0" smtClean="0"/>
              <a:t>Assets are:</a:t>
            </a:r>
          </a:p>
          <a:p>
            <a:pPr marL="285750" indent="-285750">
              <a:buFont typeface="Arial" panose="020B0604020202020204" pitchFamily="34" charset="0"/>
              <a:buChar char="•"/>
            </a:pPr>
            <a:r>
              <a:rPr lang="en-US" sz="1400" dirty="0" smtClean="0">
                <a:solidFill>
                  <a:srgbClr val="00B0F0"/>
                </a:solidFill>
              </a:rPr>
              <a:t>Things that will bring money in the future or are owned </a:t>
            </a:r>
            <a:r>
              <a:rPr lang="en-US" sz="1400" dirty="0" smtClean="0"/>
              <a:t>(</a:t>
            </a:r>
            <a:r>
              <a:rPr lang="en-US" sz="1400" dirty="0" err="1" smtClean="0"/>
              <a:t>eg</a:t>
            </a:r>
            <a:r>
              <a:rPr lang="en-US" sz="1400" dirty="0" smtClean="0"/>
              <a:t>. you lend money and it will be paid back)</a:t>
            </a:r>
          </a:p>
          <a:p>
            <a:pPr marL="285750" indent="-285750">
              <a:buFont typeface="Arial" panose="020B0604020202020204" pitchFamily="34" charset="0"/>
              <a:buChar char="•"/>
            </a:pPr>
            <a:r>
              <a:rPr lang="en-US" sz="1400" dirty="0" smtClean="0"/>
              <a:t>Things that can be sold for money (</a:t>
            </a:r>
            <a:r>
              <a:rPr lang="en-US" sz="1400" dirty="0" err="1" smtClean="0"/>
              <a:t>eg</a:t>
            </a:r>
            <a:r>
              <a:rPr lang="en-US" sz="1400" dirty="0" smtClean="0"/>
              <a:t>. equipment)</a:t>
            </a:r>
          </a:p>
          <a:p>
            <a:pPr marL="285750" indent="-285750">
              <a:buFont typeface="Arial" panose="020B0604020202020204" pitchFamily="34" charset="0"/>
              <a:buChar char="•"/>
            </a:pPr>
            <a:r>
              <a:rPr lang="en-US" sz="1400" dirty="0" smtClean="0"/>
              <a:t>Actual money (</a:t>
            </a:r>
            <a:r>
              <a:rPr lang="en-US" sz="1400" dirty="0" err="1" smtClean="0"/>
              <a:t>eg</a:t>
            </a:r>
            <a:r>
              <a:rPr lang="en-US" sz="1400" dirty="0" smtClean="0"/>
              <a:t>. cash in a bank account)</a:t>
            </a:r>
          </a:p>
          <a:p>
            <a:r>
              <a:rPr lang="en-US" sz="1200" dirty="0"/>
              <a:t>	</a:t>
            </a:r>
            <a:endParaRPr lang="en-US" sz="1200" dirty="0" smtClean="0"/>
          </a:p>
        </p:txBody>
      </p:sp>
      <p:sp>
        <p:nvSpPr>
          <p:cNvPr id="13" name="Right Arrow 12"/>
          <p:cNvSpPr/>
          <p:nvPr/>
        </p:nvSpPr>
        <p:spPr>
          <a:xfrm rot="8938669">
            <a:off x="2743991" y="3149903"/>
            <a:ext cx="1881377" cy="596766"/>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p:cNvPicPr>
            <a:picLocks noChangeAspect="1"/>
          </p:cNvPicPr>
          <p:nvPr/>
        </p:nvPicPr>
        <p:blipFill>
          <a:blip r:embed="rId4"/>
          <a:stretch>
            <a:fillRect/>
          </a:stretch>
        </p:blipFill>
        <p:spPr>
          <a:xfrm>
            <a:off x="573348" y="4259125"/>
            <a:ext cx="990184" cy="906270"/>
          </a:xfrm>
          <a:prstGeom prst="rect">
            <a:avLst/>
          </a:prstGeom>
        </p:spPr>
      </p:pic>
      <p:sp>
        <p:nvSpPr>
          <p:cNvPr id="15" name="TextBox 14"/>
          <p:cNvSpPr txBox="1"/>
          <p:nvPr/>
        </p:nvSpPr>
        <p:spPr>
          <a:xfrm>
            <a:off x="1640533" y="4380565"/>
            <a:ext cx="2672513" cy="1569660"/>
          </a:xfrm>
          <a:prstGeom prst="rect">
            <a:avLst/>
          </a:prstGeom>
          <a:noFill/>
        </p:spPr>
        <p:txBody>
          <a:bodyPr wrap="square" rtlCol="0">
            <a:spAutoFit/>
          </a:bodyPr>
          <a:lstStyle/>
          <a:p>
            <a:r>
              <a:rPr lang="en-US" sz="1600" dirty="0" smtClean="0"/>
              <a:t>Liabilities represent things that will lead to negative money flow in the future, and are </a:t>
            </a:r>
            <a:r>
              <a:rPr lang="en-US" sz="1600" dirty="0" smtClean="0">
                <a:solidFill>
                  <a:srgbClr val="00B0F0"/>
                </a:solidFill>
              </a:rPr>
              <a:t>mostly things that are owed </a:t>
            </a:r>
            <a:r>
              <a:rPr lang="en-US" sz="1600" dirty="0" smtClean="0"/>
              <a:t>(</a:t>
            </a:r>
            <a:r>
              <a:rPr lang="en-US" sz="1600" dirty="0" err="1" smtClean="0"/>
              <a:t>eg</a:t>
            </a:r>
            <a:r>
              <a:rPr lang="en-US" sz="1600" dirty="0" smtClean="0"/>
              <a:t>. money borrowed that you must pay back) </a:t>
            </a:r>
          </a:p>
        </p:txBody>
      </p:sp>
      <p:sp>
        <p:nvSpPr>
          <p:cNvPr id="16" name="TextBox 15"/>
          <p:cNvSpPr txBox="1"/>
          <p:nvPr/>
        </p:nvSpPr>
        <p:spPr>
          <a:xfrm>
            <a:off x="321198" y="3874126"/>
            <a:ext cx="1660696" cy="369332"/>
          </a:xfrm>
          <a:prstGeom prst="rect">
            <a:avLst/>
          </a:prstGeom>
          <a:solidFill>
            <a:schemeClr val="bg1">
              <a:lumMod val="95000"/>
              <a:lumOff val="5000"/>
            </a:schemeClr>
          </a:solidFill>
        </p:spPr>
        <p:txBody>
          <a:bodyPr wrap="square" rtlCol="0">
            <a:spAutoFit/>
          </a:bodyPr>
          <a:lstStyle/>
          <a:p>
            <a:pPr algn="ctr"/>
            <a:r>
              <a:rPr lang="en-GB" dirty="0" smtClean="0"/>
              <a:t>Liabilities</a:t>
            </a:r>
            <a:endParaRPr lang="pt-PT" sz="4800" dirty="0"/>
          </a:p>
        </p:txBody>
      </p:sp>
      <p:sp>
        <p:nvSpPr>
          <p:cNvPr id="17" name="Right Arrow 16"/>
          <p:cNvSpPr/>
          <p:nvPr/>
        </p:nvSpPr>
        <p:spPr>
          <a:xfrm rot="2407511">
            <a:off x="7575675" y="3149903"/>
            <a:ext cx="1881377" cy="596766"/>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p:cNvSpPr txBox="1"/>
          <p:nvPr/>
        </p:nvSpPr>
        <p:spPr>
          <a:xfrm>
            <a:off x="9331504" y="2592650"/>
            <a:ext cx="2671390" cy="1169551"/>
          </a:xfrm>
          <a:prstGeom prst="rect">
            <a:avLst/>
          </a:prstGeom>
          <a:solidFill>
            <a:schemeClr val="accent1">
              <a:lumMod val="20000"/>
              <a:lumOff val="80000"/>
            </a:schemeClr>
          </a:solidFill>
        </p:spPr>
        <p:txBody>
          <a:bodyPr wrap="square" rtlCol="0">
            <a:spAutoFit/>
          </a:bodyPr>
          <a:lstStyle/>
          <a:p>
            <a:r>
              <a:rPr lang="en-AU" sz="1000" dirty="0" smtClean="0"/>
              <a:t>Note: Because AP Macro is not an accounting course, we will rarely if ever, have equity on our T accounts. If we did it would be on the side of Liabilities (because of the accounting equation).</a:t>
            </a:r>
          </a:p>
          <a:p>
            <a:r>
              <a:rPr lang="en-AU" sz="1000" dirty="0" smtClean="0"/>
              <a:t>Because of this, in </a:t>
            </a:r>
            <a:r>
              <a:rPr lang="en-AU" sz="1000" b="1" dirty="0" smtClean="0"/>
              <a:t>AP Macro we can really think of the accounting equation as: Assets = Liabilities</a:t>
            </a:r>
            <a:endParaRPr lang="en-AU" sz="1000" b="1" dirty="0"/>
          </a:p>
        </p:txBody>
      </p:sp>
    </p:spTree>
    <p:extLst>
      <p:ext uri="{BB962C8B-B14F-4D97-AF65-F5344CB8AC3E}">
        <p14:creationId xmlns:p14="http://schemas.microsoft.com/office/powerpoint/2010/main" val="123296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164" y="37772"/>
            <a:ext cx="6375402" cy="1126789"/>
          </a:xfrm>
        </p:spPr>
        <p:txBody>
          <a:bodyPr/>
          <a:lstStyle/>
          <a:p>
            <a:r>
              <a:rPr lang="en-AU" dirty="0" smtClean="0"/>
              <a:t>Bank Assets and Liabilities</a:t>
            </a:r>
            <a:endParaRPr lang="en-AU" dirty="0"/>
          </a:p>
        </p:txBody>
      </p:sp>
      <p:sp>
        <p:nvSpPr>
          <p:cNvPr id="3" name="Content Placeholder 2"/>
          <p:cNvSpPr>
            <a:spLocks noGrp="1"/>
          </p:cNvSpPr>
          <p:nvPr>
            <p:ph idx="1"/>
          </p:nvPr>
        </p:nvSpPr>
        <p:spPr>
          <a:xfrm>
            <a:off x="187087" y="3111226"/>
            <a:ext cx="2379407" cy="1455635"/>
          </a:xfrm>
        </p:spPr>
        <p:txBody>
          <a:bodyPr>
            <a:normAutofit fontScale="70000" lnSpcReduction="20000"/>
          </a:bodyPr>
          <a:lstStyle/>
          <a:p>
            <a:r>
              <a:rPr lang="en-AU" b="1" dirty="0" smtClean="0">
                <a:solidFill>
                  <a:srgbClr val="FF0000"/>
                </a:solidFill>
              </a:rPr>
              <a:t>Liability</a:t>
            </a:r>
            <a:r>
              <a:rPr lang="en-AU" dirty="0" smtClean="0"/>
              <a:t> because it is money owed to the customers because they can withdraw at any time. </a:t>
            </a:r>
            <a:endParaRPr lang="en-AU" dirty="0"/>
          </a:p>
        </p:txBody>
      </p:sp>
      <p:pic>
        <p:nvPicPr>
          <p:cNvPr id="4" name="Picture 3"/>
          <p:cNvPicPr/>
          <p:nvPr/>
        </p:nvPicPr>
        <p:blipFill>
          <a:blip r:embed="rId2"/>
          <a:stretch>
            <a:fillRect/>
          </a:stretch>
        </p:blipFill>
        <p:spPr>
          <a:xfrm>
            <a:off x="3238533" y="1341642"/>
            <a:ext cx="5974293" cy="4149673"/>
          </a:xfrm>
          <a:prstGeom prst="rect">
            <a:avLst/>
          </a:prstGeom>
        </p:spPr>
      </p:pic>
      <p:sp>
        <p:nvSpPr>
          <p:cNvPr id="5" name="TextBox 4"/>
          <p:cNvSpPr txBox="1"/>
          <p:nvPr/>
        </p:nvSpPr>
        <p:spPr>
          <a:xfrm>
            <a:off x="9212826" y="4390904"/>
            <a:ext cx="2300749" cy="923330"/>
          </a:xfrm>
          <a:prstGeom prst="rect">
            <a:avLst/>
          </a:prstGeom>
          <a:noFill/>
        </p:spPr>
        <p:txBody>
          <a:bodyPr wrap="square" rtlCol="0">
            <a:spAutoFit/>
          </a:bodyPr>
          <a:lstStyle/>
          <a:p>
            <a:r>
              <a:rPr lang="en-AU" b="1" dirty="0" smtClean="0">
                <a:solidFill>
                  <a:srgbClr val="00B050"/>
                </a:solidFill>
              </a:rPr>
              <a:t>Asset</a:t>
            </a:r>
            <a:r>
              <a:rPr lang="en-AU" dirty="0" smtClean="0"/>
              <a:t> because when you buy a bond then money is owed to you. </a:t>
            </a:r>
            <a:endParaRPr lang="en-AU" dirty="0"/>
          </a:p>
        </p:txBody>
      </p:sp>
      <p:sp>
        <p:nvSpPr>
          <p:cNvPr id="6" name="TextBox 5"/>
          <p:cNvSpPr txBox="1"/>
          <p:nvPr/>
        </p:nvSpPr>
        <p:spPr>
          <a:xfrm>
            <a:off x="6681019" y="5491315"/>
            <a:ext cx="2300749" cy="1200329"/>
          </a:xfrm>
          <a:prstGeom prst="rect">
            <a:avLst/>
          </a:prstGeom>
          <a:noFill/>
        </p:spPr>
        <p:txBody>
          <a:bodyPr wrap="square" rtlCol="0">
            <a:spAutoFit/>
          </a:bodyPr>
          <a:lstStyle/>
          <a:p>
            <a:r>
              <a:rPr lang="en-AU" b="1" dirty="0" smtClean="0">
                <a:solidFill>
                  <a:srgbClr val="00B050"/>
                </a:solidFill>
              </a:rPr>
              <a:t>Asset</a:t>
            </a:r>
            <a:r>
              <a:rPr lang="en-AU" dirty="0" smtClean="0"/>
              <a:t> because when you lend money to </a:t>
            </a:r>
            <a:r>
              <a:rPr lang="en-AU" dirty="0" err="1" smtClean="0"/>
              <a:t>somone</a:t>
            </a:r>
            <a:r>
              <a:rPr lang="en-AU" dirty="0" smtClean="0"/>
              <a:t> then money is owed to you. </a:t>
            </a:r>
            <a:endParaRPr lang="en-AU" dirty="0"/>
          </a:p>
        </p:txBody>
      </p:sp>
      <p:sp>
        <p:nvSpPr>
          <p:cNvPr id="7" name="TextBox 6"/>
          <p:cNvSpPr txBox="1"/>
          <p:nvPr/>
        </p:nvSpPr>
        <p:spPr>
          <a:xfrm>
            <a:off x="9350477" y="2902296"/>
            <a:ext cx="2841523" cy="1477328"/>
          </a:xfrm>
          <a:prstGeom prst="rect">
            <a:avLst/>
          </a:prstGeom>
          <a:noFill/>
        </p:spPr>
        <p:txBody>
          <a:bodyPr wrap="square" rtlCol="0">
            <a:spAutoFit/>
          </a:bodyPr>
          <a:lstStyle/>
          <a:p>
            <a:r>
              <a:rPr lang="en-AU" b="1" dirty="0" smtClean="0">
                <a:solidFill>
                  <a:srgbClr val="00B050"/>
                </a:solidFill>
              </a:rPr>
              <a:t>Asset</a:t>
            </a:r>
            <a:r>
              <a:rPr lang="en-AU" dirty="0" smtClean="0"/>
              <a:t> because when you keep reserves with the Federal Reserve, this money is owed to you. Note: the RRR is 25% in this case.</a:t>
            </a:r>
            <a:endParaRPr lang="en-AU" dirty="0"/>
          </a:p>
        </p:txBody>
      </p:sp>
      <p:sp>
        <p:nvSpPr>
          <p:cNvPr id="8" name="Right Arrow 7"/>
          <p:cNvSpPr/>
          <p:nvPr/>
        </p:nvSpPr>
        <p:spPr>
          <a:xfrm rot="11430671">
            <a:off x="2420641" y="3451130"/>
            <a:ext cx="788041" cy="399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ight Arrow 8"/>
          <p:cNvSpPr/>
          <p:nvPr/>
        </p:nvSpPr>
        <p:spPr>
          <a:xfrm rot="20751700">
            <a:off x="8798578" y="3051785"/>
            <a:ext cx="602352" cy="399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ight Arrow 9"/>
          <p:cNvSpPr/>
          <p:nvPr/>
        </p:nvSpPr>
        <p:spPr>
          <a:xfrm rot="1599801">
            <a:off x="8579065" y="4699971"/>
            <a:ext cx="602352" cy="399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ight Arrow 10"/>
          <p:cNvSpPr/>
          <p:nvPr/>
        </p:nvSpPr>
        <p:spPr>
          <a:xfrm rot="4329478">
            <a:off x="6207043" y="5703179"/>
            <a:ext cx="602352" cy="399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p:cNvSpPr txBox="1"/>
          <p:nvPr/>
        </p:nvSpPr>
        <p:spPr>
          <a:xfrm>
            <a:off x="187087" y="5214316"/>
            <a:ext cx="5692877" cy="1477328"/>
          </a:xfrm>
          <a:prstGeom prst="rect">
            <a:avLst/>
          </a:prstGeom>
          <a:solidFill>
            <a:schemeClr val="accent1">
              <a:lumMod val="40000"/>
              <a:lumOff val="60000"/>
            </a:schemeClr>
          </a:solidFill>
        </p:spPr>
        <p:txBody>
          <a:bodyPr wrap="square" rtlCol="0">
            <a:spAutoFit/>
          </a:bodyPr>
          <a:lstStyle/>
          <a:p>
            <a:r>
              <a:rPr lang="en-AU" dirty="0" smtClean="0"/>
              <a:t>Note: Even though there is $6000 dollars shown on each side, does not mean there is $12000. The same $6000 is both an asset AND liability.</a:t>
            </a:r>
          </a:p>
          <a:p>
            <a:endParaRPr lang="en-AU" dirty="0"/>
          </a:p>
          <a:p>
            <a:r>
              <a:rPr lang="en-AU" dirty="0" smtClean="0"/>
              <a:t>It just shows how the $6000 is viewed/used by the bank. </a:t>
            </a:r>
            <a:endParaRPr lang="en-AU" dirty="0"/>
          </a:p>
        </p:txBody>
      </p:sp>
      <p:sp>
        <p:nvSpPr>
          <p:cNvPr id="13" name="TextBox 12"/>
          <p:cNvSpPr txBox="1"/>
          <p:nvPr/>
        </p:nvSpPr>
        <p:spPr>
          <a:xfrm>
            <a:off x="360875" y="1134261"/>
            <a:ext cx="2703871" cy="1754326"/>
          </a:xfrm>
          <a:prstGeom prst="rect">
            <a:avLst/>
          </a:prstGeom>
          <a:solidFill>
            <a:schemeClr val="accent3">
              <a:lumMod val="20000"/>
              <a:lumOff val="80000"/>
            </a:schemeClr>
          </a:solidFill>
        </p:spPr>
        <p:txBody>
          <a:bodyPr wrap="square" rtlCol="0">
            <a:spAutoFit/>
          </a:bodyPr>
          <a:lstStyle/>
          <a:p>
            <a:r>
              <a:rPr lang="en-AU" b="1" dirty="0" smtClean="0"/>
              <a:t>Example</a:t>
            </a:r>
          </a:p>
          <a:p>
            <a:r>
              <a:rPr lang="en-AU" dirty="0" smtClean="0"/>
              <a:t>A customer deposits $6000 in a bank, and the bank then uses that money in a few different ways.</a:t>
            </a:r>
            <a:endParaRPr lang="en-AU" dirty="0"/>
          </a:p>
        </p:txBody>
      </p:sp>
      <p:sp>
        <p:nvSpPr>
          <p:cNvPr id="14" name="TextBox 13"/>
          <p:cNvSpPr txBox="1"/>
          <p:nvPr/>
        </p:nvSpPr>
        <p:spPr>
          <a:xfrm>
            <a:off x="7831393" y="52772"/>
            <a:ext cx="4129238" cy="1200329"/>
          </a:xfrm>
          <a:prstGeom prst="rect">
            <a:avLst/>
          </a:prstGeom>
          <a:solidFill>
            <a:srgbClr val="FFFF00"/>
          </a:solidFill>
        </p:spPr>
        <p:txBody>
          <a:bodyPr wrap="square" rtlCol="0">
            <a:spAutoFit/>
          </a:bodyPr>
          <a:lstStyle/>
          <a:p>
            <a:r>
              <a:rPr lang="en-AU" dirty="0" smtClean="0">
                <a:solidFill>
                  <a:srgbClr val="FF0000"/>
                </a:solidFill>
              </a:rPr>
              <a:t>Summary</a:t>
            </a:r>
          </a:p>
          <a:p>
            <a:r>
              <a:rPr lang="en-AU" dirty="0" smtClean="0">
                <a:solidFill>
                  <a:srgbClr val="FF0000"/>
                </a:solidFill>
              </a:rPr>
              <a:t>Any amount of money is simultaneously an asset and a liability. This is why the two sides are balanced.</a:t>
            </a:r>
            <a:endParaRPr lang="en-AU" dirty="0">
              <a:solidFill>
                <a:srgbClr val="FF0000"/>
              </a:solidFill>
            </a:endParaRPr>
          </a:p>
        </p:txBody>
      </p:sp>
    </p:spTree>
    <p:extLst>
      <p:ext uri="{BB962C8B-B14F-4D97-AF65-F5344CB8AC3E}">
        <p14:creationId xmlns:p14="http://schemas.microsoft.com/office/powerpoint/2010/main" val="320345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animBg="1"/>
      <p:bldP spid="9" grpId="0" animBg="1"/>
      <p:bldP spid="10" grpId="0" animBg="1"/>
      <p:bldP spid="11" grpId="0" animBg="1"/>
      <p:bldP spid="1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531" y="74980"/>
            <a:ext cx="5043854" cy="1085606"/>
          </a:xfrm>
        </p:spPr>
        <p:txBody>
          <a:bodyPr/>
          <a:lstStyle/>
          <a:p>
            <a:r>
              <a:rPr lang="en-AU" dirty="0" smtClean="0"/>
              <a:t>T Accounts Summary</a:t>
            </a:r>
            <a:endParaRPr lang="en-AU" dirty="0"/>
          </a:p>
        </p:txBody>
      </p:sp>
      <p:sp>
        <p:nvSpPr>
          <p:cNvPr id="3" name="Content Placeholder 2"/>
          <p:cNvSpPr>
            <a:spLocks noGrp="1"/>
          </p:cNvSpPr>
          <p:nvPr>
            <p:ph idx="1"/>
          </p:nvPr>
        </p:nvSpPr>
        <p:spPr>
          <a:xfrm>
            <a:off x="337038" y="1160585"/>
            <a:ext cx="4604239" cy="4571999"/>
          </a:xfrm>
        </p:spPr>
        <p:txBody>
          <a:bodyPr>
            <a:normAutofit fontScale="70000" lnSpcReduction="20000"/>
          </a:bodyPr>
          <a:lstStyle/>
          <a:p>
            <a:r>
              <a:rPr lang="en-AU" dirty="0" smtClean="0"/>
              <a:t>We assume that banks have: assets and liabilities</a:t>
            </a:r>
          </a:p>
          <a:p>
            <a:pPr>
              <a:buFont typeface="Wingdings" panose="05000000000000000000" pitchFamily="2" charset="2"/>
              <a:buChar char="q"/>
            </a:pPr>
            <a:r>
              <a:rPr lang="en-AU" dirty="0" smtClean="0"/>
              <a:t>Assets – things that have money value or can earn money in the future</a:t>
            </a:r>
          </a:p>
          <a:p>
            <a:pPr lvl="1"/>
            <a:r>
              <a:rPr lang="en-AU" b="1" dirty="0" smtClean="0"/>
              <a:t>Loans</a:t>
            </a:r>
            <a:r>
              <a:rPr lang="en-AU" dirty="0" smtClean="0"/>
              <a:t> – people will have to pay you back</a:t>
            </a:r>
          </a:p>
          <a:p>
            <a:pPr lvl="1"/>
            <a:r>
              <a:rPr lang="en-AU" b="1" dirty="0" smtClean="0"/>
              <a:t>Required Reserves </a:t>
            </a:r>
            <a:r>
              <a:rPr lang="en-AU" dirty="0" smtClean="0"/>
              <a:t>– the Fed will have to pay you back</a:t>
            </a:r>
          </a:p>
          <a:p>
            <a:pPr lvl="1"/>
            <a:r>
              <a:rPr lang="en-AU" b="1" dirty="0" smtClean="0"/>
              <a:t>Excess Reserves </a:t>
            </a:r>
            <a:r>
              <a:rPr lang="en-AU" dirty="0" smtClean="0"/>
              <a:t>– this is liquid money that the bank is just holding!</a:t>
            </a:r>
          </a:p>
          <a:p>
            <a:pPr lvl="1"/>
            <a:r>
              <a:rPr lang="en-AU" b="1" dirty="0" smtClean="0"/>
              <a:t>Bonds</a:t>
            </a:r>
            <a:r>
              <a:rPr lang="en-AU" dirty="0" smtClean="0"/>
              <a:t> – you will be paid back</a:t>
            </a:r>
          </a:p>
          <a:p>
            <a:pPr>
              <a:buFont typeface="Wingdings" panose="05000000000000000000" pitchFamily="2" charset="2"/>
              <a:buChar char="q"/>
            </a:pPr>
            <a:r>
              <a:rPr lang="en-AU" dirty="0" smtClean="0"/>
              <a:t>Liabilities – things that will cost money in the future </a:t>
            </a:r>
          </a:p>
          <a:p>
            <a:pPr lvl="1"/>
            <a:r>
              <a:rPr lang="en-AU" b="1" dirty="0" smtClean="0"/>
              <a:t>Deposits</a:t>
            </a:r>
            <a:r>
              <a:rPr lang="en-AU" dirty="0" smtClean="0"/>
              <a:t> – this is money that the you must pay back to the customers</a:t>
            </a:r>
          </a:p>
          <a:p>
            <a:pPr>
              <a:buFont typeface="Wingdings" panose="05000000000000000000" pitchFamily="2" charset="2"/>
              <a:buChar char="q"/>
            </a:pPr>
            <a:r>
              <a:rPr lang="en-AU" dirty="0" smtClean="0"/>
              <a:t>Assets = Liabilities </a:t>
            </a:r>
            <a:r>
              <a:rPr lang="en-AU" strike="sngStrike" dirty="0" smtClean="0"/>
              <a:t>(+Equity)</a:t>
            </a:r>
          </a:p>
          <a:p>
            <a:pPr lvl="1"/>
            <a:r>
              <a:rPr lang="en-AU" dirty="0" smtClean="0"/>
              <a:t>Therefore both sides must be balanced.</a:t>
            </a:r>
          </a:p>
          <a:p>
            <a:endParaRPr lang="en-AU" dirty="0" smtClean="0"/>
          </a:p>
          <a:p>
            <a:endParaRPr lang="en-AU" dirty="0" smtClean="0"/>
          </a:p>
        </p:txBody>
      </p:sp>
      <p:graphicFrame>
        <p:nvGraphicFramePr>
          <p:cNvPr id="6" name="Table 5"/>
          <p:cNvGraphicFramePr>
            <a:graphicFrameLocks noGrp="1"/>
          </p:cNvGraphicFramePr>
          <p:nvPr>
            <p:extLst/>
          </p:nvPr>
        </p:nvGraphicFramePr>
        <p:xfrm>
          <a:off x="6251331" y="332803"/>
          <a:ext cx="5684716" cy="1832692"/>
        </p:xfrm>
        <a:graphic>
          <a:graphicData uri="http://schemas.openxmlformats.org/drawingml/2006/table">
            <a:tbl>
              <a:tblPr firstRow="1" bandRow="1">
                <a:tableStyleId>{5C22544A-7EE6-4342-B048-85BDC9FD1C3A}</a:tableStyleId>
              </a:tblPr>
              <a:tblGrid>
                <a:gridCol w="2842358">
                  <a:extLst>
                    <a:ext uri="{9D8B030D-6E8A-4147-A177-3AD203B41FA5}">
                      <a16:colId xmlns:a16="http://schemas.microsoft.com/office/drawing/2014/main" val="2935050002"/>
                    </a:ext>
                  </a:extLst>
                </a:gridCol>
                <a:gridCol w="2842358">
                  <a:extLst>
                    <a:ext uri="{9D8B030D-6E8A-4147-A177-3AD203B41FA5}">
                      <a16:colId xmlns:a16="http://schemas.microsoft.com/office/drawing/2014/main" val="4257924739"/>
                    </a:ext>
                  </a:extLst>
                </a:gridCol>
              </a:tblGrid>
              <a:tr h="537635">
                <a:tc>
                  <a:txBody>
                    <a:bodyPr/>
                    <a:lstStyle/>
                    <a:p>
                      <a:pPr algn="ctr"/>
                      <a:r>
                        <a:rPr lang="en-AU" dirty="0" smtClean="0"/>
                        <a:t>Liabilities</a:t>
                      </a:r>
                      <a:endParaRPr lang="en-AU" dirty="0"/>
                    </a:p>
                  </a:txBody>
                  <a:tcPr/>
                </a:tc>
                <a:tc>
                  <a:txBody>
                    <a:bodyPr/>
                    <a:lstStyle/>
                    <a:p>
                      <a:pPr algn="ctr"/>
                      <a:r>
                        <a:rPr lang="en-AU" dirty="0" smtClean="0"/>
                        <a:t>Assets</a:t>
                      </a:r>
                      <a:endParaRPr lang="en-AU" dirty="0"/>
                    </a:p>
                  </a:txBody>
                  <a:tcPr/>
                </a:tc>
                <a:extLst>
                  <a:ext uri="{0D108BD9-81ED-4DB2-BD59-A6C34878D82A}">
                    <a16:rowId xmlns:a16="http://schemas.microsoft.com/office/drawing/2014/main" val="1613192367"/>
                  </a:ext>
                </a:extLst>
              </a:tr>
              <a:tr h="1295057">
                <a:tc>
                  <a:txBody>
                    <a:bodyPr/>
                    <a:lstStyle/>
                    <a:p>
                      <a:r>
                        <a:rPr lang="en-AU" dirty="0" smtClean="0"/>
                        <a:t>Deposits</a:t>
                      </a:r>
                    </a:p>
                  </a:txBody>
                  <a:tcPr/>
                </a:tc>
                <a:tc>
                  <a:txBody>
                    <a:bodyPr/>
                    <a:lstStyle/>
                    <a:p>
                      <a:r>
                        <a:rPr lang="en-AU" sz="1200" dirty="0" smtClean="0"/>
                        <a:t>Required Reserves</a:t>
                      </a:r>
                    </a:p>
                    <a:p>
                      <a:r>
                        <a:rPr lang="en-AU" sz="1200" dirty="0" smtClean="0"/>
                        <a:t>Excess Reserves</a:t>
                      </a:r>
                    </a:p>
                    <a:p>
                      <a:r>
                        <a:rPr lang="en-AU" sz="1200" dirty="0" smtClean="0"/>
                        <a:t>Bonds</a:t>
                      </a:r>
                    </a:p>
                    <a:p>
                      <a:r>
                        <a:rPr lang="en-AU" sz="1200" dirty="0" smtClean="0"/>
                        <a:t>Securities</a:t>
                      </a:r>
                      <a:r>
                        <a:rPr lang="en-AU" sz="1200" baseline="0" dirty="0" smtClean="0"/>
                        <a:t> (</a:t>
                      </a:r>
                      <a:r>
                        <a:rPr lang="en-AU" sz="1200" baseline="0" dirty="0" smtClean="0">
                          <a:hlinkClick r:id="rId2"/>
                        </a:rPr>
                        <a:t>securities</a:t>
                      </a:r>
                      <a:r>
                        <a:rPr lang="en-AU" sz="1200" baseline="0" dirty="0" smtClean="0"/>
                        <a:t> is a generic word for a financial asset)</a:t>
                      </a:r>
                      <a:endParaRPr lang="en-AU" sz="1200" dirty="0" smtClean="0"/>
                    </a:p>
                    <a:p>
                      <a:r>
                        <a:rPr lang="en-AU" sz="1200" dirty="0" smtClean="0"/>
                        <a:t>Loans</a:t>
                      </a:r>
                    </a:p>
                  </a:txBody>
                  <a:tcPr/>
                </a:tc>
                <a:extLst>
                  <a:ext uri="{0D108BD9-81ED-4DB2-BD59-A6C34878D82A}">
                    <a16:rowId xmlns:a16="http://schemas.microsoft.com/office/drawing/2014/main" val="3544346805"/>
                  </a:ext>
                </a:extLst>
              </a:tr>
            </a:tbl>
          </a:graphicData>
        </a:graphic>
      </p:graphicFrame>
      <p:pic>
        <p:nvPicPr>
          <p:cNvPr id="9" name="Picture 8"/>
          <p:cNvPicPr>
            <a:picLocks noChangeAspect="1"/>
          </p:cNvPicPr>
          <p:nvPr/>
        </p:nvPicPr>
        <p:blipFill>
          <a:blip r:embed="rId3"/>
          <a:stretch>
            <a:fillRect/>
          </a:stretch>
        </p:blipFill>
        <p:spPr>
          <a:xfrm flipV="1">
            <a:off x="6955028" y="2233246"/>
            <a:ext cx="4277322" cy="527538"/>
          </a:xfrm>
          <a:prstGeom prst="rect">
            <a:avLst/>
          </a:prstGeom>
        </p:spPr>
      </p:pic>
      <p:sp>
        <p:nvSpPr>
          <p:cNvPr id="10" name="TextBox 9"/>
          <p:cNvSpPr txBox="1"/>
          <p:nvPr/>
        </p:nvSpPr>
        <p:spPr>
          <a:xfrm>
            <a:off x="7530789" y="2751991"/>
            <a:ext cx="3701561" cy="1077218"/>
          </a:xfrm>
          <a:prstGeom prst="rect">
            <a:avLst/>
          </a:prstGeom>
          <a:noFill/>
        </p:spPr>
        <p:txBody>
          <a:bodyPr wrap="square" rtlCol="0">
            <a:spAutoFit/>
          </a:bodyPr>
          <a:lstStyle/>
          <a:p>
            <a:r>
              <a:rPr lang="en-AU" sz="1600" dirty="0" smtClean="0"/>
              <a:t>Two sides are always balanced.</a:t>
            </a:r>
          </a:p>
          <a:p>
            <a:endParaRPr lang="en-AU" sz="1600" dirty="0"/>
          </a:p>
          <a:p>
            <a:r>
              <a:rPr lang="en-AU" sz="1600" dirty="0" smtClean="0"/>
              <a:t>Therefore any change has to maintain the balance. </a:t>
            </a:r>
            <a:endParaRPr lang="en-AU" sz="1600" dirty="0"/>
          </a:p>
        </p:txBody>
      </p:sp>
      <p:pic>
        <p:nvPicPr>
          <p:cNvPr id="17" name="Picture 16"/>
          <p:cNvPicPr>
            <a:picLocks noChangeAspect="1"/>
          </p:cNvPicPr>
          <p:nvPr/>
        </p:nvPicPr>
        <p:blipFill>
          <a:blip r:embed="rId4"/>
          <a:stretch>
            <a:fillRect/>
          </a:stretch>
        </p:blipFill>
        <p:spPr>
          <a:xfrm>
            <a:off x="5673481" y="4424497"/>
            <a:ext cx="3001294" cy="1871964"/>
          </a:xfrm>
          <a:prstGeom prst="rect">
            <a:avLst/>
          </a:prstGeom>
        </p:spPr>
      </p:pic>
      <p:pic>
        <p:nvPicPr>
          <p:cNvPr id="18" name="Picture 17"/>
          <p:cNvPicPr>
            <a:picLocks noChangeAspect="1"/>
          </p:cNvPicPr>
          <p:nvPr/>
        </p:nvPicPr>
        <p:blipFill>
          <a:blip r:embed="rId5"/>
          <a:stretch>
            <a:fillRect/>
          </a:stretch>
        </p:blipFill>
        <p:spPr>
          <a:xfrm>
            <a:off x="9093689" y="4424498"/>
            <a:ext cx="2844118" cy="1871963"/>
          </a:xfrm>
          <a:prstGeom prst="rect">
            <a:avLst/>
          </a:prstGeom>
        </p:spPr>
      </p:pic>
      <p:sp>
        <p:nvSpPr>
          <p:cNvPr id="19" name="TextBox 18"/>
          <p:cNvSpPr txBox="1"/>
          <p:nvPr/>
        </p:nvSpPr>
        <p:spPr>
          <a:xfrm>
            <a:off x="5595288" y="4055165"/>
            <a:ext cx="3262974" cy="369332"/>
          </a:xfrm>
          <a:prstGeom prst="rect">
            <a:avLst/>
          </a:prstGeom>
          <a:noFill/>
        </p:spPr>
        <p:txBody>
          <a:bodyPr wrap="square" rtlCol="0">
            <a:spAutoFit/>
          </a:bodyPr>
          <a:lstStyle/>
          <a:p>
            <a:r>
              <a:rPr lang="en-AU" dirty="0" smtClean="0">
                <a:solidFill>
                  <a:srgbClr val="0070C0"/>
                </a:solidFill>
              </a:rPr>
              <a:t>Affects 1 side of the T Account</a:t>
            </a:r>
            <a:endParaRPr lang="en-AU" dirty="0">
              <a:solidFill>
                <a:srgbClr val="0070C0"/>
              </a:solidFill>
            </a:endParaRPr>
          </a:p>
        </p:txBody>
      </p:sp>
      <p:sp>
        <p:nvSpPr>
          <p:cNvPr id="20" name="TextBox 19"/>
          <p:cNvSpPr txBox="1"/>
          <p:nvPr/>
        </p:nvSpPr>
        <p:spPr>
          <a:xfrm>
            <a:off x="8858262" y="4042136"/>
            <a:ext cx="3507983" cy="369332"/>
          </a:xfrm>
          <a:prstGeom prst="rect">
            <a:avLst/>
          </a:prstGeom>
          <a:noFill/>
        </p:spPr>
        <p:txBody>
          <a:bodyPr wrap="square" rtlCol="0">
            <a:spAutoFit/>
          </a:bodyPr>
          <a:lstStyle/>
          <a:p>
            <a:r>
              <a:rPr lang="en-AU" dirty="0" smtClean="0">
                <a:solidFill>
                  <a:srgbClr val="0070C0"/>
                </a:solidFill>
              </a:rPr>
              <a:t>Affects both sides of the T Account</a:t>
            </a:r>
            <a:endParaRPr lang="en-AU" dirty="0">
              <a:solidFill>
                <a:srgbClr val="0070C0"/>
              </a:solidFill>
            </a:endParaRPr>
          </a:p>
        </p:txBody>
      </p:sp>
    </p:spTree>
    <p:extLst>
      <p:ext uri="{BB962C8B-B14F-4D97-AF65-F5344CB8AC3E}">
        <p14:creationId xmlns:p14="http://schemas.microsoft.com/office/powerpoint/2010/main" val="15966026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010908" y="333914"/>
            <a:ext cx="1181151" cy="2249041"/>
          </a:xfrm>
          <a:prstGeom prst="rect">
            <a:avLst/>
          </a:prstGeom>
        </p:spPr>
      </p:pic>
      <p:sp>
        <p:nvSpPr>
          <p:cNvPr id="2" name="Title 1"/>
          <p:cNvSpPr>
            <a:spLocks noGrp="1"/>
          </p:cNvSpPr>
          <p:nvPr>
            <p:ph type="title"/>
          </p:nvPr>
        </p:nvSpPr>
        <p:spPr>
          <a:xfrm>
            <a:off x="330200" y="112077"/>
            <a:ext cx="5115560" cy="1325563"/>
          </a:xfrm>
        </p:spPr>
        <p:txBody>
          <a:bodyPr/>
          <a:lstStyle/>
          <a:p>
            <a:r>
              <a:rPr lang="en-AU" dirty="0" smtClean="0"/>
              <a:t>Bonds – more detail</a:t>
            </a:r>
            <a:endParaRPr lang="en-AU" dirty="0"/>
          </a:p>
        </p:txBody>
      </p:sp>
      <p:sp>
        <p:nvSpPr>
          <p:cNvPr id="3" name="Content Placeholder 2"/>
          <p:cNvSpPr>
            <a:spLocks noGrp="1"/>
          </p:cNvSpPr>
          <p:nvPr>
            <p:ph idx="1"/>
          </p:nvPr>
        </p:nvSpPr>
        <p:spPr>
          <a:xfrm>
            <a:off x="406653" y="1290856"/>
            <a:ext cx="4671838" cy="3243210"/>
          </a:xfrm>
        </p:spPr>
        <p:txBody>
          <a:bodyPr>
            <a:normAutofit fontScale="85000" lnSpcReduction="20000"/>
          </a:bodyPr>
          <a:lstStyle/>
          <a:p>
            <a:pPr marL="0" indent="0">
              <a:buNone/>
            </a:pPr>
            <a:r>
              <a:rPr lang="en-AU" b="1" dirty="0" smtClean="0"/>
              <a:t>Definitions</a:t>
            </a:r>
          </a:p>
          <a:p>
            <a:r>
              <a:rPr lang="en-AU" dirty="0" smtClean="0">
                <a:solidFill>
                  <a:srgbClr val="00B0F0"/>
                </a:solidFill>
              </a:rPr>
              <a:t>Original Amount</a:t>
            </a:r>
            <a:r>
              <a:rPr lang="en-AU" dirty="0" smtClean="0"/>
              <a:t> – the original amount that must be repaid (written on the ‘face’ of the bond)</a:t>
            </a:r>
          </a:p>
          <a:p>
            <a:r>
              <a:rPr lang="en-AU" dirty="0" smtClean="0">
                <a:solidFill>
                  <a:srgbClr val="00B0F0"/>
                </a:solidFill>
              </a:rPr>
              <a:t>Interest</a:t>
            </a:r>
            <a:r>
              <a:rPr lang="en-AU" dirty="0" smtClean="0"/>
              <a:t>– the interest rate of the bond paid per period</a:t>
            </a:r>
          </a:p>
          <a:p>
            <a:r>
              <a:rPr lang="en-AU" b="1" dirty="0" smtClean="0"/>
              <a:t>Bonds have a lifetime </a:t>
            </a:r>
            <a:r>
              <a:rPr lang="en-AU" dirty="0" smtClean="0"/>
              <a:t>depending on the type of bond. </a:t>
            </a:r>
          </a:p>
          <a:p>
            <a:pPr lvl="1"/>
            <a:r>
              <a:rPr lang="en-AU" dirty="0" err="1" smtClean="0"/>
              <a:t>Eg</a:t>
            </a:r>
            <a:r>
              <a:rPr lang="en-AU" dirty="0" smtClean="0"/>
              <a:t>. A 10 year bond pays interest for 10 years.</a:t>
            </a:r>
          </a:p>
        </p:txBody>
      </p:sp>
      <p:sp>
        <p:nvSpPr>
          <p:cNvPr id="4" name="Curved Right Arrow 3"/>
          <p:cNvSpPr/>
          <p:nvPr/>
        </p:nvSpPr>
        <p:spPr>
          <a:xfrm rot="3802791" flipV="1">
            <a:off x="8323897" y="127180"/>
            <a:ext cx="416560" cy="24482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5" name="Curved Right Arrow 4"/>
          <p:cNvSpPr/>
          <p:nvPr/>
        </p:nvSpPr>
        <p:spPr>
          <a:xfrm rot="14661549" flipV="1">
            <a:off x="8901505" y="1788951"/>
            <a:ext cx="416560" cy="234413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6" name="TextBox 5"/>
          <p:cNvSpPr txBox="1"/>
          <p:nvPr/>
        </p:nvSpPr>
        <p:spPr>
          <a:xfrm>
            <a:off x="6621819" y="5070025"/>
            <a:ext cx="5374640" cy="1200329"/>
          </a:xfrm>
          <a:prstGeom prst="rect">
            <a:avLst/>
          </a:prstGeom>
          <a:noFill/>
        </p:spPr>
        <p:txBody>
          <a:bodyPr wrap="square" rtlCol="0">
            <a:spAutoFit/>
          </a:bodyPr>
          <a:lstStyle/>
          <a:p>
            <a:r>
              <a:rPr lang="en-AU" dirty="0" smtClean="0"/>
              <a:t>An </a:t>
            </a:r>
            <a:r>
              <a:rPr lang="en-AU" dirty="0" smtClean="0">
                <a:solidFill>
                  <a:srgbClr val="00B0F0"/>
                </a:solidFill>
              </a:rPr>
              <a:t>individual who buys a bond</a:t>
            </a:r>
            <a:r>
              <a:rPr lang="en-AU" dirty="0" smtClean="0"/>
              <a:t>, for an original amount receives a </a:t>
            </a:r>
            <a:r>
              <a:rPr lang="en-AU" dirty="0" smtClean="0">
                <a:solidFill>
                  <a:srgbClr val="00B0F0"/>
                </a:solidFill>
              </a:rPr>
              <a:t>certificate</a:t>
            </a:r>
            <a:r>
              <a:rPr lang="en-AU" dirty="0" smtClean="0"/>
              <a:t> that </a:t>
            </a:r>
            <a:r>
              <a:rPr lang="en-AU" dirty="0" smtClean="0">
                <a:solidFill>
                  <a:srgbClr val="00B0F0"/>
                </a:solidFill>
              </a:rPr>
              <a:t>entitles them to be paid back the principal + interest</a:t>
            </a:r>
            <a:r>
              <a:rPr lang="en-AU" dirty="0" smtClean="0"/>
              <a:t>. The size of these regular payments is the coupon rate. </a:t>
            </a:r>
          </a:p>
        </p:txBody>
      </p:sp>
      <p:pic>
        <p:nvPicPr>
          <p:cNvPr id="7" name="Picture 6"/>
          <p:cNvPicPr>
            <a:picLocks noChangeAspect="1"/>
          </p:cNvPicPr>
          <p:nvPr/>
        </p:nvPicPr>
        <p:blipFill>
          <a:blip r:embed="rId3"/>
          <a:stretch>
            <a:fillRect/>
          </a:stretch>
        </p:blipFill>
        <p:spPr>
          <a:xfrm>
            <a:off x="5867534" y="1761682"/>
            <a:ext cx="1393739" cy="2504965"/>
          </a:xfrm>
          <a:prstGeom prst="rect">
            <a:avLst/>
          </a:prstGeom>
        </p:spPr>
      </p:pic>
      <p:sp>
        <p:nvSpPr>
          <p:cNvPr id="10" name="TextBox 9"/>
          <p:cNvSpPr txBox="1"/>
          <p:nvPr/>
        </p:nvSpPr>
        <p:spPr>
          <a:xfrm>
            <a:off x="330200" y="4500880"/>
            <a:ext cx="3540760" cy="2246769"/>
          </a:xfrm>
          <a:prstGeom prst="rect">
            <a:avLst/>
          </a:prstGeom>
          <a:solidFill>
            <a:schemeClr val="accent6">
              <a:lumMod val="20000"/>
              <a:lumOff val="80000"/>
            </a:schemeClr>
          </a:solidFill>
        </p:spPr>
        <p:txBody>
          <a:bodyPr wrap="square" rtlCol="0">
            <a:spAutoFit/>
          </a:bodyPr>
          <a:lstStyle/>
          <a:p>
            <a:r>
              <a:rPr lang="en-AU" sz="1400" b="1" dirty="0" smtClean="0"/>
              <a:t>Types of Bonds</a:t>
            </a:r>
          </a:p>
          <a:p>
            <a:pPr marL="285750" indent="-285750">
              <a:buFont typeface="Arial" panose="020B0604020202020204" pitchFamily="34" charset="0"/>
              <a:buChar char="•"/>
            </a:pPr>
            <a:r>
              <a:rPr lang="en-AU" sz="1400" dirty="0" smtClean="0"/>
              <a:t>Treasuries – US Government Bonds</a:t>
            </a:r>
          </a:p>
          <a:p>
            <a:pPr marL="742950" lvl="1" indent="-285750">
              <a:buFont typeface="Arial" panose="020B0604020202020204" pitchFamily="34" charset="0"/>
              <a:buChar char="•"/>
            </a:pPr>
            <a:r>
              <a:rPr lang="en-AU" sz="1400" dirty="0" smtClean="0"/>
              <a:t>Bonds – 10 </a:t>
            </a:r>
            <a:r>
              <a:rPr lang="en-AU" sz="1400" dirty="0" err="1" smtClean="0"/>
              <a:t>yrs</a:t>
            </a:r>
            <a:r>
              <a:rPr lang="en-AU" sz="1400" dirty="0" smtClean="0"/>
              <a:t> +</a:t>
            </a:r>
          </a:p>
          <a:p>
            <a:pPr marL="742950" lvl="1" indent="-285750">
              <a:buFont typeface="Arial" panose="020B0604020202020204" pitchFamily="34" charset="0"/>
              <a:buChar char="•"/>
            </a:pPr>
            <a:r>
              <a:rPr lang="en-AU" sz="1400" dirty="0" smtClean="0"/>
              <a:t>Notes – 2 to 10 years</a:t>
            </a:r>
          </a:p>
          <a:p>
            <a:pPr marL="742950" lvl="1" indent="-285750">
              <a:buFont typeface="Arial" panose="020B0604020202020204" pitchFamily="34" charset="0"/>
              <a:buChar char="•"/>
            </a:pPr>
            <a:r>
              <a:rPr lang="en-AU" sz="1400" dirty="0" smtClean="0"/>
              <a:t>Bills – 1 year or less</a:t>
            </a:r>
          </a:p>
          <a:p>
            <a:pPr marL="285750" indent="-285750">
              <a:buFont typeface="Arial" panose="020B0604020202020204" pitchFamily="34" charset="0"/>
              <a:buChar char="•"/>
            </a:pPr>
            <a:r>
              <a:rPr lang="en-AU" sz="1400" dirty="0" smtClean="0"/>
              <a:t>Corporate Bonds</a:t>
            </a:r>
          </a:p>
          <a:p>
            <a:r>
              <a:rPr lang="en-AU" sz="1400" b="1" dirty="0" smtClean="0"/>
              <a:t>Bond Ratings:</a:t>
            </a:r>
          </a:p>
          <a:p>
            <a:pPr marL="742950" lvl="1" indent="-285750">
              <a:buFont typeface="Arial" panose="020B0604020202020204" pitchFamily="34" charset="0"/>
              <a:buChar char="•"/>
            </a:pPr>
            <a:r>
              <a:rPr lang="en-AU" sz="1400" dirty="0" smtClean="0"/>
              <a:t>AAA – best</a:t>
            </a:r>
          </a:p>
          <a:p>
            <a:pPr marL="742950" lvl="1" indent="-285750">
              <a:buFont typeface="Arial" panose="020B0604020202020204" pitchFamily="34" charset="0"/>
              <a:buChar char="•"/>
            </a:pPr>
            <a:r>
              <a:rPr lang="en-AU" sz="1400" dirty="0" smtClean="0"/>
              <a:t>BBB – medium risk</a:t>
            </a:r>
          </a:p>
          <a:p>
            <a:pPr marL="742950" lvl="1" indent="-285750">
              <a:buFont typeface="Arial" panose="020B0604020202020204" pitchFamily="34" charset="0"/>
              <a:buChar char="•"/>
            </a:pPr>
            <a:r>
              <a:rPr lang="en-AU" sz="1400" dirty="0" smtClean="0"/>
              <a:t>Bb or lower – high risk ‘junk’ bond</a:t>
            </a:r>
            <a:endParaRPr lang="en-AU" sz="1400" dirty="0"/>
          </a:p>
        </p:txBody>
      </p:sp>
      <p:pic>
        <p:nvPicPr>
          <p:cNvPr id="11" name="Picture 10"/>
          <p:cNvPicPr>
            <a:picLocks noChangeAspect="1"/>
          </p:cNvPicPr>
          <p:nvPr/>
        </p:nvPicPr>
        <p:blipFill>
          <a:blip r:embed="rId4"/>
          <a:stretch>
            <a:fillRect/>
          </a:stretch>
        </p:blipFill>
        <p:spPr>
          <a:xfrm>
            <a:off x="8254071" y="2138455"/>
            <a:ext cx="1388941" cy="858401"/>
          </a:xfrm>
          <a:prstGeom prst="rect">
            <a:avLst/>
          </a:prstGeom>
        </p:spPr>
      </p:pic>
      <p:sp>
        <p:nvSpPr>
          <p:cNvPr id="12" name="Curved Right Arrow 11"/>
          <p:cNvSpPr/>
          <p:nvPr/>
        </p:nvSpPr>
        <p:spPr>
          <a:xfrm rot="14661549" flipV="1">
            <a:off x="9176589" y="2186330"/>
            <a:ext cx="416560" cy="2916820"/>
          </a:xfrm>
          <a:prstGeom prst="curv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13" name="Picture 12"/>
          <p:cNvPicPr>
            <a:picLocks noChangeAspect="1"/>
          </p:cNvPicPr>
          <p:nvPr/>
        </p:nvPicPr>
        <p:blipFill>
          <a:blip r:embed="rId5"/>
          <a:stretch>
            <a:fillRect/>
          </a:stretch>
        </p:blipFill>
        <p:spPr>
          <a:xfrm>
            <a:off x="7943455" y="276202"/>
            <a:ext cx="1166330" cy="667160"/>
          </a:xfrm>
          <a:prstGeom prst="rect">
            <a:avLst/>
          </a:prstGeom>
        </p:spPr>
      </p:pic>
      <p:sp>
        <p:nvSpPr>
          <p:cNvPr id="9" name="TextBox 8"/>
          <p:cNvSpPr txBox="1"/>
          <p:nvPr/>
        </p:nvSpPr>
        <p:spPr>
          <a:xfrm>
            <a:off x="7559942" y="644525"/>
            <a:ext cx="1944469" cy="646331"/>
          </a:xfrm>
          <a:prstGeom prst="rect">
            <a:avLst/>
          </a:prstGeom>
          <a:noFill/>
        </p:spPr>
        <p:txBody>
          <a:bodyPr wrap="square" rtlCol="0">
            <a:spAutoFit/>
          </a:bodyPr>
          <a:lstStyle/>
          <a:p>
            <a:r>
              <a:rPr lang="en-AU" dirty="0" smtClean="0"/>
              <a:t>Original Amount</a:t>
            </a:r>
          </a:p>
          <a:p>
            <a:r>
              <a:rPr lang="en-AU" dirty="0" err="1" smtClean="0"/>
              <a:t>Eg</a:t>
            </a:r>
            <a:r>
              <a:rPr lang="en-AU" dirty="0" smtClean="0"/>
              <a:t>. $1000</a:t>
            </a:r>
            <a:endParaRPr lang="en-AU" dirty="0"/>
          </a:p>
        </p:txBody>
      </p:sp>
      <p:sp>
        <p:nvSpPr>
          <p:cNvPr id="15" name="TextBox 14"/>
          <p:cNvSpPr txBox="1"/>
          <p:nvPr/>
        </p:nvSpPr>
        <p:spPr>
          <a:xfrm>
            <a:off x="9719844" y="3512906"/>
            <a:ext cx="1944469" cy="1477328"/>
          </a:xfrm>
          <a:prstGeom prst="rect">
            <a:avLst/>
          </a:prstGeom>
          <a:noFill/>
        </p:spPr>
        <p:txBody>
          <a:bodyPr wrap="square" rtlCol="0">
            <a:spAutoFit/>
          </a:bodyPr>
          <a:lstStyle/>
          <a:p>
            <a:r>
              <a:rPr lang="en-AU" dirty="0" smtClean="0"/>
              <a:t>Pays back the principal $1000 + regular interest payments (coupon rate)</a:t>
            </a:r>
            <a:endParaRPr lang="en-AU" dirty="0"/>
          </a:p>
        </p:txBody>
      </p:sp>
      <p:sp>
        <p:nvSpPr>
          <p:cNvPr id="16" name="TextBox 15"/>
          <p:cNvSpPr txBox="1"/>
          <p:nvPr/>
        </p:nvSpPr>
        <p:spPr>
          <a:xfrm>
            <a:off x="10635810" y="2712720"/>
            <a:ext cx="1360649" cy="646331"/>
          </a:xfrm>
          <a:prstGeom prst="rect">
            <a:avLst/>
          </a:prstGeom>
          <a:noFill/>
        </p:spPr>
        <p:txBody>
          <a:bodyPr wrap="square" rtlCol="0">
            <a:spAutoFit/>
          </a:bodyPr>
          <a:lstStyle/>
          <a:p>
            <a:r>
              <a:rPr lang="en-AU" b="1" dirty="0" smtClean="0"/>
              <a:t>Bond seller / Borrower</a:t>
            </a:r>
            <a:endParaRPr lang="en-AU" b="1" dirty="0"/>
          </a:p>
        </p:txBody>
      </p:sp>
      <p:sp>
        <p:nvSpPr>
          <p:cNvPr id="17" name="TextBox 16"/>
          <p:cNvSpPr txBox="1"/>
          <p:nvPr/>
        </p:nvSpPr>
        <p:spPr>
          <a:xfrm>
            <a:off x="5828589" y="4291466"/>
            <a:ext cx="1360649" cy="646331"/>
          </a:xfrm>
          <a:prstGeom prst="rect">
            <a:avLst/>
          </a:prstGeom>
          <a:noFill/>
        </p:spPr>
        <p:txBody>
          <a:bodyPr wrap="square" rtlCol="0">
            <a:spAutoFit/>
          </a:bodyPr>
          <a:lstStyle/>
          <a:p>
            <a:r>
              <a:rPr lang="en-AU" b="1" dirty="0" smtClean="0"/>
              <a:t>Bond buyer / Lender</a:t>
            </a:r>
            <a:endParaRPr lang="en-AU" b="1" dirty="0"/>
          </a:p>
        </p:txBody>
      </p:sp>
      <p:sp>
        <p:nvSpPr>
          <p:cNvPr id="14" name="TextBox 13"/>
          <p:cNvSpPr txBox="1"/>
          <p:nvPr/>
        </p:nvSpPr>
        <p:spPr>
          <a:xfrm>
            <a:off x="3813544" y="5116433"/>
            <a:ext cx="2750859" cy="1631216"/>
          </a:xfrm>
          <a:prstGeom prst="rect">
            <a:avLst/>
          </a:prstGeom>
          <a:solidFill>
            <a:srgbClr val="FFFF00"/>
          </a:solidFill>
        </p:spPr>
        <p:txBody>
          <a:bodyPr wrap="square" rtlCol="0">
            <a:spAutoFit/>
          </a:bodyPr>
          <a:lstStyle/>
          <a:p>
            <a:r>
              <a:rPr lang="en-AU" sz="1600" b="1" dirty="0" smtClean="0">
                <a:solidFill>
                  <a:srgbClr val="FF0000"/>
                </a:solidFill>
              </a:rPr>
              <a:t>Summary</a:t>
            </a:r>
          </a:p>
          <a:p>
            <a:r>
              <a:rPr lang="en-AU" sz="1400" dirty="0" smtClean="0">
                <a:solidFill>
                  <a:srgbClr val="FF0000"/>
                </a:solidFill>
              </a:rPr>
              <a:t>Bonds are ‘certificates of repayment’</a:t>
            </a:r>
          </a:p>
          <a:p>
            <a:r>
              <a:rPr lang="en-AU" sz="1400" dirty="0" smtClean="0">
                <a:solidFill>
                  <a:srgbClr val="FF0000"/>
                </a:solidFill>
              </a:rPr>
              <a:t>Bonds have a lifetime depending on the bond type. </a:t>
            </a:r>
          </a:p>
          <a:p>
            <a:r>
              <a:rPr lang="en-AU" sz="1400" dirty="0" smtClean="0">
                <a:solidFill>
                  <a:srgbClr val="FF0000"/>
                </a:solidFill>
              </a:rPr>
              <a:t>Bond buyer = lender of money</a:t>
            </a:r>
          </a:p>
          <a:p>
            <a:r>
              <a:rPr lang="en-AU" sz="1400" dirty="0" smtClean="0">
                <a:solidFill>
                  <a:srgbClr val="FF0000"/>
                </a:solidFill>
              </a:rPr>
              <a:t>Bond seller = borrower of money</a:t>
            </a:r>
            <a:endParaRPr lang="en-AU" sz="1400" dirty="0">
              <a:solidFill>
                <a:srgbClr val="FF0000"/>
              </a:solidFill>
            </a:endParaRPr>
          </a:p>
        </p:txBody>
      </p:sp>
      <p:pic>
        <p:nvPicPr>
          <p:cNvPr id="18" name="Picture 17"/>
          <p:cNvPicPr>
            <a:picLocks noChangeAspect="1"/>
          </p:cNvPicPr>
          <p:nvPr/>
        </p:nvPicPr>
        <p:blipFill>
          <a:blip r:embed="rId6"/>
          <a:stretch>
            <a:fillRect/>
          </a:stretch>
        </p:blipFill>
        <p:spPr>
          <a:xfrm>
            <a:off x="10789790" y="547514"/>
            <a:ext cx="1292966" cy="828502"/>
          </a:xfrm>
          <a:prstGeom prst="rect">
            <a:avLst/>
          </a:prstGeom>
        </p:spPr>
      </p:pic>
      <p:sp>
        <p:nvSpPr>
          <p:cNvPr id="19" name="TextBox 18"/>
          <p:cNvSpPr txBox="1"/>
          <p:nvPr/>
        </p:nvSpPr>
        <p:spPr>
          <a:xfrm>
            <a:off x="10884877" y="1437640"/>
            <a:ext cx="1111582" cy="461665"/>
          </a:xfrm>
          <a:prstGeom prst="rect">
            <a:avLst/>
          </a:prstGeom>
          <a:noFill/>
        </p:spPr>
        <p:txBody>
          <a:bodyPr wrap="square" rtlCol="0">
            <a:spAutoFit/>
          </a:bodyPr>
          <a:lstStyle/>
          <a:p>
            <a:r>
              <a:rPr lang="en-US" sz="1200" dirty="0" smtClean="0"/>
              <a:t>Often the government</a:t>
            </a:r>
            <a:endParaRPr lang="en-US" sz="1200" dirty="0"/>
          </a:p>
        </p:txBody>
      </p:sp>
    </p:spTree>
    <p:extLst>
      <p:ext uri="{BB962C8B-B14F-4D97-AF65-F5344CB8AC3E}">
        <p14:creationId xmlns:p14="http://schemas.microsoft.com/office/powerpoint/2010/main" val="179488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9" grpId="0"/>
      <p:bldP spid="15" grpId="0"/>
      <p:bldP spid="16"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‘Change in Deposits’ – T Account Questions</a:t>
            </a:r>
            <a:endParaRPr lang="en-AU" dirty="0"/>
          </a:p>
        </p:txBody>
      </p:sp>
      <p:sp>
        <p:nvSpPr>
          <p:cNvPr id="4" name="Text Placeholder 3"/>
          <p:cNvSpPr>
            <a:spLocks noGrp="1"/>
          </p:cNvSpPr>
          <p:nvPr>
            <p:ph type="body" idx="1"/>
          </p:nvPr>
        </p:nvSpPr>
        <p:spPr/>
        <p:txBody>
          <a:bodyPr/>
          <a:lstStyle/>
          <a:p>
            <a:endParaRPr lang="en-AU"/>
          </a:p>
        </p:txBody>
      </p:sp>
    </p:spTree>
    <p:extLst>
      <p:ext uri="{BB962C8B-B14F-4D97-AF65-F5344CB8AC3E}">
        <p14:creationId xmlns:p14="http://schemas.microsoft.com/office/powerpoint/2010/main" val="1324861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3186" y="4074250"/>
            <a:ext cx="3214036" cy="853886"/>
          </a:xfrm>
        </p:spPr>
        <p:txBody>
          <a:bodyPr/>
          <a:lstStyle/>
          <a:p>
            <a:r>
              <a:rPr lang="en-US" dirty="0" smtClean="0"/>
              <a:t>Original Balances</a:t>
            </a:r>
            <a:endParaRPr lang="en-US" dirty="0"/>
          </a:p>
        </p:txBody>
      </p:sp>
      <p:pic>
        <p:nvPicPr>
          <p:cNvPr id="4" name="Picture 3"/>
          <p:cNvPicPr/>
          <p:nvPr/>
        </p:nvPicPr>
        <p:blipFill>
          <a:blip r:embed="rId2"/>
          <a:stretch>
            <a:fillRect/>
          </a:stretch>
        </p:blipFill>
        <p:spPr>
          <a:xfrm>
            <a:off x="109435" y="1412495"/>
            <a:ext cx="3461538" cy="2661754"/>
          </a:xfrm>
          <a:prstGeom prst="rect">
            <a:avLst/>
          </a:prstGeom>
        </p:spPr>
      </p:pic>
      <p:pic>
        <p:nvPicPr>
          <p:cNvPr id="8" name="Picture 7"/>
          <p:cNvPicPr/>
          <p:nvPr/>
        </p:nvPicPr>
        <p:blipFill>
          <a:blip r:embed="rId3"/>
          <a:stretch>
            <a:fillRect/>
          </a:stretch>
        </p:blipFill>
        <p:spPr>
          <a:xfrm>
            <a:off x="7642459" y="1412495"/>
            <a:ext cx="4333231" cy="2661754"/>
          </a:xfrm>
          <a:prstGeom prst="rect">
            <a:avLst/>
          </a:prstGeom>
        </p:spPr>
      </p:pic>
      <p:sp>
        <p:nvSpPr>
          <p:cNvPr id="2" name="Title 1"/>
          <p:cNvSpPr>
            <a:spLocks noGrp="1"/>
          </p:cNvSpPr>
          <p:nvPr>
            <p:ph type="title"/>
          </p:nvPr>
        </p:nvSpPr>
        <p:spPr>
          <a:xfrm>
            <a:off x="503903" y="122574"/>
            <a:ext cx="3067070" cy="1067129"/>
          </a:xfrm>
          <a:solidFill>
            <a:schemeClr val="bg1"/>
          </a:solidFill>
          <a:ln>
            <a:solidFill>
              <a:schemeClr val="tx1"/>
            </a:solidFill>
          </a:ln>
        </p:spPr>
        <p:txBody>
          <a:bodyPr>
            <a:noAutofit/>
          </a:bodyPr>
          <a:lstStyle/>
          <a:p>
            <a:r>
              <a:rPr lang="en-US" sz="2800" dirty="0" smtClean="0"/>
              <a:t>Example – decreasing deposits</a:t>
            </a:r>
            <a:endParaRPr lang="en-US" sz="2800" dirty="0"/>
          </a:p>
        </p:txBody>
      </p:sp>
      <p:sp>
        <p:nvSpPr>
          <p:cNvPr id="9" name="TextBox 8"/>
          <p:cNvSpPr txBox="1"/>
          <p:nvPr/>
        </p:nvSpPr>
        <p:spPr>
          <a:xfrm>
            <a:off x="3740439" y="266373"/>
            <a:ext cx="2718113" cy="923330"/>
          </a:xfrm>
          <a:prstGeom prst="rect">
            <a:avLst/>
          </a:prstGeom>
          <a:noFill/>
        </p:spPr>
        <p:txBody>
          <a:bodyPr wrap="square" rtlCol="0">
            <a:spAutoFit/>
          </a:bodyPr>
          <a:lstStyle/>
          <a:p>
            <a:r>
              <a:rPr lang="en-AU" dirty="0" smtClean="0"/>
              <a:t>A customer takes out $2000 of the money they deposited in the bank. </a:t>
            </a:r>
            <a:endParaRPr lang="en-AU" dirty="0"/>
          </a:p>
        </p:txBody>
      </p:sp>
      <p:pic>
        <p:nvPicPr>
          <p:cNvPr id="10" name="Picture 9"/>
          <p:cNvPicPr>
            <a:picLocks noChangeAspect="1"/>
          </p:cNvPicPr>
          <p:nvPr/>
        </p:nvPicPr>
        <p:blipFill>
          <a:blip r:embed="rId4"/>
          <a:stretch>
            <a:fillRect/>
          </a:stretch>
        </p:blipFill>
        <p:spPr>
          <a:xfrm>
            <a:off x="3874343" y="1391369"/>
            <a:ext cx="3612367" cy="2682880"/>
          </a:xfrm>
          <a:prstGeom prst="rect">
            <a:avLst/>
          </a:prstGeom>
        </p:spPr>
      </p:pic>
      <p:sp>
        <p:nvSpPr>
          <p:cNvPr id="12" name="Content Placeholder 2"/>
          <p:cNvSpPr txBox="1">
            <a:spLocks/>
          </p:cNvSpPr>
          <p:nvPr/>
        </p:nvSpPr>
        <p:spPr>
          <a:xfrm>
            <a:off x="3937822" y="4085034"/>
            <a:ext cx="3704637" cy="2568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smtClean="0"/>
              <a:t>Changes have to be balanced on both sides after a </a:t>
            </a:r>
            <a:r>
              <a:rPr lang="en-US" sz="1400" dirty="0" smtClean="0">
                <a:solidFill>
                  <a:srgbClr val="7030A0"/>
                </a:solidFill>
              </a:rPr>
              <a:t>decrease in Deposits of -$2000</a:t>
            </a:r>
          </a:p>
          <a:p>
            <a:r>
              <a:rPr lang="en-US" sz="1400" b="1" dirty="0" smtClean="0"/>
              <a:t>Required Reserves:</a:t>
            </a:r>
          </a:p>
          <a:p>
            <a:pPr lvl="1"/>
            <a:r>
              <a:rPr lang="en-US" sz="1200" dirty="0" smtClean="0"/>
              <a:t>Demand </a:t>
            </a:r>
            <a:r>
              <a:rPr lang="en-US" sz="1200" dirty="0" err="1" smtClean="0"/>
              <a:t>deposits</a:t>
            </a:r>
            <a:r>
              <a:rPr lang="en-US" sz="1200" baseline="-25000" dirty="0" err="1" smtClean="0"/>
              <a:t>new</a:t>
            </a:r>
            <a:r>
              <a:rPr lang="en-US" sz="1200" dirty="0" smtClean="0"/>
              <a:t> = 6000</a:t>
            </a:r>
          </a:p>
          <a:p>
            <a:pPr lvl="1"/>
            <a:r>
              <a:rPr lang="en-US" sz="1200" dirty="0" smtClean="0"/>
              <a:t>Required </a:t>
            </a:r>
            <a:r>
              <a:rPr lang="en-US" sz="1200" dirty="0" err="1" smtClean="0"/>
              <a:t>Reserves</a:t>
            </a:r>
            <a:r>
              <a:rPr lang="en-US" sz="1200" baseline="-25000" dirty="0" err="1" smtClean="0"/>
              <a:t>new</a:t>
            </a:r>
            <a:r>
              <a:rPr lang="en-US" sz="1200" dirty="0" smtClean="0"/>
              <a:t> = 6000 x 0.25 = 1500</a:t>
            </a:r>
          </a:p>
          <a:p>
            <a:pPr lvl="1"/>
            <a:r>
              <a:rPr lang="en-US" sz="1200" dirty="0" smtClean="0"/>
              <a:t>Therefore Change = </a:t>
            </a:r>
            <a:r>
              <a:rPr lang="en-US" sz="1200" dirty="0" smtClean="0">
                <a:solidFill>
                  <a:srgbClr val="FF0000"/>
                </a:solidFill>
              </a:rPr>
              <a:t>-$500</a:t>
            </a:r>
          </a:p>
          <a:p>
            <a:r>
              <a:rPr lang="en-US" sz="1400" b="1" dirty="0" smtClean="0"/>
              <a:t>Treasury Bonds </a:t>
            </a:r>
            <a:r>
              <a:rPr lang="en-US" sz="1400" dirty="0" smtClean="0"/>
              <a:t>– this comes next because we don’t have any excess reserves and loans will be last.</a:t>
            </a:r>
          </a:p>
          <a:p>
            <a:pPr lvl="1"/>
            <a:r>
              <a:rPr lang="en-US" sz="1200" dirty="0" smtClean="0"/>
              <a:t>We have enough to cover the rest of the change</a:t>
            </a:r>
          </a:p>
          <a:p>
            <a:pPr lvl="1"/>
            <a:r>
              <a:rPr lang="en-US" sz="1200" dirty="0" smtClean="0"/>
              <a:t>Therefore Change = </a:t>
            </a:r>
            <a:r>
              <a:rPr lang="en-US" sz="1200" dirty="0" smtClean="0">
                <a:solidFill>
                  <a:srgbClr val="FF0000"/>
                </a:solidFill>
              </a:rPr>
              <a:t>$-1500</a:t>
            </a:r>
            <a:endParaRPr lang="en-US" sz="1200" dirty="0">
              <a:solidFill>
                <a:srgbClr val="FF0000"/>
              </a:solidFill>
            </a:endParaRPr>
          </a:p>
        </p:txBody>
      </p:sp>
      <p:sp>
        <p:nvSpPr>
          <p:cNvPr id="13" name="Content Placeholder 2"/>
          <p:cNvSpPr txBox="1">
            <a:spLocks/>
          </p:cNvSpPr>
          <p:nvPr/>
        </p:nvSpPr>
        <p:spPr>
          <a:xfrm>
            <a:off x="7998079" y="4197774"/>
            <a:ext cx="3214036" cy="8538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Final Balances</a:t>
            </a:r>
            <a:endParaRPr lang="en-US" dirty="0"/>
          </a:p>
        </p:txBody>
      </p:sp>
      <p:sp>
        <p:nvSpPr>
          <p:cNvPr id="11" name="TextBox 10"/>
          <p:cNvSpPr txBox="1"/>
          <p:nvPr/>
        </p:nvSpPr>
        <p:spPr>
          <a:xfrm>
            <a:off x="231531" y="4767917"/>
            <a:ext cx="3642812" cy="1877437"/>
          </a:xfrm>
          <a:prstGeom prst="rect">
            <a:avLst/>
          </a:prstGeom>
          <a:solidFill>
            <a:schemeClr val="accent4">
              <a:lumMod val="40000"/>
              <a:lumOff val="60000"/>
            </a:schemeClr>
          </a:solidFill>
          <a:ln w="57150">
            <a:solidFill>
              <a:schemeClr val="tx1"/>
            </a:solidFill>
          </a:ln>
        </p:spPr>
        <p:txBody>
          <a:bodyPr wrap="square" rtlCol="0">
            <a:spAutoFit/>
          </a:bodyPr>
          <a:lstStyle/>
          <a:p>
            <a:r>
              <a:rPr lang="en-US" b="1" dirty="0" smtClean="0"/>
              <a:t>Change of Liabilities/Assets</a:t>
            </a:r>
          </a:p>
          <a:p>
            <a:r>
              <a:rPr lang="en-US" sz="1400" dirty="0" smtClean="0"/>
              <a:t>When we decrease liabilities side the money comes out of the assets in order:</a:t>
            </a:r>
          </a:p>
          <a:p>
            <a:pPr marL="342900" indent="-342900">
              <a:buAutoNum type="arabicPeriod"/>
            </a:pPr>
            <a:r>
              <a:rPr lang="en-US" sz="1400" dirty="0" smtClean="0"/>
              <a:t>Required reserves first. </a:t>
            </a:r>
          </a:p>
          <a:p>
            <a:pPr marL="342900" indent="-342900">
              <a:buAutoNum type="arabicPeriod"/>
            </a:pPr>
            <a:r>
              <a:rPr lang="en-US" sz="1400" dirty="0" smtClean="0"/>
              <a:t>Excess Reserves </a:t>
            </a:r>
          </a:p>
          <a:p>
            <a:pPr marL="342900" indent="-342900">
              <a:buAutoNum type="arabicPeriod"/>
            </a:pPr>
            <a:r>
              <a:rPr lang="en-US" sz="1400" dirty="0"/>
              <a:t>O</a:t>
            </a:r>
            <a:r>
              <a:rPr lang="en-US" sz="1400" dirty="0" smtClean="0"/>
              <a:t>ther assets (</a:t>
            </a:r>
            <a:r>
              <a:rPr lang="en-US" sz="1400" dirty="0" err="1" smtClean="0"/>
              <a:t>eg</a:t>
            </a:r>
            <a:r>
              <a:rPr lang="en-US" sz="1400" dirty="0" smtClean="0"/>
              <a:t>. Bonds)</a:t>
            </a:r>
          </a:p>
          <a:p>
            <a:pPr marL="342900" indent="-342900">
              <a:buAutoNum type="arabicPeriod"/>
            </a:pPr>
            <a:r>
              <a:rPr lang="en-US" sz="1400" dirty="0" smtClean="0"/>
              <a:t>Loans last</a:t>
            </a:r>
          </a:p>
          <a:p>
            <a:r>
              <a:rPr lang="en-US" sz="1400" dirty="0" smtClean="0"/>
              <a:t>OR the bank can BORROW FROM OTHER BANKS</a:t>
            </a:r>
            <a:endParaRPr lang="en-US" sz="1400" dirty="0"/>
          </a:p>
        </p:txBody>
      </p:sp>
    </p:spTree>
    <p:extLst>
      <p:ext uri="{BB962C8B-B14F-4D97-AF65-F5344CB8AC3E}">
        <p14:creationId xmlns:p14="http://schemas.microsoft.com/office/powerpoint/2010/main" val="253199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531" y="74980"/>
            <a:ext cx="5043854" cy="1085606"/>
          </a:xfrm>
        </p:spPr>
        <p:txBody>
          <a:bodyPr/>
          <a:lstStyle/>
          <a:p>
            <a:r>
              <a:rPr lang="en-AU" dirty="0" smtClean="0"/>
              <a:t>T Accounts Summary</a:t>
            </a:r>
            <a:endParaRPr lang="en-AU" dirty="0"/>
          </a:p>
        </p:txBody>
      </p:sp>
      <p:sp>
        <p:nvSpPr>
          <p:cNvPr id="3" name="Content Placeholder 2"/>
          <p:cNvSpPr>
            <a:spLocks noGrp="1"/>
          </p:cNvSpPr>
          <p:nvPr>
            <p:ph idx="1"/>
          </p:nvPr>
        </p:nvSpPr>
        <p:spPr>
          <a:xfrm>
            <a:off x="337038" y="1160585"/>
            <a:ext cx="4938347" cy="2987903"/>
          </a:xfrm>
        </p:spPr>
        <p:txBody>
          <a:bodyPr>
            <a:normAutofit fontScale="55000" lnSpcReduction="20000"/>
          </a:bodyPr>
          <a:lstStyle/>
          <a:p>
            <a:r>
              <a:rPr lang="en-AU" dirty="0" smtClean="0"/>
              <a:t>We assume that banks have: assets and liabilities</a:t>
            </a:r>
          </a:p>
          <a:p>
            <a:pPr>
              <a:buFont typeface="Wingdings" panose="05000000000000000000" pitchFamily="2" charset="2"/>
              <a:buChar char="q"/>
            </a:pPr>
            <a:r>
              <a:rPr lang="en-AU" dirty="0" smtClean="0"/>
              <a:t>Assets – things that have money value or can earn money in the future</a:t>
            </a:r>
          </a:p>
          <a:p>
            <a:pPr lvl="1"/>
            <a:r>
              <a:rPr lang="en-AU" b="1" dirty="0" smtClean="0"/>
              <a:t>Loans</a:t>
            </a:r>
            <a:r>
              <a:rPr lang="en-AU" dirty="0" smtClean="0"/>
              <a:t> – people will have to pay you back</a:t>
            </a:r>
          </a:p>
          <a:p>
            <a:pPr lvl="1"/>
            <a:r>
              <a:rPr lang="en-AU" b="1" dirty="0" smtClean="0"/>
              <a:t>Required Reserves </a:t>
            </a:r>
            <a:r>
              <a:rPr lang="en-AU" dirty="0" smtClean="0"/>
              <a:t>– the Fed will have to pay you back</a:t>
            </a:r>
          </a:p>
          <a:p>
            <a:pPr lvl="1"/>
            <a:r>
              <a:rPr lang="en-AU" b="1" dirty="0" smtClean="0"/>
              <a:t>Excess Reserves </a:t>
            </a:r>
            <a:r>
              <a:rPr lang="en-AU" dirty="0" smtClean="0"/>
              <a:t>– this is liquid money that the bank is just holding!</a:t>
            </a:r>
          </a:p>
          <a:p>
            <a:pPr lvl="1"/>
            <a:r>
              <a:rPr lang="en-AU" b="1" dirty="0" smtClean="0"/>
              <a:t>Bonds</a:t>
            </a:r>
            <a:r>
              <a:rPr lang="en-AU" dirty="0" smtClean="0"/>
              <a:t> – you will be paid back</a:t>
            </a:r>
          </a:p>
          <a:p>
            <a:pPr>
              <a:buFont typeface="Wingdings" panose="05000000000000000000" pitchFamily="2" charset="2"/>
              <a:buChar char="q"/>
            </a:pPr>
            <a:r>
              <a:rPr lang="en-AU" dirty="0" smtClean="0"/>
              <a:t>Liabilities – things that will cost money in the future </a:t>
            </a:r>
          </a:p>
          <a:p>
            <a:pPr lvl="1"/>
            <a:r>
              <a:rPr lang="en-AU" b="1" dirty="0" smtClean="0"/>
              <a:t>Deposits</a:t>
            </a:r>
            <a:r>
              <a:rPr lang="en-AU" dirty="0" smtClean="0"/>
              <a:t> – this is money that the you must pay back to the customers</a:t>
            </a:r>
          </a:p>
          <a:p>
            <a:pPr>
              <a:buFont typeface="Wingdings" panose="05000000000000000000" pitchFamily="2" charset="2"/>
              <a:buChar char="q"/>
            </a:pPr>
            <a:r>
              <a:rPr lang="en-AU" dirty="0" smtClean="0"/>
              <a:t>Assets = Liabilities </a:t>
            </a:r>
            <a:r>
              <a:rPr lang="en-AU" strike="sngStrike" dirty="0" smtClean="0"/>
              <a:t>(+Equity)</a:t>
            </a:r>
          </a:p>
          <a:p>
            <a:pPr lvl="1"/>
            <a:r>
              <a:rPr lang="en-AU" dirty="0" smtClean="0"/>
              <a:t>Therefore both sides must be balanced.</a:t>
            </a:r>
          </a:p>
          <a:p>
            <a:endParaRPr lang="en-AU" dirty="0" smtClean="0"/>
          </a:p>
          <a:p>
            <a:endParaRPr lang="en-AU" dirty="0" smtClean="0"/>
          </a:p>
        </p:txBody>
      </p:sp>
      <p:graphicFrame>
        <p:nvGraphicFramePr>
          <p:cNvPr id="6" name="Table 5"/>
          <p:cNvGraphicFramePr>
            <a:graphicFrameLocks noGrp="1"/>
          </p:cNvGraphicFramePr>
          <p:nvPr>
            <p:extLst/>
          </p:nvPr>
        </p:nvGraphicFramePr>
        <p:xfrm>
          <a:off x="6251331" y="332803"/>
          <a:ext cx="5684716" cy="1832692"/>
        </p:xfrm>
        <a:graphic>
          <a:graphicData uri="http://schemas.openxmlformats.org/drawingml/2006/table">
            <a:tbl>
              <a:tblPr firstRow="1" bandRow="1">
                <a:tableStyleId>{5C22544A-7EE6-4342-B048-85BDC9FD1C3A}</a:tableStyleId>
              </a:tblPr>
              <a:tblGrid>
                <a:gridCol w="2842358">
                  <a:extLst>
                    <a:ext uri="{9D8B030D-6E8A-4147-A177-3AD203B41FA5}">
                      <a16:colId xmlns:a16="http://schemas.microsoft.com/office/drawing/2014/main" val="2935050002"/>
                    </a:ext>
                  </a:extLst>
                </a:gridCol>
                <a:gridCol w="2842358">
                  <a:extLst>
                    <a:ext uri="{9D8B030D-6E8A-4147-A177-3AD203B41FA5}">
                      <a16:colId xmlns:a16="http://schemas.microsoft.com/office/drawing/2014/main" val="4257924739"/>
                    </a:ext>
                  </a:extLst>
                </a:gridCol>
              </a:tblGrid>
              <a:tr h="537635">
                <a:tc>
                  <a:txBody>
                    <a:bodyPr/>
                    <a:lstStyle/>
                    <a:p>
                      <a:pPr algn="ctr"/>
                      <a:r>
                        <a:rPr lang="en-AU" dirty="0" smtClean="0"/>
                        <a:t>Liabilities</a:t>
                      </a:r>
                      <a:endParaRPr lang="en-AU" dirty="0"/>
                    </a:p>
                  </a:txBody>
                  <a:tcPr/>
                </a:tc>
                <a:tc>
                  <a:txBody>
                    <a:bodyPr/>
                    <a:lstStyle/>
                    <a:p>
                      <a:pPr algn="ctr"/>
                      <a:r>
                        <a:rPr lang="en-AU" dirty="0" smtClean="0"/>
                        <a:t>Assets</a:t>
                      </a:r>
                      <a:endParaRPr lang="en-AU" dirty="0"/>
                    </a:p>
                  </a:txBody>
                  <a:tcPr/>
                </a:tc>
                <a:extLst>
                  <a:ext uri="{0D108BD9-81ED-4DB2-BD59-A6C34878D82A}">
                    <a16:rowId xmlns:a16="http://schemas.microsoft.com/office/drawing/2014/main" val="1613192367"/>
                  </a:ext>
                </a:extLst>
              </a:tr>
              <a:tr h="1295057">
                <a:tc>
                  <a:txBody>
                    <a:bodyPr/>
                    <a:lstStyle/>
                    <a:p>
                      <a:r>
                        <a:rPr lang="en-AU" dirty="0" smtClean="0"/>
                        <a:t>Deposits</a:t>
                      </a:r>
                    </a:p>
                  </a:txBody>
                  <a:tcPr/>
                </a:tc>
                <a:tc>
                  <a:txBody>
                    <a:bodyPr/>
                    <a:lstStyle/>
                    <a:p>
                      <a:r>
                        <a:rPr lang="en-AU" sz="1200" dirty="0" smtClean="0"/>
                        <a:t>Required Reserves</a:t>
                      </a:r>
                    </a:p>
                    <a:p>
                      <a:r>
                        <a:rPr lang="en-AU" sz="1200" dirty="0" smtClean="0"/>
                        <a:t>Excess Reserves</a:t>
                      </a:r>
                    </a:p>
                    <a:p>
                      <a:r>
                        <a:rPr lang="en-AU" sz="1200" dirty="0" smtClean="0"/>
                        <a:t>Bonds</a:t>
                      </a:r>
                    </a:p>
                    <a:p>
                      <a:r>
                        <a:rPr lang="en-AU" sz="1200" dirty="0" smtClean="0"/>
                        <a:t>Securities</a:t>
                      </a:r>
                      <a:r>
                        <a:rPr lang="en-AU" sz="1200" baseline="0" dirty="0" smtClean="0"/>
                        <a:t> (</a:t>
                      </a:r>
                      <a:r>
                        <a:rPr lang="en-AU" sz="1200" baseline="0" dirty="0" smtClean="0">
                          <a:hlinkClick r:id="rId2"/>
                        </a:rPr>
                        <a:t>securities</a:t>
                      </a:r>
                      <a:r>
                        <a:rPr lang="en-AU" sz="1200" baseline="0" dirty="0" smtClean="0"/>
                        <a:t> is a generic word for a financial asset)</a:t>
                      </a:r>
                      <a:endParaRPr lang="en-AU" sz="1200" dirty="0" smtClean="0"/>
                    </a:p>
                    <a:p>
                      <a:r>
                        <a:rPr lang="en-AU" sz="1200" dirty="0" smtClean="0"/>
                        <a:t>Loans</a:t>
                      </a:r>
                    </a:p>
                  </a:txBody>
                  <a:tcPr/>
                </a:tc>
                <a:extLst>
                  <a:ext uri="{0D108BD9-81ED-4DB2-BD59-A6C34878D82A}">
                    <a16:rowId xmlns:a16="http://schemas.microsoft.com/office/drawing/2014/main" val="3544346805"/>
                  </a:ext>
                </a:extLst>
              </a:tr>
            </a:tbl>
          </a:graphicData>
        </a:graphic>
      </p:graphicFrame>
      <p:pic>
        <p:nvPicPr>
          <p:cNvPr id="9" name="Picture 8"/>
          <p:cNvPicPr>
            <a:picLocks noChangeAspect="1"/>
          </p:cNvPicPr>
          <p:nvPr/>
        </p:nvPicPr>
        <p:blipFill>
          <a:blip r:embed="rId3"/>
          <a:stretch>
            <a:fillRect/>
          </a:stretch>
        </p:blipFill>
        <p:spPr>
          <a:xfrm flipV="1">
            <a:off x="6955028" y="2233246"/>
            <a:ext cx="4277322" cy="527538"/>
          </a:xfrm>
          <a:prstGeom prst="rect">
            <a:avLst/>
          </a:prstGeom>
        </p:spPr>
      </p:pic>
      <p:sp>
        <p:nvSpPr>
          <p:cNvPr id="10" name="TextBox 9"/>
          <p:cNvSpPr txBox="1"/>
          <p:nvPr/>
        </p:nvSpPr>
        <p:spPr>
          <a:xfrm>
            <a:off x="7530789" y="2751991"/>
            <a:ext cx="3701561" cy="1077218"/>
          </a:xfrm>
          <a:prstGeom prst="rect">
            <a:avLst/>
          </a:prstGeom>
          <a:noFill/>
        </p:spPr>
        <p:txBody>
          <a:bodyPr wrap="square" rtlCol="0">
            <a:spAutoFit/>
          </a:bodyPr>
          <a:lstStyle/>
          <a:p>
            <a:r>
              <a:rPr lang="en-AU" sz="1600" dirty="0" smtClean="0"/>
              <a:t>Two sides are always balanced.</a:t>
            </a:r>
          </a:p>
          <a:p>
            <a:endParaRPr lang="en-AU" sz="1600" dirty="0"/>
          </a:p>
          <a:p>
            <a:r>
              <a:rPr lang="en-AU" sz="1600" dirty="0" smtClean="0"/>
              <a:t>Therefore any change has to maintain the balance. </a:t>
            </a:r>
            <a:endParaRPr lang="en-AU" sz="1600" dirty="0"/>
          </a:p>
        </p:txBody>
      </p:sp>
      <p:pic>
        <p:nvPicPr>
          <p:cNvPr id="17" name="Picture 16"/>
          <p:cNvPicPr>
            <a:picLocks noChangeAspect="1"/>
          </p:cNvPicPr>
          <p:nvPr/>
        </p:nvPicPr>
        <p:blipFill>
          <a:blip r:embed="rId4"/>
          <a:stretch>
            <a:fillRect/>
          </a:stretch>
        </p:blipFill>
        <p:spPr>
          <a:xfrm>
            <a:off x="5673481" y="4424497"/>
            <a:ext cx="3001294" cy="1871964"/>
          </a:xfrm>
          <a:prstGeom prst="rect">
            <a:avLst/>
          </a:prstGeom>
        </p:spPr>
      </p:pic>
      <p:pic>
        <p:nvPicPr>
          <p:cNvPr id="18" name="Picture 17"/>
          <p:cNvPicPr>
            <a:picLocks noChangeAspect="1"/>
          </p:cNvPicPr>
          <p:nvPr/>
        </p:nvPicPr>
        <p:blipFill>
          <a:blip r:embed="rId5"/>
          <a:stretch>
            <a:fillRect/>
          </a:stretch>
        </p:blipFill>
        <p:spPr>
          <a:xfrm>
            <a:off x="9093689" y="4424498"/>
            <a:ext cx="2844118" cy="1871963"/>
          </a:xfrm>
          <a:prstGeom prst="rect">
            <a:avLst/>
          </a:prstGeom>
        </p:spPr>
      </p:pic>
      <p:sp>
        <p:nvSpPr>
          <p:cNvPr id="19" name="TextBox 18"/>
          <p:cNvSpPr txBox="1"/>
          <p:nvPr/>
        </p:nvSpPr>
        <p:spPr>
          <a:xfrm>
            <a:off x="5595288" y="4055165"/>
            <a:ext cx="3262974" cy="369332"/>
          </a:xfrm>
          <a:prstGeom prst="rect">
            <a:avLst/>
          </a:prstGeom>
          <a:noFill/>
        </p:spPr>
        <p:txBody>
          <a:bodyPr wrap="square" rtlCol="0">
            <a:spAutoFit/>
          </a:bodyPr>
          <a:lstStyle/>
          <a:p>
            <a:r>
              <a:rPr lang="en-AU" dirty="0" smtClean="0">
                <a:solidFill>
                  <a:srgbClr val="0070C0"/>
                </a:solidFill>
              </a:rPr>
              <a:t>Affects 1 side of the T Account</a:t>
            </a:r>
            <a:endParaRPr lang="en-AU" dirty="0">
              <a:solidFill>
                <a:srgbClr val="0070C0"/>
              </a:solidFill>
            </a:endParaRPr>
          </a:p>
        </p:txBody>
      </p:sp>
      <p:sp>
        <p:nvSpPr>
          <p:cNvPr id="20" name="TextBox 19"/>
          <p:cNvSpPr txBox="1"/>
          <p:nvPr/>
        </p:nvSpPr>
        <p:spPr>
          <a:xfrm>
            <a:off x="8858262" y="4042136"/>
            <a:ext cx="3507983" cy="369332"/>
          </a:xfrm>
          <a:prstGeom prst="rect">
            <a:avLst/>
          </a:prstGeom>
          <a:noFill/>
        </p:spPr>
        <p:txBody>
          <a:bodyPr wrap="square" rtlCol="0">
            <a:spAutoFit/>
          </a:bodyPr>
          <a:lstStyle/>
          <a:p>
            <a:r>
              <a:rPr lang="en-AU" dirty="0" smtClean="0">
                <a:solidFill>
                  <a:srgbClr val="0070C0"/>
                </a:solidFill>
              </a:rPr>
              <a:t>Affects both sides of the T Account</a:t>
            </a:r>
            <a:endParaRPr lang="en-AU" dirty="0">
              <a:solidFill>
                <a:srgbClr val="0070C0"/>
              </a:solidFill>
            </a:endParaRPr>
          </a:p>
        </p:txBody>
      </p:sp>
      <p:sp>
        <p:nvSpPr>
          <p:cNvPr id="11" name="TextBox 10"/>
          <p:cNvSpPr txBox="1"/>
          <p:nvPr/>
        </p:nvSpPr>
        <p:spPr>
          <a:xfrm>
            <a:off x="231531" y="4239831"/>
            <a:ext cx="4869858" cy="2400657"/>
          </a:xfrm>
          <a:prstGeom prst="rect">
            <a:avLst/>
          </a:prstGeom>
          <a:solidFill>
            <a:schemeClr val="accent4">
              <a:lumMod val="40000"/>
              <a:lumOff val="60000"/>
            </a:schemeClr>
          </a:solidFill>
          <a:ln w="57150">
            <a:solidFill>
              <a:schemeClr val="tx1"/>
            </a:solidFill>
          </a:ln>
        </p:spPr>
        <p:txBody>
          <a:bodyPr wrap="square" rtlCol="0">
            <a:spAutoFit/>
          </a:bodyPr>
          <a:lstStyle/>
          <a:p>
            <a:r>
              <a:rPr lang="en-US" sz="2400" b="1" dirty="0" smtClean="0"/>
              <a:t>Change of Liabilities/Assets</a:t>
            </a:r>
          </a:p>
          <a:p>
            <a:r>
              <a:rPr lang="en-US" dirty="0" smtClean="0"/>
              <a:t>When we decrease liabilities side the money comes out of the assets in order:</a:t>
            </a:r>
          </a:p>
          <a:p>
            <a:pPr marL="342900" indent="-342900">
              <a:buAutoNum type="arabicPeriod"/>
            </a:pPr>
            <a:r>
              <a:rPr lang="en-US" dirty="0" smtClean="0"/>
              <a:t>Required reserves first. </a:t>
            </a:r>
          </a:p>
          <a:p>
            <a:pPr marL="342900" indent="-342900">
              <a:buAutoNum type="arabicPeriod"/>
            </a:pPr>
            <a:r>
              <a:rPr lang="en-US" dirty="0" smtClean="0"/>
              <a:t>Excess Reserves </a:t>
            </a:r>
          </a:p>
          <a:p>
            <a:pPr marL="342900" indent="-342900">
              <a:buAutoNum type="arabicPeriod"/>
            </a:pPr>
            <a:r>
              <a:rPr lang="en-US" dirty="0"/>
              <a:t>O</a:t>
            </a:r>
            <a:r>
              <a:rPr lang="en-US" dirty="0" smtClean="0"/>
              <a:t>ther assets (</a:t>
            </a:r>
            <a:r>
              <a:rPr lang="en-US" dirty="0" err="1" smtClean="0"/>
              <a:t>eg</a:t>
            </a:r>
            <a:r>
              <a:rPr lang="en-US" dirty="0" smtClean="0"/>
              <a:t>. Bonds)</a:t>
            </a:r>
          </a:p>
          <a:p>
            <a:pPr marL="342900" indent="-342900">
              <a:buAutoNum type="arabicPeriod"/>
            </a:pPr>
            <a:r>
              <a:rPr lang="en-US" dirty="0" smtClean="0"/>
              <a:t>Loans last</a:t>
            </a:r>
          </a:p>
          <a:p>
            <a:r>
              <a:rPr lang="en-US" dirty="0" smtClean="0"/>
              <a:t>OR the bank can BORROW FROM OTHER BANKS</a:t>
            </a:r>
            <a:endParaRPr lang="en-US" dirty="0"/>
          </a:p>
        </p:txBody>
      </p:sp>
    </p:spTree>
    <p:extLst>
      <p:ext uri="{BB962C8B-B14F-4D97-AF65-F5344CB8AC3E}">
        <p14:creationId xmlns:p14="http://schemas.microsoft.com/office/powerpoint/2010/main" val="35109690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Fractional Reserve Banking System</a:t>
            </a:r>
            <a:endParaRPr lang="en-AU" dirty="0"/>
          </a:p>
        </p:txBody>
      </p:sp>
      <p:sp>
        <p:nvSpPr>
          <p:cNvPr id="3" name="Content Placeholder 2"/>
          <p:cNvSpPr>
            <a:spLocks noGrp="1"/>
          </p:cNvSpPr>
          <p:nvPr>
            <p:ph idx="1"/>
          </p:nvPr>
        </p:nvSpPr>
        <p:spPr>
          <a:xfrm>
            <a:off x="539817" y="1440614"/>
            <a:ext cx="5158339" cy="2659748"/>
          </a:xfrm>
        </p:spPr>
        <p:txBody>
          <a:bodyPr>
            <a:normAutofit fontScale="92500" lnSpcReduction="20000"/>
          </a:bodyPr>
          <a:lstStyle/>
          <a:p>
            <a:r>
              <a:rPr lang="en-AU" dirty="0" smtClean="0"/>
              <a:t>As we will soon see, the fact that </a:t>
            </a:r>
            <a:r>
              <a:rPr lang="en-AU" dirty="0" smtClean="0">
                <a:solidFill>
                  <a:srgbClr val="00B0F0"/>
                </a:solidFill>
              </a:rPr>
              <a:t>banks keep a fraction of reserves </a:t>
            </a:r>
            <a:r>
              <a:rPr lang="en-AU" dirty="0" smtClean="0"/>
              <a:t>and are able to </a:t>
            </a:r>
            <a:r>
              <a:rPr lang="en-AU" dirty="0" smtClean="0">
                <a:solidFill>
                  <a:srgbClr val="00B0F0"/>
                </a:solidFill>
              </a:rPr>
              <a:t>loan out the rest</a:t>
            </a:r>
            <a:r>
              <a:rPr lang="en-AU" dirty="0" smtClean="0"/>
              <a:t> is significant to the supply of money in the economy.</a:t>
            </a:r>
          </a:p>
          <a:p>
            <a:r>
              <a:rPr lang="en-AU" dirty="0" smtClean="0"/>
              <a:t>It is also the reason why we often refer to the US banking system as a </a:t>
            </a:r>
            <a:r>
              <a:rPr lang="en-AU" dirty="0" smtClean="0">
                <a:solidFill>
                  <a:srgbClr val="00B0F0"/>
                </a:solidFill>
              </a:rPr>
              <a:t>Fractional Reserve Banking System</a:t>
            </a:r>
            <a:r>
              <a:rPr lang="en-AU" dirty="0" smtClean="0"/>
              <a:t>. </a:t>
            </a:r>
            <a:endParaRPr lang="en-AU" dirty="0"/>
          </a:p>
        </p:txBody>
      </p:sp>
      <p:sp>
        <p:nvSpPr>
          <p:cNvPr id="4" name="TextBox 3"/>
          <p:cNvSpPr txBox="1"/>
          <p:nvPr/>
        </p:nvSpPr>
        <p:spPr>
          <a:xfrm>
            <a:off x="6832826" y="5657619"/>
            <a:ext cx="3683977" cy="954107"/>
          </a:xfrm>
          <a:prstGeom prst="rect">
            <a:avLst/>
          </a:prstGeom>
          <a:solidFill>
            <a:srgbClr val="FFFF00"/>
          </a:solidFill>
        </p:spPr>
        <p:txBody>
          <a:bodyPr wrap="square" rtlCol="0">
            <a:spAutoFit/>
          </a:bodyPr>
          <a:lstStyle/>
          <a:p>
            <a:r>
              <a:rPr lang="en-AU" sz="1400" dirty="0" smtClean="0">
                <a:solidFill>
                  <a:srgbClr val="FF0000"/>
                </a:solidFill>
              </a:rPr>
              <a:t>Summary</a:t>
            </a:r>
          </a:p>
          <a:p>
            <a:r>
              <a:rPr lang="en-AU" sz="1400" dirty="0" smtClean="0">
                <a:solidFill>
                  <a:srgbClr val="FF0000"/>
                </a:solidFill>
              </a:rPr>
              <a:t>Banks keep a fraction of reserves which is why the system is called a fractional reserve banking system.</a:t>
            </a:r>
            <a:endParaRPr lang="en-AU" sz="1400" dirty="0">
              <a:solidFill>
                <a:srgbClr val="FF0000"/>
              </a:solidFill>
            </a:endParaRPr>
          </a:p>
        </p:txBody>
      </p:sp>
      <p:sp>
        <p:nvSpPr>
          <p:cNvPr id="5" name="TextBox 4"/>
          <p:cNvSpPr txBox="1"/>
          <p:nvPr/>
        </p:nvSpPr>
        <p:spPr>
          <a:xfrm>
            <a:off x="433938" y="4149514"/>
            <a:ext cx="5370095" cy="2277547"/>
          </a:xfrm>
          <a:prstGeom prst="rect">
            <a:avLst/>
          </a:prstGeom>
          <a:solidFill>
            <a:schemeClr val="accent4">
              <a:lumMod val="20000"/>
              <a:lumOff val="80000"/>
            </a:schemeClr>
          </a:solidFill>
        </p:spPr>
        <p:txBody>
          <a:bodyPr wrap="square" rtlCol="0">
            <a:spAutoFit/>
          </a:bodyPr>
          <a:lstStyle/>
          <a:p>
            <a:r>
              <a:rPr lang="en-AU" sz="2400" b="1" dirty="0" smtClean="0"/>
              <a:t>Bank Reserves</a:t>
            </a:r>
          </a:p>
          <a:p>
            <a:pPr marL="342900" indent="-342900">
              <a:buFont typeface="Arial" panose="020B0604020202020204" pitchFamily="34" charset="0"/>
              <a:buChar char="•"/>
            </a:pPr>
            <a:r>
              <a:rPr lang="en-AU" sz="2000" dirty="0" smtClean="0"/>
              <a:t>Total Reserves = Required Reserves + Excess Reserves</a:t>
            </a:r>
          </a:p>
          <a:p>
            <a:pPr marL="342900" indent="-342900">
              <a:buFont typeface="Arial" panose="020B0604020202020204" pitchFamily="34" charset="0"/>
              <a:buChar char="•"/>
            </a:pPr>
            <a:r>
              <a:rPr lang="en-AU" sz="2000" dirty="0" smtClean="0"/>
              <a:t>Reserve Ratio = Total Reserves / Deposits</a:t>
            </a:r>
          </a:p>
          <a:p>
            <a:pPr marL="342900" indent="-342900">
              <a:buFont typeface="Arial" panose="020B0604020202020204" pitchFamily="34" charset="0"/>
              <a:buChar char="•"/>
            </a:pPr>
            <a:r>
              <a:rPr lang="en-AU" sz="2000" dirty="0" smtClean="0"/>
              <a:t>Required Reserve Ratio = Required Reserves / Deposits</a:t>
            </a:r>
          </a:p>
          <a:p>
            <a:endParaRPr lang="en-AU" dirty="0"/>
          </a:p>
        </p:txBody>
      </p:sp>
      <p:pic>
        <p:nvPicPr>
          <p:cNvPr id="7" name="Picture 2" descr="Fractional reserve banking — ipinky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239" y="1554487"/>
            <a:ext cx="60960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5112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Money Multiplier</a:t>
            </a:r>
            <a:endParaRPr lang="en-AU" dirty="0"/>
          </a:p>
        </p:txBody>
      </p:sp>
      <p:sp>
        <p:nvSpPr>
          <p:cNvPr id="5" name="Text Placeholder 4"/>
          <p:cNvSpPr>
            <a:spLocks noGrp="1"/>
          </p:cNvSpPr>
          <p:nvPr>
            <p:ph type="body" idx="1"/>
          </p:nvPr>
        </p:nvSpPr>
        <p:spPr/>
        <p:txBody>
          <a:bodyPr>
            <a:normAutofit fontScale="92500" lnSpcReduction="20000"/>
          </a:bodyPr>
          <a:lstStyle/>
          <a:p>
            <a:r>
              <a:rPr lang="en-AU" dirty="0"/>
              <a:t>In Unit 3 we covered the Spending Multiplier (=1/(1-MPC) which showed how spending increased </a:t>
            </a:r>
            <a:r>
              <a:rPr lang="en-AU" dirty="0" smtClean="0"/>
              <a:t>total expenditure </a:t>
            </a:r>
            <a:r>
              <a:rPr lang="en-AU" dirty="0"/>
              <a:t>through the </a:t>
            </a:r>
            <a:r>
              <a:rPr lang="en-AU" dirty="0" smtClean="0"/>
              <a:t>economy by more than the original spending.</a:t>
            </a:r>
            <a:endParaRPr lang="en-AU" dirty="0"/>
          </a:p>
          <a:p>
            <a:r>
              <a:rPr lang="en-AU" dirty="0"/>
              <a:t>In Unit 4 we will look at the Money Multiplier, which is mathematically similar. However the Money Multiplier shows </a:t>
            </a:r>
            <a:r>
              <a:rPr lang="en-AU" dirty="0" smtClean="0"/>
              <a:t>instead how </a:t>
            </a:r>
            <a:r>
              <a:rPr lang="en-AU" dirty="0"/>
              <a:t>the supply of money is increased in the </a:t>
            </a:r>
            <a:r>
              <a:rPr lang="en-AU" dirty="0" smtClean="0"/>
              <a:t>economy by the banks. </a:t>
            </a:r>
            <a:endParaRPr lang="en-AU" dirty="0"/>
          </a:p>
          <a:p>
            <a:endParaRPr lang="en-AU" dirty="0"/>
          </a:p>
        </p:txBody>
      </p:sp>
    </p:spTree>
    <p:extLst>
      <p:ext uri="{BB962C8B-B14F-4D97-AF65-F5344CB8AC3E}">
        <p14:creationId xmlns:p14="http://schemas.microsoft.com/office/powerpoint/2010/main" val="41239212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160" y="324485"/>
            <a:ext cx="4150360" cy="1016635"/>
          </a:xfrm>
        </p:spPr>
        <p:txBody>
          <a:bodyPr/>
          <a:lstStyle/>
          <a:p>
            <a:r>
              <a:rPr lang="en-AU" dirty="0" smtClean="0"/>
              <a:t>Money Multiplier</a:t>
            </a:r>
            <a:endParaRPr lang="en-AU" dirty="0"/>
          </a:p>
        </p:txBody>
      </p:sp>
      <p:sp>
        <p:nvSpPr>
          <p:cNvPr id="3" name="Content Placeholder 2"/>
          <p:cNvSpPr>
            <a:spLocks noGrp="1"/>
          </p:cNvSpPr>
          <p:nvPr>
            <p:ph idx="1"/>
          </p:nvPr>
        </p:nvSpPr>
        <p:spPr>
          <a:xfrm>
            <a:off x="520567" y="1479114"/>
            <a:ext cx="3777114" cy="4688005"/>
          </a:xfrm>
        </p:spPr>
        <p:txBody>
          <a:bodyPr>
            <a:normAutofit fontScale="70000" lnSpcReduction="20000"/>
          </a:bodyPr>
          <a:lstStyle/>
          <a:p>
            <a:r>
              <a:rPr lang="en-AU" strike="sngStrike" dirty="0" smtClean="0"/>
              <a:t>Unit 3</a:t>
            </a:r>
          </a:p>
          <a:p>
            <a:pPr lvl="1"/>
            <a:r>
              <a:rPr lang="en-AU" strike="sngStrike" dirty="0"/>
              <a:t>W</a:t>
            </a:r>
            <a:r>
              <a:rPr lang="en-AU" strike="sngStrike" dirty="0" smtClean="0"/>
              <a:t>e covered the Spending Multiplier (=1/(1-MPC) which showed how spending increased spending through the economy.</a:t>
            </a:r>
          </a:p>
          <a:p>
            <a:r>
              <a:rPr lang="en-AU" dirty="0" smtClean="0"/>
              <a:t>Unit 4</a:t>
            </a:r>
          </a:p>
          <a:p>
            <a:pPr lvl="1"/>
            <a:r>
              <a:rPr lang="en-AU" dirty="0" smtClean="0"/>
              <a:t>We have established in Unit 4 that banks operate under the fractional reserve banking system in which reserves must be kept but the rest can be lent out.</a:t>
            </a:r>
          </a:p>
          <a:p>
            <a:pPr lvl="1"/>
            <a:r>
              <a:rPr lang="en-AU" dirty="0" smtClean="0"/>
              <a:t>We will now look at the </a:t>
            </a:r>
            <a:r>
              <a:rPr lang="en-AU" dirty="0" smtClean="0">
                <a:solidFill>
                  <a:srgbClr val="00B0F0"/>
                </a:solidFill>
              </a:rPr>
              <a:t>Money Multiplier</a:t>
            </a:r>
            <a:r>
              <a:rPr lang="en-AU" dirty="0" smtClean="0"/>
              <a:t>, which is mathematically similar. However the Money Multiplier shows </a:t>
            </a:r>
            <a:r>
              <a:rPr lang="en-AU" dirty="0" smtClean="0">
                <a:solidFill>
                  <a:srgbClr val="00B0F0"/>
                </a:solidFill>
              </a:rPr>
              <a:t>how the supply of money is increased in the economy by banking system</a:t>
            </a:r>
            <a:r>
              <a:rPr lang="en-AU" dirty="0" smtClean="0"/>
              <a:t>. </a:t>
            </a:r>
          </a:p>
          <a:p>
            <a:endParaRPr lang="en-AU" dirty="0"/>
          </a:p>
        </p:txBody>
      </p:sp>
      <p:pic>
        <p:nvPicPr>
          <p:cNvPr id="4" name="Picture 3"/>
          <p:cNvPicPr>
            <a:picLocks noChangeAspect="1"/>
          </p:cNvPicPr>
          <p:nvPr/>
        </p:nvPicPr>
        <p:blipFill>
          <a:blip r:embed="rId2"/>
          <a:stretch>
            <a:fillRect/>
          </a:stretch>
        </p:blipFill>
        <p:spPr>
          <a:xfrm>
            <a:off x="7269178" y="1772321"/>
            <a:ext cx="1401601" cy="1304192"/>
          </a:xfrm>
          <a:prstGeom prst="rect">
            <a:avLst/>
          </a:prstGeom>
        </p:spPr>
      </p:pic>
      <p:pic>
        <p:nvPicPr>
          <p:cNvPr id="5" name="Picture 4"/>
          <p:cNvPicPr>
            <a:picLocks noChangeAspect="1"/>
          </p:cNvPicPr>
          <p:nvPr/>
        </p:nvPicPr>
        <p:blipFill>
          <a:blip r:embed="rId3"/>
          <a:stretch>
            <a:fillRect/>
          </a:stretch>
        </p:blipFill>
        <p:spPr>
          <a:xfrm>
            <a:off x="4845467" y="2865462"/>
            <a:ext cx="1522862" cy="699213"/>
          </a:xfrm>
          <a:prstGeom prst="rect">
            <a:avLst/>
          </a:prstGeom>
        </p:spPr>
      </p:pic>
      <p:pic>
        <p:nvPicPr>
          <p:cNvPr id="6" name="Picture 5"/>
          <p:cNvPicPr>
            <a:picLocks noChangeAspect="1"/>
          </p:cNvPicPr>
          <p:nvPr/>
        </p:nvPicPr>
        <p:blipFill>
          <a:blip r:embed="rId3"/>
          <a:stretch>
            <a:fillRect/>
          </a:stretch>
        </p:blipFill>
        <p:spPr>
          <a:xfrm>
            <a:off x="10254939" y="2169317"/>
            <a:ext cx="1522862" cy="699213"/>
          </a:xfrm>
          <a:prstGeom prst="rect">
            <a:avLst/>
          </a:prstGeom>
        </p:spPr>
      </p:pic>
      <p:pic>
        <p:nvPicPr>
          <p:cNvPr id="7" name="Picture 6"/>
          <p:cNvPicPr>
            <a:picLocks noChangeAspect="1"/>
          </p:cNvPicPr>
          <p:nvPr/>
        </p:nvPicPr>
        <p:blipFill>
          <a:blip r:embed="rId3"/>
          <a:stretch>
            <a:fillRect/>
          </a:stretch>
        </p:blipFill>
        <p:spPr>
          <a:xfrm>
            <a:off x="10254939" y="2967632"/>
            <a:ext cx="1522862" cy="699213"/>
          </a:xfrm>
          <a:prstGeom prst="rect">
            <a:avLst/>
          </a:prstGeom>
        </p:spPr>
      </p:pic>
      <p:pic>
        <p:nvPicPr>
          <p:cNvPr id="8" name="Picture 7"/>
          <p:cNvPicPr>
            <a:picLocks noChangeAspect="1"/>
          </p:cNvPicPr>
          <p:nvPr/>
        </p:nvPicPr>
        <p:blipFill>
          <a:blip r:embed="rId3"/>
          <a:stretch>
            <a:fillRect/>
          </a:stretch>
        </p:blipFill>
        <p:spPr>
          <a:xfrm>
            <a:off x="10254939" y="3760945"/>
            <a:ext cx="1522862" cy="699213"/>
          </a:xfrm>
          <a:prstGeom prst="rect">
            <a:avLst/>
          </a:prstGeom>
        </p:spPr>
      </p:pic>
      <p:pic>
        <p:nvPicPr>
          <p:cNvPr id="10" name="Picture 9"/>
          <p:cNvPicPr>
            <a:picLocks noChangeAspect="1"/>
          </p:cNvPicPr>
          <p:nvPr/>
        </p:nvPicPr>
        <p:blipFill>
          <a:blip r:embed="rId2"/>
          <a:stretch>
            <a:fillRect/>
          </a:stretch>
        </p:blipFill>
        <p:spPr>
          <a:xfrm>
            <a:off x="8090060" y="2562973"/>
            <a:ext cx="1401601" cy="1304192"/>
          </a:xfrm>
          <a:prstGeom prst="rect">
            <a:avLst/>
          </a:prstGeom>
        </p:spPr>
      </p:pic>
      <p:pic>
        <p:nvPicPr>
          <p:cNvPr id="11" name="Picture 10"/>
          <p:cNvPicPr>
            <a:picLocks noChangeAspect="1"/>
          </p:cNvPicPr>
          <p:nvPr/>
        </p:nvPicPr>
        <p:blipFill>
          <a:blip r:embed="rId2"/>
          <a:stretch>
            <a:fillRect/>
          </a:stretch>
        </p:blipFill>
        <p:spPr>
          <a:xfrm>
            <a:off x="7191058" y="3255067"/>
            <a:ext cx="1401601" cy="1304192"/>
          </a:xfrm>
          <a:prstGeom prst="rect">
            <a:avLst/>
          </a:prstGeom>
        </p:spPr>
      </p:pic>
      <p:sp>
        <p:nvSpPr>
          <p:cNvPr id="12" name="Right Arrow 11"/>
          <p:cNvSpPr/>
          <p:nvPr/>
        </p:nvSpPr>
        <p:spPr>
          <a:xfrm>
            <a:off x="6536549" y="3076513"/>
            <a:ext cx="565291" cy="41852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ight Arrow 12"/>
          <p:cNvSpPr/>
          <p:nvPr/>
        </p:nvSpPr>
        <p:spPr>
          <a:xfrm rot="19372653">
            <a:off x="9590654" y="2770119"/>
            <a:ext cx="565291" cy="2942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ight Arrow 13"/>
          <p:cNvSpPr/>
          <p:nvPr/>
        </p:nvSpPr>
        <p:spPr>
          <a:xfrm>
            <a:off x="9622183" y="3189097"/>
            <a:ext cx="565291" cy="2942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ight Arrow 14"/>
          <p:cNvSpPr/>
          <p:nvPr/>
        </p:nvSpPr>
        <p:spPr>
          <a:xfrm rot="1962925">
            <a:off x="9590655" y="3612813"/>
            <a:ext cx="565291" cy="2942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Box 19"/>
          <p:cNvSpPr txBox="1"/>
          <p:nvPr/>
        </p:nvSpPr>
        <p:spPr>
          <a:xfrm>
            <a:off x="5933440" y="5364480"/>
            <a:ext cx="5008880" cy="1200329"/>
          </a:xfrm>
          <a:prstGeom prst="rect">
            <a:avLst/>
          </a:prstGeom>
          <a:solidFill>
            <a:srgbClr val="FFFF00"/>
          </a:solidFill>
        </p:spPr>
        <p:txBody>
          <a:bodyPr wrap="square" rtlCol="0">
            <a:spAutoFit/>
          </a:bodyPr>
          <a:lstStyle/>
          <a:p>
            <a:r>
              <a:rPr lang="en-AU" dirty="0" smtClean="0">
                <a:solidFill>
                  <a:srgbClr val="FF0000"/>
                </a:solidFill>
              </a:rPr>
              <a:t>Summary</a:t>
            </a:r>
          </a:p>
          <a:p>
            <a:r>
              <a:rPr lang="en-AU" dirty="0" smtClean="0">
                <a:solidFill>
                  <a:srgbClr val="FF0000"/>
                </a:solidFill>
              </a:rPr>
              <a:t>The money multiplier is the way that banks can increase the money supply.</a:t>
            </a:r>
          </a:p>
          <a:p>
            <a:r>
              <a:rPr lang="en-AU" dirty="0" smtClean="0">
                <a:solidFill>
                  <a:srgbClr val="FF0000"/>
                </a:solidFill>
              </a:rPr>
              <a:t>We will see they do it by lending!</a:t>
            </a:r>
            <a:endParaRPr lang="en-AU" dirty="0">
              <a:solidFill>
                <a:srgbClr val="FF0000"/>
              </a:solidFill>
            </a:endParaRPr>
          </a:p>
        </p:txBody>
      </p:sp>
    </p:spTree>
    <p:extLst>
      <p:ext uri="{BB962C8B-B14F-4D97-AF65-F5344CB8AC3E}">
        <p14:creationId xmlns:p14="http://schemas.microsoft.com/office/powerpoint/2010/main" val="113977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2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93999"/>
            <a:ext cx="7923306" cy="739719"/>
          </a:xfrm>
        </p:spPr>
        <p:txBody>
          <a:bodyPr/>
          <a:lstStyle/>
          <a:p>
            <a:r>
              <a:rPr lang="en-AU" dirty="0" smtClean="0"/>
              <a:t>How the Money Multiplier Works</a:t>
            </a:r>
            <a:endParaRPr lang="en-AU" dirty="0"/>
          </a:p>
        </p:txBody>
      </p:sp>
      <p:sp>
        <p:nvSpPr>
          <p:cNvPr id="3" name="Content Placeholder 2"/>
          <p:cNvSpPr>
            <a:spLocks noGrp="1"/>
          </p:cNvSpPr>
          <p:nvPr>
            <p:ph idx="1"/>
          </p:nvPr>
        </p:nvSpPr>
        <p:spPr>
          <a:xfrm>
            <a:off x="218558" y="862993"/>
            <a:ext cx="8219141" cy="932442"/>
          </a:xfrm>
        </p:spPr>
        <p:txBody>
          <a:bodyPr>
            <a:noAutofit/>
          </a:bodyPr>
          <a:lstStyle/>
          <a:p>
            <a:r>
              <a:rPr lang="en-AU" sz="2400" dirty="0" smtClean="0"/>
              <a:t>The money multiplier is </a:t>
            </a:r>
            <a:r>
              <a:rPr lang="en-AU" sz="2400" dirty="0" smtClean="0">
                <a:solidFill>
                  <a:srgbClr val="00B050"/>
                </a:solidFill>
              </a:rPr>
              <a:t>linked to the Required Reserve Ratio </a:t>
            </a:r>
            <a:r>
              <a:rPr lang="en-AU" sz="2400" dirty="0" smtClean="0"/>
              <a:t>because it determines </a:t>
            </a:r>
            <a:r>
              <a:rPr lang="en-AU" sz="2400" dirty="0" smtClean="0">
                <a:solidFill>
                  <a:srgbClr val="00B050"/>
                </a:solidFill>
              </a:rPr>
              <a:t>how much can be lent out as loans</a:t>
            </a:r>
            <a:r>
              <a:rPr lang="en-AU" sz="2400" dirty="0" smtClean="0"/>
              <a:t>.  </a:t>
            </a:r>
          </a:p>
        </p:txBody>
      </p:sp>
      <p:sp>
        <p:nvSpPr>
          <p:cNvPr id="4" name="TextBox 3"/>
          <p:cNvSpPr txBox="1"/>
          <p:nvPr/>
        </p:nvSpPr>
        <p:spPr>
          <a:xfrm>
            <a:off x="279400" y="1728479"/>
            <a:ext cx="7239000" cy="4708981"/>
          </a:xfrm>
          <a:prstGeom prst="rect">
            <a:avLst/>
          </a:prstGeom>
          <a:solidFill>
            <a:schemeClr val="accent6">
              <a:lumMod val="20000"/>
              <a:lumOff val="80000"/>
            </a:schemeClr>
          </a:solidFill>
        </p:spPr>
        <p:txBody>
          <a:bodyPr wrap="square" rtlCol="0">
            <a:spAutoFit/>
          </a:bodyPr>
          <a:lstStyle/>
          <a:p>
            <a:r>
              <a:rPr lang="en-AU" sz="2000" b="1" dirty="0" smtClean="0"/>
              <a:t>Example</a:t>
            </a:r>
          </a:p>
          <a:p>
            <a:r>
              <a:rPr lang="en-AU" dirty="0" smtClean="0"/>
              <a:t>Let’s assume the </a:t>
            </a:r>
            <a:r>
              <a:rPr lang="en-AU" dirty="0" smtClean="0">
                <a:solidFill>
                  <a:srgbClr val="00B0F0"/>
                </a:solidFill>
              </a:rPr>
              <a:t>Required Reserve Ratio </a:t>
            </a:r>
            <a:r>
              <a:rPr lang="en-AU" dirty="0" smtClean="0"/>
              <a:t>is </a:t>
            </a:r>
            <a:r>
              <a:rPr lang="en-AU" dirty="0" smtClean="0">
                <a:solidFill>
                  <a:srgbClr val="00B0F0"/>
                </a:solidFill>
              </a:rPr>
              <a:t>10%</a:t>
            </a:r>
            <a:r>
              <a:rPr lang="en-AU" dirty="0" smtClean="0"/>
              <a:t>. You deposit </a:t>
            </a:r>
            <a:r>
              <a:rPr lang="en-AU" dirty="0" smtClean="0">
                <a:solidFill>
                  <a:srgbClr val="7030A0"/>
                </a:solidFill>
              </a:rPr>
              <a:t>$100</a:t>
            </a:r>
            <a:r>
              <a:rPr lang="en-AU" dirty="0" smtClean="0">
                <a:solidFill>
                  <a:srgbClr val="FF0000"/>
                </a:solidFill>
              </a:rPr>
              <a:t> </a:t>
            </a:r>
            <a:r>
              <a:rPr lang="en-AU" dirty="0" smtClean="0"/>
              <a:t>in a bank. </a:t>
            </a:r>
          </a:p>
          <a:p>
            <a:r>
              <a:rPr lang="en-AU" u="sng" dirty="0" smtClean="0"/>
              <a:t>Bank A:</a:t>
            </a:r>
          </a:p>
          <a:p>
            <a:pPr marL="285750" indent="-285750">
              <a:buFont typeface="Arial" panose="020B0604020202020204" pitchFamily="34" charset="0"/>
              <a:buChar char="•"/>
            </a:pPr>
            <a:r>
              <a:rPr lang="en-AU" dirty="0" smtClean="0"/>
              <a:t>When </a:t>
            </a:r>
            <a:r>
              <a:rPr lang="en-AU" dirty="0"/>
              <a:t>you deposit $100 in a </a:t>
            </a:r>
            <a:r>
              <a:rPr lang="en-AU" dirty="0" smtClean="0"/>
              <a:t>bank, Bank A, </a:t>
            </a:r>
            <a:r>
              <a:rPr lang="en-AU" dirty="0"/>
              <a:t>the bank has to </a:t>
            </a:r>
            <a:r>
              <a:rPr lang="en-AU" dirty="0" smtClean="0"/>
              <a:t>keep 10% as reserves = $10. The bank is then free to </a:t>
            </a:r>
            <a:r>
              <a:rPr lang="en-AU" dirty="0" smtClean="0">
                <a:solidFill>
                  <a:srgbClr val="FF0000"/>
                </a:solidFill>
              </a:rPr>
              <a:t>lend $90 </a:t>
            </a:r>
            <a:r>
              <a:rPr lang="en-AU" dirty="0" smtClean="0"/>
              <a:t>out as loans.</a:t>
            </a:r>
          </a:p>
          <a:p>
            <a:r>
              <a:rPr lang="en-AU" u="sng" dirty="0" smtClean="0"/>
              <a:t>Bank B:</a:t>
            </a:r>
          </a:p>
          <a:p>
            <a:pPr marL="285750" indent="-285750">
              <a:buFont typeface="Arial" panose="020B0604020202020204" pitchFamily="34" charset="0"/>
              <a:buChar char="•"/>
            </a:pPr>
            <a:r>
              <a:rPr lang="en-AU" dirty="0" smtClean="0"/>
              <a:t>If this money is lent to another bank, Bank B, they will have to keep 10% of this $90 = $9. But they can lend out the remaining </a:t>
            </a:r>
            <a:r>
              <a:rPr lang="en-AU" dirty="0" smtClean="0">
                <a:solidFill>
                  <a:srgbClr val="FF0000"/>
                </a:solidFill>
              </a:rPr>
              <a:t>$81</a:t>
            </a:r>
            <a:r>
              <a:rPr lang="en-AU" dirty="0" smtClean="0"/>
              <a:t>.</a:t>
            </a:r>
          </a:p>
          <a:p>
            <a:r>
              <a:rPr lang="en-AU" u="sng" dirty="0" smtClean="0"/>
              <a:t>Bank C: </a:t>
            </a:r>
          </a:p>
          <a:p>
            <a:pPr marL="285750" indent="-285750">
              <a:buFont typeface="Arial" panose="020B0604020202020204" pitchFamily="34" charset="0"/>
              <a:buChar char="•"/>
            </a:pPr>
            <a:r>
              <a:rPr lang="en-AU" dirty="0"/>
              <a:t>If this money is lent to another bank, Bank </a:t>
            </a:r>
            <a:r>
              <a:rPr lang="en-AU" dirty="0" smtClean="0"/>
              <a:t>C, </a:t>
            </a:r>
            <a:r>
              <a:rPr lang="en-AU" dirty="0"/>
              <a:t>they will have to keep 10% of this </a:t>
            </a:r>
            <a:r>
              <a:rPr lang="en-AU" dirty="0" smtClean="0"/>
              <a:t>$81 </a:t>
            </a:r>
            <a:r>
              <a:rPr lang="en-AU" dirty="0"/>
              <a:t>= </a:t>
            </a:r>
            <a:r>
              <a:rPr lang="en-AU" dirty="0" smtClean="0"/>
              <a:t>$8.1. </a:t>
            </a:r>
            <a:r>
              <a:rPr lang="en-AU" dirty="0"/>
              <a:t>But they can lend out the remaining </a:t>
            </a:r>
            <a:r>
              <a:rPr lang="en-AU" dirty="0" smtClean="0">
                <a:solidFill>
                  <a:srgbClr val="FF0000"/>
                </a:solidFill>
              </a:rPr>
              <a:t>$72.9</a:t>
            </a:r>
            <a:r>
              <a:rPr lang="en-AU" dirty="0" smtClean="0"/>
              <a:t>.</a:t>
            </a:r>
            <a:endParaRPr lang="en-AU" dirty="0"/>
          </a:p>
          <a:p>
            <a:r>
              <a:rPr lang="en-AU" u="sng" dirty="0"/>
              <a:t>Bank </a:t>
            </a:r>
            <a:r>
              <a:rPr lang="en-AU" u="sng" dirty="0" smtClean="0"/>
              <a:t>D: </a:t>
            </a:r>
            <a:endParaRPr lang="en-AU" u="sng" dirty="0"/>
          </a:p>
          <a:p>
            <a:pPr marL="285750" indent="-285750">
              <a:buFont typeface="Arial" panose="020B0604020202020204" pitchFamily="34" charset="0"/>
              <a:buChar char="•"/>
            </a:pPr>
            <a:r>
              <a:rPr lang="en-AU" dirty="0"/>
              <a:t>If this money is lent to another bank, Bank </a:t>
            </a:r>
            <a:r>
              <a:rPr lang="en-AU" dirty="0" smtClean="0"/>
              <a:t>D, </a:t>
            </a:r>
            <a:r>
              <a:rPr lang="en-AU" dirty="0"/>
              <a:t>they will have to keep 10% of this $72.9</a:t>
            </a:r>
            <a:r>
              <a:rPr lang="en-AU" dirty="0" smtClean="0"/>
              <a:t> </a:t>
            </a:r>
            <a:r>
              <a:rPr lang="en-AU" dirty="0"/>
              <a:t>= </a:t>
            </a:r>
            <a:r>
              <a:rPr lang="en-AU" dirty="0" smtClean="0"/>
              <a:t>$7.29. </a:t>
            </a:r>
            <a:r>
              <a:rPr lang="en-AU" dirty="0"/>
              <a:t>But they can lend out the remaining </a:t>
            </a:r>
            <a:r>
              <a:rPr lang="en-AU" dirty="0" smtClean="0"/>
              <a:t>$</a:t>
            </a:r>
            <a:r>
              <a:rPr lang="en-AU" dirty="0" smtClean="0">
                <a:solidFill>
                  <a:srgbClr val="FF0000"/>
                </a:solidFill>
              </a:rPr>
              <a:t>65.61</a:t>
            </a:r>
            <a:r>
              <a:rPr lang="en-AU" dirty="0" smtClean="0"/>
              <a:t>.</a:t>
            </a:r>
          </a:p>
          <a:p>
            <a:r>
              <a:rPr lang="en-AU" sz="2800" dirty="0" smtClean="0"/>
              <a:t>Etc.</a:t>
            </a:r>
            <a:endParaRPr lang="en-AU" sz="2800" dirty="0"/>
          </a:p>
        </p:txBody>
      </p:sp>
      <p:pic>
        <p:nvPicPr>
          <p:cNvPr id="8" name="Picture 7"/>
          <p:cNvPicPr>
            <a:picLocks noChangeAspect="1"/>
          </p:cNvPicPr>
          <p:nvPr/>
        </p:nvPicPr>
        <p:blipFill>
          <a:blip r:embed="rId2"/>
          <a:stretch>
            <a:fillRect/>
          </a:stretch>
        </p:blipFill>
        <p:spPr>
          <a:xfrm>
            <a:off x="8988485" y="1795435"/>
            <a:ext cx="1153160" cy="1073017"/>
          </a:xfrm>
          <a:prstGeom prst="rect">
            <a:avLst/>
          </a:prstGeom>
        </p:spPr>
      </p:pic>
      <p:pic>
        <p:nvPicPr>
          <p:cNvPr id="9" name="Picture 8"/>
          <p:cNvPicPr>
            <a:picLocks noChangeAspect="1"/>
          </p:cNvPicPr>
          <p:nvPr/>
        </p:nvPicPr>
        <p:blipFill>
          <a:blip r:embed="rId2"/>
          <a:stretch>
            <a:fillRect/>
          </a:stretch>
        </p:blipFill>
        <p:spPr>
          <a:xfrm>
            <a:off x="10515600" y="2752187"/>
            <a:ext cx="1153160" cy="1073017"/>
          </a:xfrm>
          <a:prstGeom prst="rect">
            <a:avLst/>
          </a:prstGeom>
        </p:spPr>
      </p:pic>
      <p:pic>
        <p:nvPicPr>
          <p:cNvPr id="10" name="Picture 9"/>
          <p:cNvPicPr>
            <a:picLocks noChangeAspect="1"/>
          </p:cNvPicPr>
          <p:nvPr/>
        </p:nvPicPr>
        <p:blipFill>
          <a:blip r:embed="rId2"/>
          <a:stretch>
            <a:fillRect/>
          </a:stretch>
        </p:blipFill>
        <p:spPr>
          <a:xfrm>
            <a:off x="8785285" y="3728020"/>
            <a:ext cx="1153160" cy="1073017"/>
          </a:xfrm>
          <a:prstGeom prst="rect">
            <a:avLst/>
          </a:prstGeom>
        </p:spPr>
      </p:pic>
      <p:pic>
        <p:nvPicPr>
          <p:cNvPr id="11" name="Picture 10"/>
          <p:cNvPicPr>
            <a:picLocks noChangeAspect="1"/>
          </p:cNvPicPr>
          <p:nvPr/>
        </p:nvPicPr>
        <p:blipFill>
          <a:blip r:embed="rId2"/>
          <a:stretch>
            <a:fillRect/>
          </a:stretch>
        </p:blipFill>
        <p:spPr>
          <a:xfrm>
            <a:off x="10358120" y="4753528"/>
            <a:ext cx="1153160" cy="1073017"/>
          </a:xfrm>
          <a:prstGeom prst="rect">
            <a:avLst/>
          </a:prstGeom>
        </p:spPr>
      </p:pic>
      <p:sp>
        <p:nvSpPr>
          <p:cNvPr id="12" name="Curved Down Arrow 11"/>
          <p:cNvSpPr/>
          <p:nvPr/>
        </p:nvSpPr>
        <p:spPr>
          <a:xfrm rot="20688026" flipH="1">
            <a:off x="9820997" y="1228450"/>
            <a:ext cx="1016850" cy="46794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3" name="Curved Down Arrow 12"/>
          <p:cNvSpPr/>
          <p:nvPr/>
        </p:nvSpPr>
        <p:spPr>
          <a:xfrm rot="1499034">
            <a:off x="9906730" y="2388124"/>
            <a:ext cx="927438" cy="46794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4" name="Curved Down Arrow 13"/>
          <p:cNvSpPr/>
          <p:nvPr/>
        </p:nvSpPr>
        <p:spPr>
          <a:xfrm rot="20205407" flipH="1">
            <a:off x="9641735" y="3308963"/>
            <a:ext cx="1065862" cy="46794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5" name="Curved Down Arrow 14"/>
          <p:cNvSpPr/>
          <p:nvPr/>
        </p:nvSpPr>
        <p:spPr>
          <a:xfrm rot="1740576">
            <a:off x="9748636" y="4493522"/>
            <a:ext cx="927439" cy="46794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6" name="TextBox 15"/>
          <p:cNvSpPr txBox="1"/>
          <p:nvPr/>
        </p:nvSpPr>
        <p:spPr>
          <a:xfrm>
            <a:off x="10756678" y="1051045"/>
            <a:ext cx="926481" cy="461665"/>
          </a:xfrm>
          <a:prstGeom prst="rect">
            <a:avLst/>
          </a:prstGeom>
          <a:noFill/>
        </p:spPr>
        <p:txBody>
          <a:bodyPr wrap="square" rtlCol="0">
            <a:spAutoFit/>
          </a:bodyPr>
          <a:lstStyle/>
          <a:p>
            <a:r>
              <a:rPr lang="en-AU" sz="2400" b="1" dirty="0" smtClean="0">
                <a:solidFill>
                  <a:srgbClr val="7030A0"/>
                </a:solidFill>
              </a:rPr>
              <a:t>$100</a:t>
            </a:r>
            <a:endParaRPr lang="en-AU" sz="2400" b="1" dirty="0">
              <a:solidFill>
                <a:srgbClr val="7030A0"/>
              </a:solidFill>
            </a:endParaRPr>
          </a:p>
        </p:txBody>
      </p:sp>
      <p:sp>
        <p:nvSpPr>
          <p:cNvPr id="17" name="TextBox 16"/>
          <p:cNvSpPr txBox="1"/>
          <p:nvPr/>
        </p:nvSpPr>
        <p:spPr>
          <a:xfrm>
            <a:off x="10515600" y="2197374"/>
            <a:ext cx="926481" cy="461665"/>
          </a:xfrm>
          <a:prstGeom prst="rect">
            <a:avLst/>
          </a:prstGeom>
          <a:noFill/>
        </p:spPr>
        <p:txBody>
          <a:bodyPr wrap="square" rtlCol="0">
            <a:spAutoFit/>
          </a:bodyPr>
          <a:lstStyle/>
          <a:p>
            <a:r>
              <a:rPr lang="en-AU" sz="2400" b="1" dirty="0" smtClean="0">
                <a:solidFill>
                  <a:srgbClr val="FF0000"/>
                </a:solidFill>
              </a:rPr>
              <a:t>$90</a:t>
            </a:r>
            <a:endParaRPr lang="en-AU" sz="2400" b="1" dirty="0">
              <a:solidFill>
                <a:srgbClr val="FF0000"/>
              </a:solidFill>
            </a:endParaRPr>
          </a:p>
        </p:txBody>
      </p:sp>
      <p:sp>
        <p:nvSpPr>
          <p:cNvPr id="18" name="TextBox 17"/>
          <p:cNvSpPr txBox="1"/>
          <p:nvPr/>
        </p:nvSpPr>
        <p:spPr>
          <a:xfrm>
            <a:off x="9361865" y="3101476"/>
            <a:ext cx="926481" cy="461665"/>
          </a:xfrm>
          <a:prstGeom prst="rect">
            <a:avLst/>
          </a:prstGeom>
          <a:noFill/>
        </p:spPr>
        <p:txBody>
          <a:bodyPr wrap="square" rtlCol="0">
            <a:spAutoFit/>
          </a:bodyPr>
          <a:lstStyle/>
          <a:p>
            <a:r>
              <a:rPr lang="en-AU" sz="2400" b="1" dirty="0" smtClean="0">
                <a:solidFill>
                  <a:srgbClr val="FF0000"/>
                </a:solidFill>
              </a:rPr>
              <a:t>$81</a:t>
            </a:r>
            <a:endParaRPr lang="en-AU" sz="2400" b="1" dirty="0">
              <a:solidFill>
                <a:srgbClr val="FF0000"/>
              </a:solidFill>
            </a:endParaRPr>
          </a:p>
        </p:txBody>
      </p:sp>
      <p:sp>
        <p:nvSpPr>
          <p:cNvPr id="19" name="TextBox 18"/>
          <p:cNvSpPr txBox="1"/>
          <p:nvPr/>
        </p:nvSpPr>
        <p:spPr>
          <a:xfrm>
            <a:off x="10141645" y="4192938"/>
            <a:ext cx="926481" cy="461665"/>
          </a:xfrm>
          <a:prstGeom prst="rect">
            <a:avLst/>
          </a:prstGeom>
          <a:noFill/>
        </p:spPr>
        <p:txBody>
          <a:bodyPr wrap="square" rtlCol="0">
            <a:spAutoFit/>
          </a:bodyPr>
          <a:lstStyle/>
          <a:p>
            <a:r>
              <a:rPr lang="en-AU" sz="2400" b="1" dirty="0" smtClean="0">
                <a:solidFill>
                  <a:srgbClr val="FF0000"/>
                </a:solidFill>
              </a:rPr>
              <a:t>$72.9</a:t>
            </a:r>
            <a:endParaRPr lang="en-AU" sz="2400" b="1" dirty="0">
              <a:solidFill>
                <a:srgbClr val="FF0000"/>
              </a:solidFill>
            </a:endParaRPr>
          </a:p>
        </p:txBody>
      </p:sp>
      <p:sp>
        <p:nvSpPr>
          <p:cNvPr id="20" name="Curved Down Arrow 19"/>
          <p:cNvSpPr/>
          <p:nvPr/>
        </p:nvSpPr>
        <p:spPr>
          <a:xfrm rot="20205407" flipH="1">
            <a:off x="9274221" y="5617421"/>
            <a:ext cx="1065862" cy="46794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1" name="TextBox 20"/>
          <p:cNvSpPr txBox="1"/>
          <p:nvPr/>
        </p:nvSpPr>
        <p:spPr>
          <a:xfrm>
            <a:off x="8691880" y="5431027"/>
            <a:ext cx="926481" cy="461665"/>
          </a:xfrm>
          <a:prstGeom prst="rect">
            <a:avLst/>
          </a:prstGeom>
          <a:noFill/>
        </p:spPr>
        <p:txBody>
          <a:bodyPr wrap="square" rtlCol="0">
            <a:spAutoFit/>
          </a:bodyPr>
          <a:lstStyle/>
          <a:p>
            <a:r>
              <a:rPr lang="en-AU" sz="2400" b="1" dirty="0" smtClean="0">
                <a:solidFill>
                  <a:srgbClr val="FF0000"/>
                </a:solidFill>
              </a:rPr>
              <a:t>$65.6</a:t>
            </a:r>
            <a:endParaRPr lang="en-AU" sz="2400" b="1" dirty="0">
              <a:solidFill>
                <a:srgbClr val="FF0000"/>
              </a:solidFill>
            </a:endParaRPr>
          </a:p>
        </p:txBody>
      </p:sp>
      <p:sp>
        <p:nvSpPr>
          <p:cNvPr id="22" name="TextBox 21"/>
          <p:cNvSpPr txBox="1"/>
          <p:nvPr/>
        </p:nvSpPr>
        <p:spPr>
          <a:xfrm>
            <a:off x="8785285" y="6276694"/>
            <a:ext cx="1232475" cy="523220"/>
          </a:xfrm>
          <a:prstGeom prst="rect">
            <a:avLst/>
          </a:prstGeom>
          <a:noFill/>
        </p:spPr>
        <p:txBody>
          <a:bodyPr wrap="square" rtlCol="0">
            <a:spAutoFit/>
          </a:bodyPr>
          <a:lstStyle/>
          <a:p>
            <a:r>
              <a:rPr lang="en-AU" sz="2800" b="1" dirty="0" smtClean="0"/>
              <a:t>Etc.</a:t>
            </a:r>
            <a:endParaRPr lang="en-AU" sz="2800" b="1" dirty="0"/>
          </a:p>
        </p:txBody>
      </p:sp>
      <p:sp>
        <p:nvSpPr>
          <p:cNvPr id="5" name="TextBox 4"/>
          <p:cNvSpPr txBox="1"/>
          <p:nvPr/>
        </p:nvSpPr>
        <p:spPr>
          <a:xfrm>
            <a:off x="8077200" y="93999"/>
            <a:ext cx="2990926" cy="954107"/>
          </a:xfrm>
          <a:prstGeom prst="rect">
            <a:avLst/>
          </a:prstGeom>
          <a:solidFill>
            <a:srgbClr val="FFFF00"/>
          </a:solidFill>
        </p:spPr>
        <p:txBody>
          <a:bodyPr wrap="square" rtlCol="0">
            <a:spAutoFit/>
          </a:bodyPr>
          <a:lstStyle/>
          <a:p>
            <a:r>
              <a:rPr lang="en-AU" sz="1400" dirty="0" smtClean="0">
                <a:solidFill>
                  <a:srgbClr val="FF0000"/>
                </a:solidFill>
              </a:rPr>
              <a:t>Summary</a:t>
            </a:r>
          </a:p>
          <a:p>
            <a:r>
              <a:rPr lang="en-AU" sz="1400" dirty="0" smtClean="0">
                <a:solidFill>
                  <a:srgbClr val="FF0000"/>
                </a:solidFill>
              </a:rPr>
              <a:t>The money multiplier is the result of the fact that banks can lend and lend and lend.</a:t>
            </a:r>
            <a:endParaRPr lang="en-AU" sz="1400" dirty="0">
              <a:solidFill>
                <a:srgbClr val="FF0000"/>
              </a:solidFill>
            </a:endParaRPr>
          </a:p>
        </p:txBody>
      </p:sp>
    </p:spTree>
    <p:extLst>
      <p:ext uri="{BB962C8B-B14F-4D97-AF65-F5344CB8AC3E}">
        <p14:creationId xmlns:p14="http://schemas.microsoft.com/office/powerpoint/2010/main" val="337012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p:bldP spid="17" grpId="0"/>
      <p:bldP spid="18" grpId="0"/>
      <p:bldP spid="19" grpId="0"/>
      <p:bldP spid="20" grpId="0" animBg="1"/>
      <p:bldP spid="21" grpId="0"/>
      <p:bldP spid="2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93999"/>
            <a:ext cx="10515600" cy="1325563"/>
          </a:xfrm>
        </p:spPr>
        <p:txBody>
          <a:bodyPr/>
          <a:lstStyle/>
          <a:p>
            <a:r>
              <a:rPr lang="en-AU" dirty="0" smtClean="0"/>
              <a:t>How the Money Multiplier Works</a:t>
            </a:r>
            <a:endParaRPr lang="en-AU" dirty="0"/>
          </a:p>
        </p:txBody>
      </p:sp>
      <p:sp>
        <p:nvSpPr>
          <p:cNvPr id="3" name="Content Placeholder 2"/>
          <p:cNvSpPr>
            <a:spLocks noGrp="1"/>
          </p:cNvSpPr>
          <p:nvPr>
            <p:ph idx="1"/>
          </p:nvPr>
        </p:nvSpPr>
        <p:spPr>
          <a:xfrm>
            <a:off x="279400" y="1156334"/>
            <a:ext cx="9748520" cy="297815"/>
          </a:xfrm>
        </p:spPr>
        <p:txBody>
          <a:bodyPr>
            <a:noAutofit/>
          </a:bodyPr>
          <a:lstStyle/>
          <a:p>
            <a:r>
              <a:rPr lang="en-AU" sz="2400" dirty="0" smtClean="0"/>
              <a:t>The money multiplier is linked to the Required Reserve Ratio.</a:t>
            </a:r>
          </a:p>
        </p:txBody>
      </p:sp>
      <p:sp>
        <p:nvSpPr>
          <p:cNvPr id="4" name="TextBox 3"/>
          <p:cNvSpPr txBox="1"/>
          <p:nvPr/>
        </p:nvSpPr>
        <p:spPr>
          <a:xfrm>
            <a:off x="279400" y="1728479"/>
            <a:ext cx="7239000" cy="4708981"/>
          </a:xfrm>
          <a:prstGeom prst="rect">
            <a:avLst/>
          </a:prstGeom>
          <a:solidFill>
            <a:schemeClr val="accent6">
              <a:lumMod val="20000"/>
              <a:lumOff val="80000"/>
            </a:schemeClr>
          </a:solidFill>
        </p:spPr>
        <p:txBody>
          <a:bodyPr wrap="square" rtlCol="0">
            <a:spAutoFit/>
          </a:bodyPr>
          <a:lstStyle/>
          <a:p>
            <a:r>
              <a:rPr lang="en-AU" sz="2000" b="1" dirty="0" smtClean="0"/>
              <a:t>Example</a:t>
            </a:r>
          </a:p>
          <a:p>
            <a:r>
              <a:rPr lang="en-AU" dirty="0" smtClean="0"/>
              <a:t>Let’s assume the Required Reserve Ratio is 10%. You deposit $100 in a bank. </a:t>
            </a:r>
          </a:p>
          <a:p>
            <a:r>
              <a:rPr lang="en-AU" dirty="0" smtClean="0"/>
              <a:t>Bank A:</a:t>
            </a:r>
          </a:p>
          <a:p>
            <a:pPr marL="285750" indent="-285750">
              <a:buFont typeface="Arial" panose="020B0604020202020204" pitchFamily="34" charset="0"/>
              <a:buChar char="•"/>
            </a:pPr>
            <a:r>
              <a:rPr lang="en-AU" dirty="0" smtClean="0"/>
              <a:t>When </a:t>
            </a:r>
            <a:r>
              <a:rPr lang="en-AU" dirty="0"/>
              <a:t>you deposit $100 in a </a:t>
            </a:r>
            <a:r>
              <a:rPr lang="en-AU" dirty="0" smtClean="0"/>
              <a:t>bank, Bank A, </a:t>
            </a:r>
            <a:r>
              <a:rPr lang="en-AU" dirty="0"/>
              <a:t>the bank has to </a:t>
            </a:r>
            <a:r>
              <a:rPr lang="en-AU" dirty="0" smtClean="0"/>
              <a:t>keep 10% as reserves = $10. The bank is then free to </a:t>
            </a:r>
            <a:r>
              <a:rPr lang="en-AU" dirty="0" smtClean="0">
                <a:solidFill>
                  <a:srgbClr val="FF0000"/>
                </a:solidFill>
              </a:rPr>
              <a:t>lend $90 </a:t>
            </a:r>
            <a:r>
              <a:rPr lang="en-AU" dirty="0" smtClean="0"/>
              <a:t>out as loans.</a:t>
            </a:r>
          </a:p>
          <a:p>
            <a:r>
              <a:rPr lang="en-AU" dirty="0" smtClean="0"/>
              <a:t>Bank B:</a:t>
            </a:r>
          </a:p>
          <a:p>
            <a:pPr marL="285750" indent="-285750">
              <a:buFont typeface="Arial" panose="020B0604020202020204" pitchFamily="34" charset="0"/>
              <a:buChar char="•"/>
            </a:pPr>
            <a:r>
              <a:rPr lang="en-AU" dirty="0" smtClean="0"/>
              <a:t>If this money is lent to another bank, Bank B, they will have to keep 10% of this $90 = $9. But they can lend out the remaining </a:t>
            </a:r>
            <a:r>
              <a:rPr lang="en-AU" dirty="0" smtClean="0">
                <a:solidFill>
                  <a:srgbClr val="FF0000"/>
                </a:solidFill>
              </a:rPr>
              <a:t>$81</a:t>
            </a:r>
            <a:r>
              <a:rPr lang="en-AU" dirty="0" smtClean="0"/>
              <a:t>.</a:t>
            </a:r>
          </a:p>
          <a:p>
            <a:r>
              <a:rPr lang="en-AU" dirty="0" smtClean="0"/>
              <a:t>Bank C: </a:t>
            </a:r>
          </a:p>
          <a:p>
            <a:pPr marL="285750" indent="-285750">
              <a:buFont typeface="Arial" panose="020B0604020202020204" pitchFamily="34" charset="0"/>
              <a:buChar char="•"/>
            </a:pPr>
            <a:r>
              <a:rPr lang="en-AU" dirty="0"/>
              <a:t>If this money is lent to another bank, Bank </a:t>
            </a:r>
            <a:r>
              <a:rPr lang="en-AU" dirty="0" smtClean="0"/>
              <a:t>C, </a:t>
            </a:r>
            <a:r>
              <a:rPr lang="en-AU" dirty="0"/>
              <a:t>they will have to keep 10% of this </a:t>
            </a:r>
            <a:r>
              <a:rPr lang="en-AU" dirty="0" smtClean="0"/>
              <a:t>$81 </a:t>
            </a:r>
            <a:r>
              <a:rPr lang="en-AU" dirty="0"/>
              <a:t>= </a:t>
            </a:r>
            <a:r>
              <a:rPr lang="en-AU" dirty="0" smtClean="0"/>
              <a:t>$8.1. </a:t>
            </a:r>
            <a:r>
              <a:rPr lang="en-AU" dirty="0"/>
              <a:t>But they can lend out the remaining </a:t>
            </a:r>
            <a:r>
              <a:rPr lang="en-AU" dirty="0" smtClean="0">
                <a:solidFill>
                  <a:srgbClr val="FF0000"/>
                </a:solidFill>
              </a:rPr>
              <a:t>$72.9</a:t>
            </a:r>
            <a:r>
              <a:rPr lang="en-AU" dirty="0" smtClean="0"/>
              <a:t>.</a:t>
            </a:r>
            <a:endParaRPr lang="en-AU" dirty="0"/>
          </a:p>
          <a:p>
            <a:r>
              <a:rPr lang="en-AU" dirty="0"/>
              <a:t>Bank </a:t>
            </a:r>
            <a:r>
              <a:rPr lang="en-AU" dirty="0" smtClean="0"/>
              <a:t>D: </a:t>
            </a:r>
            <a:endParaRPr lang="en-AU" dirty="0"/>
          </a:p>
          <a:p>
            <a:pPr marL="285750" indent="-285750">
              <a:buFont typeface="Arial" panose="020B0604020202020204" pitchFamily="34" charset="0"/>
              <a:buChar char="•"/>
            </a:pPr>
            <a:r>
              <a:rPr lang="en-AU" dirty="0"/>
              <a:t>If this money is lent to another bank, Bank </a:t>
            </a:r>
            <a:r>
              <a:rPr lang="en-AU" dirty="0" smtClean="0"/>
              <a:t>D, </a:t>
            </a:r>
            <a:r>
              <a:rPr lang="en-AU" dirty="0"/>
              <a:t>they will have to keep 10% of this $72.9</a:t>
            </a:r>
            <a:r>
              <a:rPr lang="en-AU" dirty="0" smtClean="0"/>
              <a:t> </a:t>
            </a:r>
            <a:r>
              <a:rPr lang="en-AU" dirty="0"/>
              <a:t>= </a:t>
            </a:r>
            <a:r>
              <a:rPr lang="en-AU" dirty="0" smtClean="0"/>
              <a:t>$7.29. </a:t>
            </a:r>
            <a:r>
              <a:rPr lang="en-AU" dirty="0"/>
              <a:t>But they can lend out the remaining </a:t>
            </a:r>
            <a:r>
              <a:rPr lang="en-AU" dirty="0" smtClean="0"/>
              <a:t>$</a:t>
            </a:r>
            <a:r>
              <a:rPr lang="en-AU" dirty="0" smtClean="0">
                <a:solidFill>
                  <a:srgbClr val="FF0000"/>
                </a:solidFill>
              </a:rPr>
              <a:t>65.61</a:t>
            </a:r>
            <a:r>
              <a:rPr lang="en-AU" dirty="0" smtClean="0"/>
              <a:t>.</a:t>
            </a:r>
          </a:p>
          <a:p>
            <a:r>
              <a:rPr lang="en-AU" sz="2800" dirty="0" smtClean="0"/>
              <a:t>Etc.</a:t>
            </a:r>
            <a:endParaRPr lang="en-AU" sz="2800" dirty="0"/>
          </a:p>
        </p:txBody>
      </p:sp>
      <p:sp>
        <p:nvSpPr>
          <p:cNvPr id="5" name="TextBox 4"/>
          <p:cNvSpPr txBox="1"/>
          <p:nvPr/>
        </p:nvSpPr>
        <p:spPr>
          <a:xfrm>
            <a:off x="7980680" y="1884343"/>
            <a:ext cx="4094480" cy="2031325"/>
          </a:xfrm>
          <a:prstGeom prst="rect">
            <a:avLst/>
          </a:prstGeom>
          <a:noFill/>
        </p:spPr>
        <p:txBody>
          <a:bodyPr wrap="square" rtlCol="0">
            <a:spAutoFit/>
          </a:bodyPr>
          <a:lstStyle/>
          <a:p>
            <a:r>
              <a:rPr lang="en-AU" dirty="0" smtClean="0"/>
              <a:t>So the total amount of money created is</a:t>
            </a:r>
          </a:p>
          <a:p>
            <a:r>
              <a:rPr lang="en-AU" dirty="0" smtClean="0">
                <a:solidFill>
                  <a:srgbClr val="FF0000"/>
                </a:solidFill>
              </a:rPr>
              <a:t>90</a:t>
            </a:r>
            <a:r>
              <a:rPr lang="en-AU" dirty="0" smtClean="0"/>
              <a:t> + </a:t>
            </a:r>
            <a:r>
              <a:rPr lang="en-AU" dirty="0" smtClean="0">
                <a:solidFill>
                  <a:srgbClr val="FF0000"/>
                </a:solidFill>
              </a:rPr>
              <a:t>81</a:t>
            </a:r>
            <a:r>
              <a:rPr lang="en-AU" dirty="0" smtClean="0"/>
              <a:t> + </a:t>
            </a:r>
            <a:r>
              <a:rPr lang="en-AU" dirty="0" smtClean="0">
                <a:solidFill>
                  <a:srgbClr val="FF0000"/>
                </a:solidFill>
              </a:rPr>
              <a:t>72.9</a:t>
            </a:r>
            <a:r>
              <a:rPr lang="en-AU" dirty="0" smtClean="0"/>
              <a:t> + </a:t>
            </a:r>
            <a:r>
              <a:rPr lang="en-AU" dirty="0" smtClean="0">
                <a:solidFill>
                  <a:srgbClr val="FF0000"/>
                </a:solidFill>
              </a:rPr>
              <a:t>65.61</a:t>
            </a:r>
            <a:r>
              <a:rPr lang="en-AU" dirty="0" smtClean="0"/>
              <a:t> + … etc.</a:t>
            </a:r>
          </a:p>
          <a:p>
            <a:endParaRPr lang="en-AU" dirty="0"/>
          </a:p>
          <a:p>
            <a:r>
              <a:rPr lang="en-AU" dirty="0" smtClean="0"/>
              <a:t>This is (just like the spending multiplier from Unit 2) a limit which is given by a formula. </a:t>
            </a:r>
          </a:p>
          <a:p>
            <a:endParaRPr lang="en-AU" dirty="0"/>
          </a:p>
        </p:txBody>
      </p:sp>
      <p:sp>
        <p:nvSpPr>
          <p:cNvPr id="7" name="Right Arrow 6"/>
          <p:cNvSpPr/>
          <p:nvPr/>
        </p:nvSpPr>
        <p:spPr>
          <a:xfrm>
            <a:off x="7039610" y="1918930"/>
            <a:ext cx="957580" cy="11149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8077200" y="93999"/>
            <a:ext cx="2990926" cy="923330"/>
          </a:xfrm>
          <a:prstGeom prst="rect">
            <a:avLst/>
          </a:prstGeom>
          <a:solidFill>
            <a:srgbClr val="FFFF00"/>
          </a:solidFill>
        </p:spPr>
        <p:txBody>
          <a:bodyPr wrap="square" rtlCol="0">
            <a:spAutoFit/>
          </a:bodyPr>
          <a:lstStyle/>
          <a:p>
            <a:r>
              <a:rPr lang="en-AU" dirty="0" smtClean="0">
                <a:solidFill>
                  <a:srgbClr val="FF0000"/>
                </a:solidFill>
              </a:rPr>
              <a:t>Summary</a:t>
            </a:r>
          </a:p>
          <a:p>
            <a:r>
              <a:rPr lang="en-AU" dirty="0" smtClean="0">
                <a:solidFill>
                  <a:srgbClr val="FF0000"/>
                </a:solidFill>
              </a:rPr>
              <a:t>The Money Multiplier is a limit given by </a:t>
            </a:r>
            <a:r>
              <a:rPr lang="en-AU" b="1" dirty="0" smtClean="0">
                <a:solidFill>
                  <a:srgbClr val="FF0000"/>
                </a:solidFill>
              </a:rPr>
              <a:t>1/RRR</a:t>
            </a:r>
          </a:p>
        </p:txBody>
      </p:sp>
      <p:sp>
        <p:nvSpPr>
          <p:cNvPr id="9" name="TextBox 8"/>
          <p:cNvSpPr txBox="1"/>
          <p:nvPr/>
        </p:nvSpPr>
        <p:spPr>
          <a:xfrm>
            <a:off x="7872413" y="3800475"/>
            <a:ext cx="3943350" cy="3108543"/>
          </a:xfrm>
          <a:prstGeom prst="rect">
            <a:avLst/>
          </a:prstGeom>
          <a:noFill/>
        </p:spPr>
        <p:txBody>
          <a:bodyPr wrap="square" rtlCol="0">
            <a:spAutoFit/>
          </a:bodyPr>
          <a:lstStyle/>
          <a:p>
            <a:r>
              <a:rPr lang="en-AU" sz="2800" dirty="0" smtClean="0"/>
              <a:t>The formula for this limit is given by: </a:t>
            </a:r>
          </a:p>
          <a:p>
            <a:r>
              <a:rPr lang="en-AU" sz="2800" b="1" dirty="0" smtClean="0"/>
              <a:t>∆First Loan x 1/RRR</a:t>
            </a:r>
          </a:p>
          <a:p>
            <a:r>
              <a:rPr lang="en-AU" sz="2800" b="1" dirty="0" smtClean="0"/>
              <a:t>= 90 x 1/0.1 = 900</a:t>
            </a:r>
          </a:p>
          <a:p>
            <a:endParaRPr lang="en-AU" sz="2800" dirty="0" smtClean="0"/>
          </a:p>
          <a:p>
            <a:r>
              <a:rPr lang="en-AU" sz="2800" dirty="0" smtClean="0"/>
              <a:t>For proof of this, possibly ask Mr Bram!</a:t>
            </a:r>
            <a:endParaRPr lang="en-AU" sz="2800" dirty="0"/>
          </a:p>
        </p:txBody>
      </p:sp>
    </p:spTree>
    <p:extLst>
      <p:ext uri="{BB962C8B-B14F-4D97-AF65-F5344CB8AC3E}">
        <p14:creationId xmlns:p14="http://schemas.microsoft.com/office/powerpoint/2010/main" val="57178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235" y="204227"/>
            <a:ext cx="10515600" cy="1325563"/>
          </a:xfrm>
        </p:spPr>
        <p:txBody>
          <a:bodyPr/>
          <a:lstStyle/>
          <a:p>
            <a:r>
              <a:rPr lang="en-AU" dirty="0" smtClean="0"/>
              <a:t>Excess Reserves = Possible Additional Loans</a:t>
            </a:r>
            <a:endParaRPr lang="en-AU" dirty="0"/>
          </a:p>
        </p:txBody>
      </p:sp>
      <p:sp>
        <p:nvSpPr>
          <p:cNvPr id="3" name="Content Placeholder 2"/>
          <p:cNvSpPr>
            <a:spLocks noGrp="1"/>
          </p:cNvSpPr>
          <p:nvPr>
            <p:ph idx="1"/>
          </p:nvPr>
        </p:nvSpPr>
        <p:spPr>
          <a:xfrm>
            <a:off x="569258" y="1529790"/>
            <a:ext cx="5688106" cy="4351338"/>
          </a:xfrm>
        </p:spPr>
        <p:txBody>
          <a:bodyPr>
            <a:normAutofit fontScale="92500" lnSpcReduction="10000"/>
          </a:bodyPr>
          <a:lstStyle/>
          <a:p>
            <a:r>
              <a:rPr lang="en-AU" dirty="0" smtClean="0"/>
              <a:t>We have covered </a:t>
            </a:r>
            <a:r>
              <a:rPr lang="en-AU" dirty="0" smtClean="0">
                <a:solidFill>
                  <a:srgbClr val="00B0F0"/>
                </a:solidFill>
              </a:rPr>
              <a:t>excess reserves</a:t>
            </a:r>
            <a:r>
              <a:rPr lang="en-AU" dirty="0" smtClean="0"/>
              <a:t>, which is money that banks keep ‘just in case’ above what they are required to keep by the Federal Reserve.</a:t>
            </a:r>
          </a:p>
          <a:p>
            <a:r>
              <a:rPr lang="en-AU" dirty="0" smtClean="0"/>
              <a:t>Because this is </a:t>
            </a:r>
            <a:r>
              <a:rPr lang="en-AU" dirty="0" smtClean="0">
                <a:solidFill>
                  <a:srgbClr val="00B0F0"/>
                </a:solidFill>
              </a:rPr>
              <a:t>extra money not being used</a:t>
            </a:r>
            <a:r>
              <a:rPr lang="en-AU" dirty="0" smtClean="0"/>
              <a:t>, this can be </a:t>
            </a:r>
            <a:r>
              <a:rPr lang="en-AU" dirty="0" smtClean="0">
                <a:solidFill>
                  <a:srgbClr val="00B0F0"/>
                </a:solidFill>
              </a:rPr>
              <a:t>easily used to create new loans</a:t>
            </a:r>
            <a:r>
              <a:rPr lang="en-AU" dirty="0" smtClean="0"/>
              <a:t>. </a:t>
            </a:r>
          </a:p>
          <a:p>
            <a:r>
              <a:rPr lang="en-AU" dirty="0" smtClean="0"/>
              <a:t>In many questions, it will ask ‘what is the amount this bank can increase its loans’. </a:t>
            </a:r>
            <a:endParaRPr lang="en-AU" dirty="0"/>
          </a:p>
          <a:p>
            <a:pPr lvl="1"/>
            <a:r>
              <a:rPr lang="en-AU" dirty="0" smtClean="0"/>
              <a:t>You should look at the excess loans. This is the amount that can be loaned out. </a:t>
            </a:r>
            <a:endParaRPr lang="en-AU" dirty="0"/>
          </a:p>
        </p:txBody>
      </p:sp>
      <p:sp>
        <p:nvSpPr>
          <p:cNvPr id="4" name="TextBox 3"/>
          <p:cNvSpPr txBox="1"/>
          <p:nvPr/>
        </p:nvSpPr>
        <p:spPr>
          <a:xfrm>
            <a:off x="6817659" y="5754279"/>
            <a:ext cx="4437529" cy="923330"/>
          </a:xfrm>
          <a:prstGeom prst="rect">
            <a:avLst/>
          </a:prstGeom>
          <a:solidFill>
            <a:srgbClr val="FFFF00"/>
          </a:solidFill>
        </p:spPr>
        <p:txBody>
          <a:bodyPr wrap="square" rtlCol="0">
            <a:spAutoFit/>
          </a:bodyPr>
          <a:lstStyle/>
          <a:p>
            <a:r>
              <a:rPr lang="en-AU" dirty="0" smtClean="0">
                <a:solidFill>
                  <a:srgbClr val="FF0000"/>
                </a:solidFill>
              </a:rPr>
              <a:t>Summary</a:t>
            </a:r>
          </a:p>
          <a:p>
            <a:r>
              <a:rPr lang="en-AU" dirty="0" smtClean="0">
                <a:solidFill>
                  <a:srgbClr val="FF0000"/>
                </a:solidFill>
              </a:rPr>
              <a:t>Excess reserves is extra cash and so this can be immediately turned into new loans.</a:t>
            </a:r>
            <a:endParaRPr lang="en-AU" dirty="0">
              <a:solidFill>
                <a:srgbClr val="FF0000"/>
              </a:solidFill>
            </a:endParaRPr>
          </a:p>
        </p:txBody>
      </p:sp>
      <p:sp>
        <p:nvSpPr>
          <p:cNvPr id="5" name="TextBox 4"/>
          <p:cNvSpPr txBox="1"/>
          <p:nvPr/>
        </p:nvSpPr>
        <p:spPr>
          <a:xfrm>
            <a:off x="6817659" y="1840660"/>
            <a:ext cx="2801470" cy="1200329"/>
          </a:xfrm>
          <a:prstGeom prst="rect">
            <a:avLst/>
          </a:prstGeom>
          <a:noFill/>
        </p:spPr>
        <p:txBody>
          <a:bodyPr wrap="square" rtlCol="0">
            <a:spAutoFit/>
          </a:bodyPr>
          <a:lstStyle/>
          <a:p>
            <a:r>
              <a:rPr lang="en-AU" sz="3600" dirty="0" smtClean="0"/>
              <a:t>Excess Reserves</a:t>
            </a:r>
            <a:endParaRPr lang="en-AU" sz="3600" dirty="0"/>
          </a:p>
        </p:txBody>
      </p:sp>
      <p:sp>
        <p:nvSpPr>
          <p:cNvPr id="6" name="Right Arrow 5"/>
          <p:cNvSpPr/>
          <p:nvPr/>
        </p:nvSpPr>
        <p:spPr>
          <a:xfrm rot="1869813">
            <a:off x="7808258" y="3218329"/>
            <a:ext cx="2823883" cy="144331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9390530" y="4838987"/>
            <a:ext cx="1555376" cy="646331"/>
          </a:xfrm>
          <a:prstGeom prst="rect">
            <a:avLst/>
          </a:prstGeom>
          <a:noFill/>
        </p:spPr>
        <p:txBody>
          <a:bodyPr wrap="square" rtlCol="0">
            <a:spAutoFit/>
          </a:bodyPr>
          <a:lstStyle/>
          <a:p>
            <a:r>
              <a:rPr lang="en-AU" sz="3600" dirty="0" smtClean="0"/>
              <a:t>Loans</a:t>
            </a:r>
            <a:endParaRPr lang="en-AU" sz="3600" dirty="0"/>
          </a:p>
        </p:txBody>
      </p:sp>
    </p:spTree>
    <p:extLst>
      <p:ext uri="{BB962C8B-B14F-4D97-AF65-F5344CB8AC3E}">
        <p14:creationId xmlns:p14="http://schemas.microsoft.com/office/powerpoint/2010/main" val="101902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5095"/>
            <a:ext cx="4347556" cy="547987"/>
          </a:xfrm>
        </p:spPr>
        <p:txBody>
          <a:bodyPr>
            <a:normAutofit fontScale="90000"/>
          </a:bodyPr>
          <a:lstStyle/>
          <a:p>
            <a:r>
              <a:rPr lang="en-US" dirty="0" smtClean="0"/>
              <a:t>Same Numbers but Different Question</a:t>
            </a:r>
            <a:endParaRPr lang="en-US" dirty="0"/>
          </a:p>
        </p:txBody>
      </p:sp>
      <p:sp>
        <p:nvSpPr>
          <p:cNvPr id="4" name="Content Placeholder 3"/>
          <p:cNvSpPr>
            <a:spLocks noGrp="1"/>
          </p:cNvSpPr>
          <p:nvPr>
            <p:ph sz="half" idx="1"/>
          </p:nvPr>
        </p:nvSpPr>
        <p:spPr>
          <a:xfrm>
            <a:off x="213360" y="1396015"/>
            <a:ext cx="2884516" cy="2676696"/>
          </a:xfrm>
          <a:solidFill>
            <a:schemeClr val="accent4">
              <a:lumMod val="20000"/>
              <a:lumOff val="80000"/>
            </a:schemeClr>
          </a:solidFill>
        </p:spPr>
        <p:txBody>
          <a:bodyPr>
            <a:normAutofit/>
          </a:bodyPr>
          <a:lstStyle/>
          <a:p>
            <a:pPr marL="0" indent="0">
              <a:lnSpc>
                <a:spcPct val="100000"/>
              </a:lnSpc>
              <a:buNone/>
            </a:pPr>
            <a:r>
              <a:rPr lang="en-US" b="1" u="sng" dirty="0" smtClean="0"/>
              <a:t>Normal Money Supply Questions</a:t>
            </a:r>
            <a:endParaRPr lang="en-US" b="1" u="sng" dirty="0"/>
          </a:p>
          <a:p>
            <a:r>
              <a:rPr lang="en-US" dirty="0" smtClean="0"/>
              <a:t>Usually when customer deposits money in bank</a:t>
            </a:r>
          </a:p>
          <a:p>
            <a:endParaRPr lang="en-US" dirty="0"/>
          </a:p>
        </p:txBody>
      </p:sp>
      <p:sp>
        <p:nvSpPr>
          <p:cNvPr id="5" name="Content Placeholder 4"/>
          <p:cNvSpPr>
            <a:spLocks noGrp="1"/>
          </p:cNvSpPr>
          <p:nvPr>
            <p:ph sz="half" idx="2"/>
          </p:nvPr>
        </p:nvSpPr>
        <p:spPr>
          <a:xfrm>
            <a:off x="3359035" y="1396015"/>
            <a:ext cx="3013363" cy="2679873"/>
          </a:xfrm>
          <a:solidFill>
            <a:schemeClr val="bg1">
              <a:lumMod val="95000"/>
            </a:schemeClr>
          </a:solidFill>
        </p:spPr>
        <p:txBody>
          <a:bodyPr>
            <a:normAutofit/>
          </a:bodyPr>
          <a:lstStyle/>
          <a:p>
            <a:pPr marL="0" indent="0">
              <a:buNone/>
            </a:pPr>
            <a:r>
              <a:rPr lang="en-US" b="1" u="sng" dirty="0" smtClean="0"/>
              <a:t>Buying/Selling Bond questions</a:t>
            </a:r>
          </a:p>
          <a:p>
            <a:r>
              <a:rPr lang="en-US" dirty="0" smtClean="0"/>
              <a:t>Happens when the government buys/sells bonds</a:t>
            </a:r>
          </a:p>
          <a:p>
            <a:endParaRPr lang="en-US" dirty="0" smtClean="0"/>
          </a:p>
          <a:p>
            <a:endParaRPr lang="en-US" dirty="0"/>
          </a:p>
        </p:txBody>
      </p:sp>
      <p:sp>
        <p:nvSpPr>
          <p:cNvPr id="6" name="Content Placeholder 4"/>
          <p:cNvSpPr txBox="1">
            <a:spLocks/>
          </p:cNvSpPr>
          <p:nvPr/>
        </p:nvSpPr>
        <p:spPr>
          <a:xfrm>
            <a:off x="6578138" y="1414597"/>
            <a:ext cx="2393372" cy="2679873"/>
          </a:xfrm>
          <a:prstGeom prst="rect">
            <a:avLst/>
          </a:prstGeom>
          <a:solidFill>
            <a:schemeClr val="accent1">
              <a:lumMod val="20000"/>
              <a:lumOff val="80000"/>
            </a:schemeClr>
          </a:solidFill>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600" b="1" u="sng" dirty="0"/>
              <a:t>Deposit </a:t>
            </a:r>
            <a:r>
              <a:rPr lang="en-US" sz="3600" b="1" u="sng" dirty="0" smtClean="0"/>
              <a:t>Questions</a:t>
            </a:r>
            <a:endParaRPr lang="en-US" sz="3600" b="1" u="sng" dirty="0"/>
          </a:p>
          <a:p>
            <a:r>
              <a:rPr lang="en-US" dirty="0" smtClean="0"/>
              <a:t>Calculate the </a:t>
            </a:r>
            <a:r>
              <a:rPr lang="en-AU" dirty="0"/>
              <a:t>∆ </a:t>
            </a:r>
            <a:r>
              <a:rPr lang="en-US" dirty="0" smtClean="0"/>
              <a:t>deposits in the bank system</a:t>
            </a:r>
            <a:r>
              <a:rPr lang="en-US" dirty="0"/>
              <a:t> </a:t>
            </a:r>
            <a:r>
              <a:rPr lang="en-US" dirty="0" smtClean="0"/>
              <a:t>instead of the </a:t>
            </a:r>
            <a:r>
              <a:rPr lang="en-AU" dirty="0"/>
              <a:t>∆ </a:t>
            </a:r>
            <a:r>
              <a:rPr lang="en-US" dirty="0" smtClean="0"/>
              <a:t>money supply</a:t>
            </a:r>
          </a:p>
        </p:txBody>
      </p:sp>
      <p:sp>
        <p:nvSpPr>
          <p:cNvPr id="3" name="Oval 2">
            <a:hlinkClick r:id="rId2" action="ppaction://hlinksldjump"/>
          </p:cNvPr>
          <p:cNvSpPr/>
          <p:nvPr/>
        </p:nvSpPr>
        <p:spPr>
          <a:xfrm>
            <a:off x="6916191" y="748364"/>
            <a:ext cx="1138843" cy="48409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hlinkClick r:id="rId3" action="ppaction://hlinksldjump"/>
          </p:cNvPr>
          <p:cNvSpPr/>
          <p:nvPr/>
        </p:nvSpPr>
        <p:spPr>
          <a:xfrm>
            <a:off x="4046913" y="788421"/>
            <a:ext cx="1138843" cy="48409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4" action="ppaction://hlinksldjump"/>
          </p:cNvPr>
          <p:cNvSpPr/>
          <p:nvPr/>
        </p:nvSpPr>
        <p:spPr>
          <a:xfrm>
            <a:off x="748147" y="788422"/>
            <a:ext cx="1138843" cy="48409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4"/>
          <p:cNvSpPr txBox="1">
            <a:spLocks/>
          </p:cNvSpPr>
          <p:nvPr/>
        </p:nvSpPr>
        <p:spPr>
          <a:xfrm>
            <a:off x="9217776" y="1329912"/>
            <a:ext cx="2684318" cy="2679873"/>
          </a:xfrm>
          <a:prstGeom prst="rect">
            <a:avLst/>
          </a:prstGeom>
          <a:solidFill>
            <a:schemeClr val="accent6">
              <a:lumMod val="20000"/>
              <a:lumOff val="80000"/>
            </a:schemeClr>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600" b="1" u="sng" dirty="0" smtClean="0"/>
              <a:t>Reserves Questions</a:t>
            </a:r>
            <a:endParaRPr lang="en-US" sz="3600" b="1" u="sng" dirty="0"/>
          </a:p>
          <a:p>
            <a:r>
              <a:rPr lang="en-US" dirty="0" smtClean="0"/>
              <a:t>Calculate the </a:t>
            </a:r>
            <a:r>
              <a:rPr lang="en-AU" dirty="0"/>
              <a:t>∆ </a:t>
            </a:r>
            <a:r>
              <a:rPr lang="en-US" dirty="0" smtClean="0"/>
              <a:t>reserves in the bank system</a:t>
            </a:r>
            <a:r>
              <a:rPr lang="en-US" dirty="0"/>
              <a:t> </a:t>
            </a:r>
            <a:r>
              <a:rPr lang="en-US" dirty="0" smtClean="0"/>
              <a:t>instead of the </a:t>
            </a:r>
            <a:r>
              <a:rPr lang="en-AU" dirty="0"/>
              <a:t>∆ </a:t>
            </a:r>
            <a:r>
              <a:rPr lang="en-US" dirty="0" smtClean="0"/>
              <a:t>money supply</a:t>
            </a:r>
          </a:p>
        </p:txBody>
      </p:sp>
      <p:sp>
        <p:nvSpPr>
          <p:cNvPr id="14" name="Oval 13">
            <a:hlinkClick r:id="rId2" action="ppaction://hlinksldjump"/>
          </p:cNvPr>
          <p:cNvSpPr/>
          <p:nvPr/>
        </p:nvSpPr>
        <p:spPr>
          <a:xfrm>
            <a:off x="9890760" y="584140"/>
            <a:ext cx="1138843" cy="48409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089315" y="153626"/>
            <a:ext cx="4977645" cy="584775"/>
          </a:xfrm>
          <a:prstGeom prst="rect">
            <a:avLst/>
          </a:prstGeom>
          <a:solidFill>
            <a:srgbClr val="FFFF00"/>
          </a:solidFill>
        </p:spPr>
        <p:txBody>
          <a:bodyPr wrap="none" rtlCol="0">
            <a:spAutoFit/>
          </a:bodyPr>
          <a:lstStyle/>
          <a:p>
            <a:r>
              <a:rPr lang="en-US" sz="3200" dirty="0" smtClean="0"/>
              <a:t>$50 million with a RRR of 0.2</a:t>
            </a:r>
            <a:endParaRPr lang="en-US" sz="3200" dirty="0"/>
          </a:p>
        </p:txBody>
      </p:sp>
      <p:sp>
        <p:nvSpPr>
          <p:cNvPr id="16" name="TextBox 15"/>
          <p:cNvSpPr txBox="1"/>
          <p:nvPr/>
        </p:nvSpPr>
        <p:spPr>
          <a:xfrm>
            <a:off x="282633" y="4181265"/>
            <a:ext cx="2815243" cy="2031325"/>
          </a:xfrm>
          <a:prstGeom prst="rect">
            <a:avLst/>
          </a:prstGeom>
          <a:solidFill>
            <a:srgbClr val="FFFF00"/>
          </a:solidFill>
        </p:spPr>
        <p:txBody>
          <a:bodyPr wrap="square" rtlCol="0">
            <a:spAutoFit/>
          </a:bodyPr>
          <a:lstStyle/>
          <a:p>
            <a:r>
              <a:rPr lang="en-US" dirty="0" smtClean="0"/>
              <a:t>∆MS = ∆Initial x Money Multiplier</a:t>
            </a:r>
          </a:p>
          <a:p>
            <a:endParaRPr lang="en-US" dirty="0" smtClean="0"/>
          </a:p>
          <a:p>
            <a:r>
              <a:rPr lang="en-US" dirty="0" smtClean="0"/>
              <a:t>Initial = 50 x (1-0.2) = 40</a:t>
            </a:r>
          </a:p>
          <a:p>
            <a:endParaRPr lang="en-US" dirty="0" smtClean="0"/>
          </a:p>
          <a:p>
            <a:r>
              <a:rPr lang="en-US" dirty="0" smtClean="0"/>
              <a:t>∆MS = 40 x 1/0.2 = 200</a:t>
            </a:r>
            <a:endParaRPr lang="en-US" dirty="0"/>
          </a:p>
          <a:p>
            <a:endParaRPr lang="en-US" dirty="0"/>
          </a:p>
        </p:txBody>
      </p:sp>
      <p:sp>
        <p:nvSpPr>
          <p:cNvPr id="17" name="TextBox 16"/>
          <p:cNvSpPr txBox="1"/>
          <p:nvPr/>
        </p:nvSpPr>
        <p:spPr>
          <a:xfrm>
            <a:off x="3358488" y="4199383"/>
            <a:ext cx="2815243" cy="2585323"/>
          </a:xfrm>
          <a:prstGeom prst="rect">
            <a:avLst/>
          </a:prstGeom>
          <a:solidFill>
            <a:srgbClr val="FFFF00"/>
          </a:solidFill>
        </p:spPr>
        <p:txBody>
          <a:bodyPr wrap="square" rtlCol="0">
            <a:spAutoFit/>
          </a:bodyPr>
          <a:lstStyle/>
          <a:p>
            <a:r>
              <a:rPr lang="en-US" dirty="0" smtClean="0"/>
              <a:t>∆MS = ∆Initial x Money Multiplier</a:t>
            </a:r>
          </a:p>
          <a:p>
            <a:endParaRPr lang="en-US" dirty="0" smtClean="0"/>
          </a:p>
          <a:p>
            <a:r>
              <a:rPr lang="en-US" dirty="0" smtClean="0"/>
              <a:t>Initial = 50 because when </a:t>
            </a:r>
            <a:r>
              <a:rPr lang="en-US" dirty="0" err="1" smtClean="0"/>
              <a:t>gov</a:t>
            </a:r>
            <a:r>
              <a:rPr lang="en-US" dirty="0" smtClean="0"/>
              <a:t> buys bonds it uses money not in the MS</a:t>
            </a:r>
          </a:p>
          <a:p>
            <a:endParaRPr lang="en-US" dirty="0" smtClean="0"/>
          </a:p>
          <a:p>
            <a:r>
              <a:rPr lang="en-US" dirty="0" smtClean="0"/>
              <a:t>∆MS = 50 x 1/0.2 = 250</a:t>
            </a:r>
            <a:endParaRPr lang="en-US" dirty="0"/>
          </a:p>
          <a:p>
            <a:endParaRPr lang="en-US" dirty="0"/>
          </a:p>
        </p:txBody>
      </p:sp>
      <p:sp>
        <p:nvSpPr>
          <p:cNvPr id="18" name="TextBox 17"/>
          <p:cNvSpPr txBox="1"/>
          <p:nvPr/>
        </p:nvSpPr>
        <p:spPr>
          <a:xfrm>
            <a:off x="6461759" y="4199383"/>
            <a:ext cx="2815243" cy="2308324"/>
          </a:xfrm>
          <a:prstGeom prst="rect">
            <a:avLst/>
          </a:prstGeom>
          <a:solidFill>
            <a:srgbClr val="FFFF00"/>
          </a:solidFill>
        </p:spPr>
        <p:txBody>
          <a:bodyPr wrap="square" rtlCol="0">
            <a:spAutoFit/>
          </a:bodyPr>
          <a:lstStyle/>
          <a:p>
            <a:r>
              <a:rPr lang="en-US" dirty="0" smtClean="0"/>
              <a:t>∆deposits	 = ∆Initial deposit x Money Multiplier</a:t>
            </a:r>
          </a:p>
          <a:p>
            <a:endParaRPr lang="en-US" dirty="0" smtClean="0"/>
          </a:p>
          <a:p>
            <a:r>
              <a:rPr lang="en-US" dirty="0" smtClean="0"/>
              <a:t>Initial = 50</a:t>
            </a:r>
          </a:p>
          <a:p>
            <a:endParaRPr lang="en-US" dirty="0" smtClean="0"/>
          </a:p>
          <a:p>
            <a:r>
              <a:rPr lang="en-US" dirty="0" smtClean="0"/>
              <a:t>∆Deposits = 50 x 1/0.2 = 250</a:t>
            </a:r>
            <a:endParaRPr lang="en-US" dirty="0"/>
          </a:p>
          <a:p>
            <a:endParaRPr lang="en-US" dirty="0"/>
          </a:p>
        </p:txBody>
      </p:sp>
      <p:sp>
        <p:nvSpPr>
          <p:cNvPr id="19" name="TextBox 18"/>
          <p:cNvSpPr txBox="1"/>
          <p:nvPr/>
        </p:nvSpPr>
        <p:spPr>
          <a:xfrm>
            <a:off x="9376757" y="4181265"/>
            <a:ext cx="2815243" cy="2308324"/>
          </a:xfrm>
          <a:prstGeom prst="rect">
            <a:avLst/>
          </a:prstGeom>
          <a:solidFill>
            <a:srgbClr val="FFFF00"/>
          </a:solidFill>
        </p:spPr>
        <p:txBody>
          <a:bodyPr wrap="square" rtlCol="0">
            <a:spAutoFit/>
          </a:bodyPr>
          <a:lstStyle/>
          <a:p>
            <a:r>
              <a:rPr lang="en-US" dirty="0" smtClean="0"/>
              <a:t>∆</a:t>
            </a:r>
            <a:r>
              <a:rPr lang="en-US" dirty="0" err="1" smtClean="0"/>
              <a:t>reservces</a:t>
            </a:r>
            <a:r>
              <a:rPr lang="en-US" dirty="0" smtClean="0"/>
              <a:t> = ∆Initial reserve x Money Multiplier</a:t>
            </a:r>
          </a:p>
          <a:p>
            <a:endParaRPr lang="en-US" dirty="0" smtClean="0"/>
          </a:p>
          <a:p>
            <a:r>
              <a:rPr lang="en-US" dirty="0" smtClean="0"/>
              <a:t>Initial = 50 x 0.2 = 10 </a:t>
            </a:r>
          </a:p>
          <a:p>
            <a:endParaRPr lang="en-US" dirty="0" smtClean="0"/>
          </a:p>
          <a:p>
            <a:r>
              <a:rPr lang="en-US" dirty="0" smtClean="0"/>
              <a:t>∆Reserves = 10 x 1/0.2 = 100</a:t>
            </a:r>
            <a:endParaRPr lang="en-US" dirty="0"/>
          </a:p>
          <a:p>
            <a:endParaRPr lang="en-US" dirty="0"/>
          </a:p>
        </p:txBody>
      </p:sp>
    </p:spTree>
    <p:extLst>
      <p:ext uri="{BB962C8B-B14F-4D97-AF65-F5344CB8AC3E}">
        <p14:creationId xmlns:p14="http://schemas.microsoft.com/office/powerpoint/2010/main" val="23421120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5350844" cy="982412"/>
          </a:xfrm>
        </p:spPr>
        <p:txBody>
          <a:bodyPr>
            <a:normAutofit fontScale="90000"/>
          </a:bodyPr>
          <a:lstStyle/>
          <a:p>
            <a:r>
              <a:rPr lang="en-AU" dirty="0" smtClean="0"/>
              <a:t>Some Other Financial Assets</a:t>
            </a:r>
            <a:endParaRPr lang="en-AU" dirty="0"/>
          </a:p>
        </p:txBody>
      </p:sp>
      <p:sp>
        <p:nvSpPr>
          <p:cNvPr id="3" name="Content Placeholder 2"/>
          <p:cNvSpPr>
            <a:spLocks noGrp="1"/>
          </p:cNvSpPr>
          <p:nvPr>
            <p:ph idx="1"/>
          </p:nvPr>
        </p:nvSpPr>
        <p:spPr>
          <a:xfrm>
            <a:off x="424313" y="1690688"/>
            <a:ext cx="6582879" cy="4351338"/>
          </a:xfrm>
        </p:spPr>
        <p:txBody>
          <a:bodyPr>
            <a:normAutofit fontScale="62500" lnSpcReduction="20000"/>
          </a:bodyPr>
          <a:lstStyle/>
          <a:p>
            <a:pPr>
              <a:buFont typeface="Wingdings" panose="05000000000000000000" pitchFamily="2" charset="2"/>
              <a:buChar char="Ø"/>
            </a:pPr>
            <a:r>
              <a:rPr lang="en-AU" dirty="0" smtClean="0">
                <a:solidFill>
                  <a:srgbClr val="00B0F0"/>
                </a:solidFill>
              </a:rPr>
              <a:t>Money – cash, bank account funds – </a:t>
            </a:r>
            <a:r>
              <a:rPr lang="en-AU" dirty="0" smtClean="0"/>
              <a:t>no list of financial assets is complete without money! We can use money to buy the things we need! </a:t>
            </a:r>
          </a:p>
          <a:p>
            <a:pPr>
              <a:buFont typeface="Wingdings" panose="05000000000000000000" pitchFamily="2" charset="2"/>
              <a:buChar char="Ø"/>
            </a:pPr>
            <a:r>
              <a:rPr lang="en-AU" dirty="0" smtClean="0">
                <a:solidFill>
                  <a:srgbClr val="00B0F0"/>
                </a:solidFill>
              </a:rPr>
              <a:t>Loans</a:t>
            </a:r>
            <a:r>
              <a:rPr lang="en-AU" dirty="0" smtClean="0"/>
              <a:t> – borrowing money which must be paid back with interest.</a:t>
            </a:r>
          </a:p>
          <a:p>
            <a:pPr lvl="1"/>
            <a:r>
              <a:rPr lang="en-AU" dirty="0" smtClean="0"/>
              <a:t>Just like bonds, it is debt that will be paid back. </a:t>
            </a:r>
          </a:p>
          <a:p>
            <a:pPr lvl="1">
              <a:buFont typeface="Wingdings" panose="05000000000000000000" pitchFamily="2" charset="2"/>
              <a:buChar char="Ø"/>
            </a:pPr>
            <a:r>
              <a:rPr lang="en-AU" dirty="0">
                <a:solidFill>
                  <a:srgbClr val="00B0F0"/>
                </a:solidFill>
              </a:rPr>
              <a:t>Mortgage</a:t>
            </a:r>
          </a:p>
          <a:p>
            <a:pPr lvl="2"/>
            <a:r>
              <a:rPr lang="en-AU" dirty="0" smtClean="0"/>
              <a:t>This is a loan for people to buy a house. It is therefore usually a very long term loan. </a:t>
            </a:r>
            <a:endParaRPr lang="en-AU" dirty="0"/>
          </a:p>
          <a:p>
            <a:pPr>
              <a:buFont typeface="Wingdings" panose="05000000000000000000" pitchFamily="2" charset="2"/>
              <a:buChar char="Ø"/>
            </a:pPr>
            <a:r>
              <a:rPr lang="en-AU" dirty="0" smtClean="0">
                <a:solidFill>
                  <a:srgbClr val="00B0F0"/>
                </a:solidFill>
              </a:rPr>
              <a:t>Certificates </a:t>
            </a:r>
            <a:r>
              <a:rPr lang="en-AU" dirty="0">
                <a:solidFill>
                  <a:srgbClr val="00B0F0"/>
                </a:solidFill>
              </a:rPr>
              <a:t>of Deposit </a:t>
            </a:r>
            <a:r>
              <a:rPr lang="en-AU" dirty="0" smtClean="0"/>
              <a:t>– this is similar to you depositing money in the bank but is more long term. It pays a higher interest but you can’t touch the money until the end of the period or you give up the interest.</a:t>
            </a:r>
          </a:p>
          <a:p>
            <a:pPr>
              <a:buFont typeface="Wingdings" panose="05000000000000000000" pitchFamily="2" charset="2"/>
              <a:buChar char="Ø"/>
            </a:pPr>
            <a:r>
              <a:rPr lang="en-AU" dirty="0" smtClean="0">
                <a:solidFill>
                  <a:srgbClr val="00B0F0"/>
                </a:solidFill>
              </a:rPr>
              <a:t>Money Market Funds</a:t>
            </a:r>
          </a:p>
          <a:p>
            <a:pPr lvl="1"/>
            <a:r>
              <a:rPr lang="en-AU" dirty="0" smtClean="0"/>
              <a:t>These are where many individuals give money to professionals who invest it for you. Hopefully they will be able to grow your money. </a:t>
            </a:r>
          </a:p>
          <a:p>
            <a:pPr lvl="2"/>
            <a:r>
              <a:rPr lang="en-AU" dirty="0" smtClean="0"/>
              <a:t>Mutual Funds</a:t>
            </a:r>
            <a:endParaRPr lang="en-AU" dirty="0"/>
          </a:p>
          <a:p>
            <a:pPr lvl="2"/>
            <a:r>
              <a:rPr lang="en-AU" dirty="0" smtClean="0"/>
              <a:t>Pension / Retirement funds</a:t>
            </a:r>
          </a:p>
          <a:p>
            <a:pPr lvl="1"/>
            <a:endParaRPr lang="en-AU" dirty="0" smtClean="0"/>
          </a:p>
        </p:txBody>
      </p:sp>
      <p:pic>
        <p:nvPicPr>
          <p:cNvPr id="4" name="Picture 3"/>
          <p:cNvPicPr>
            <a:picLocks noChangeAspect="1"/>
          </p:cNvPicPr>
          <p:nvPr/>
        </p:nvPicPr>
        <p:blipFill>
          <a:blip r:embed="rId2"/>
          <a:stretch>
            <a:fillRect/>
          </a:stretch>
        </p:blipFill>
        <p:spPr>
          <a:xfrm>
            <a:off x="7007192" y="581630"/>
            <a:ext cx="3098799" cy="1967737"/>
          </a:xfrm>
          <a:prstGeom prst="rect">
            <a:avLst/>
          </a:prstGeom>
        </p:spPr>
      </p:pic>
      <p:pic>
        <p:nvPicPr>
          <p:cNvPr id="5" name="Picture 4"/>
          <p:cNvPicPr>
            <a:picLocks noChangeAspect="1"/>
          </p:cNvPicPr>
          <p:nvPr/>
        </p:nvPicPr>
        <p:blipFill>
          <a:blip r:embed="rId3"/>
          <a:stretch>
            <a:fillRect/>
          </a:stretch>
        </p:blipFill>
        <p:spPr>
          <a:xfrm>
            <a:off x="7137168" y="2817497"/>
            <a:ext cx="2838846" cy="1505160"/>
          </a:xfrm>
          <a:prstGeom prst="rect">
            <a:avLst/>
          </a:prstGeom>
        </p:spPr>
      </p:pic>
      <p:pic>
        <p:nvPicPr>
          <p:cNvPr id="6" name="Picture 5"/>
          <p:cNvPicPr>
            <a:picLocks noChangeAspect="1"/>
          </p:cNvPicPr>
          <p:nvPr/>
        </p:nvPicPr>
        <p:blipFill>
          <a:blip r:embed="rId4"/>
          <a:stretch>
            <a:fillRect/>
          </a:stretch>
        </p:blipFill>
        <p:spPr>
          <a:xfrm>
            <a:off x="7007192" y="4482632"/>
            <a:ext cx="4057326" cy="2252465"/>
          </a:xfrm>
          <a:prstGeom prst="rect">
            <a:avLst/>
          </a:prstGeom>
        </p:spPr>
      </p:pic>
      <p:sp>
        <p:nvSpPr>
          <p:cNvPr id="7" name="TextBox 6"/>
          <p:cNvSpPr txBox="1"/>
          <p:nvPr/>
        </p:nvSpPr>
        <p:spPr>
          <a:xfrm>
            <a:off x="10105991" y="1530417"/>
            <a:ext cx="1954464" cy="3046988"/>
          </a:xfrm>
          <a:prstGeom prst="rect">
            <a:avLst/>
          </a:prstGeom>
          <a:solidFill>
            <a:srgbClr val="FFFF00"/>
          </a:solidFill>
        </p:spPr>
        <p:txBody>
          <a:bodyPr wrap="square" rtlCol="0">
            <a:spAutoFit/>
          </a:bodyPr>
          <a:lstStyle/>
          <a:p>
            <a:r>
              <a:rPr lang="en-AU" sz="1600" dirty="0" smtClean="0">
                <a:solidFill>
                  <a:srgbClr val="FF0000"/>
                </a:solidFill>
              </a:rPr>
              <a:t>Summary</a:t>
            </a:r>
          </a:p>
          <a:p>
            <a:r>
              <a:rPr lang="en-AU" sz="1600" b="1" dirty="0" smtClean="0">
                <a:solidFill>
                  <a:srgbClr val="FF0000"/>
                </a:solidFill>
              </a:rPr>
              <a:t>Money! – </a:t>
            </a:r>
            <a:r>
              <a:rPr lang="en-AU" sz="1600" dirty="0" smtClean="0">
                <a:solidFill>
                  <a:srgbClr val="FF0000"/>
                </a:solidFill>
              </a:rPr>
              <a:t>used to buy things. </a:t>
            </a:r>
          </a:p>
          <a:p>
            <a:r>
              <a:rPr lang="en-AU" sz="1600" b="1" dirty="0" smtClean="0">
                <a:solidFill>
                  <a:srgbClr val="FF0000"/>
                </a:solidFill>
              </a:rPr>
              <a:t>Loans</a:t>
            </a:r>
            <a:r>
              <a:rPr lang="en-AU" sz="1600" dirty="0" smtClean="0">
                <a:solidFill>
                  <a:srgbClr val="FF0000"/>
                </a:solidFill>
              </a:rPr>
              <a:t> – money that must be paid back</a:t>
            </a:r>
          </a:p>
          <a:p>
            <a:r>
              <a:rPr lang="en-AU" sz="1600" b="1" dirty="0" smtClean="0">
                <a:solidFill>
                  <a:srgbClr val="FF0000"/>
                </a:solidFill>
              </a:rPr>
              <a:t>Certificate of Deposit – </a:t>
            </a:r>
            <a:r>
              <a:rPr lang="en-AU" sz="1600" dirty="0" smtClean="0">
                <a:solidFill>
                  <a:srgbClr val="FF0000"/>
                </a:solidFill>
              </a:rPr>
              <a:t>long term bank account that pays high interest. </a:t>
            </a:r>
            <a:r>
              <a:rPr lang="en-AU" sz="1600" b="1" dirty="0" smtClean="0">
                <a:solidFill>
                  <a:srgbClr val="FF0000"/>
                </a:solidFill>
              </a:rPr>
              <a:t>Managed funds </a:t>
            </a:r>
            <a:r>
              <a:rPr lang="en-AU" sz="1600" dirty="0" smtClean="0">
                <a:solidFill>
                  <a:srgbClr val="FF0000"/>
                </a:solidFill>
              </a:rPr>
              <a:t>- professionals invest your money for you</a:t>
            </a:r>
          </a:p>
        </p:txBody>
      </p:sp>
    </p:spTree>
    <p:extLst>
      <p:ext uri="{BB962C8B-B14F-4D97-AF65-F5344CB8AC3E}">
        <p14:creationId xmlns:p14="http://schemas.microsoft.com/office/powerpoint/2010/main" val="212858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Maximum Money Supply Created vs Actual</a:t>
            </a:r>
            <a:endParaRPr lang="en-AU" dirty="0"/>
          </a:p>
        </p:txBody>
      </p:sp>
      <p:sp>
        <p:nvSpPr>
          <p:cNvPr id="3" name="Content Placeholder 2"/>
          <p:cNvSpPr>
            <a:spLocks noGrp="1"/>
          </p:cNvSpPr>
          <p:nvPr>
            <p:ph idx="1"/>
          </p:nvPr>
        </p:nvSpPr>
        <p:spPr>
          <a:xfrm>
            <a:off x="581025" y="1616075"/>
            <a:ext cx="5410200" cy="4351338"/>
          </a:xfrm>
        </p:spPr>
        <p:txBody>
          <a:bodyPr>
            <a:normAutofit fontScale="92500" lnSpcReduction="20000"/>
          </a:bodyPr>
          <a:lstStyle/>
          <a:p>
            <a:r>
              <a:rPr lang="en-AU" dirty="0" smtClean="0"/>
              <a:t>When we use the money multiplier formula we are calculating the maximum possible increase in money supply.</a:t>
            </a:r>
          </a:p>
          <a:p>
            <a:r>
              <a:rPr lang="en-AU" dirty="0" smtClean="0"/>
              <a:t>However, </a:t>
            </a:r>
            <a:r>
              <a:rPr lang="en-AU" dirty="0" smtClean="0">
                <a:solidFill>
                  <a:srgbClr val="00B050"/>
                </a:solidFill>
              </a:rPr>
              <a:t>several things </a:t>
            </a:r>
            <a:r>
              <a:rPr lang="en-AU" dirty="0" smtClean="0"/>
              <a:t>could make the </a:t>
            </a:r>
            <a:r>
              <a:rPr lang="en-AU" dirty="0" smtClean="0">
                <a:solidFill>
                  <a:srgbClr val="00B050"/>
                </a:solidFill>
              </a:rPr>
              <a:t>money supplier smaller than the maximum</a:t>
            </a:r>
            <a:r>
              <a:rPr lang="en-AU" dirty="0" smtClean="0"/>
              <a:t>.</a:t>
            </a:r>
          </a:p>
          <a:p>
            <a:pPr lvl="1"/>
            <a:r>
              <a:rPr lang="en-AU" dirty="0" smtClean="0">
                <a:solidFill>
                  <a:schemeClr val="accent1">
                    <a:lumMod val="75000"/>
                  </a:schemeClr>
                </a:solidFill>
              </a:rPr>
              <a:t>Consumers may hold extra cash </a:t>
            </a:r>
            <a:r>
              <a:rPr lang="en-AU" dirty="0" smtClean="0"/>
              <a:t>– won’t have as many deposits to lend out</a:t>
            </a:r>
          </a:p>
          <a:p>
            <a:pPr lvl="1"/>
            <a:r>
              <a:rPr lang="en-AU" dirty="0" smtClean="0">
                <a:solidFill>
                  <a:schemeClr val="accent1">
                    <a:lumMod val="75000"/>
                  </a:schemeClr>
                </a:solidFill>
              </a:rPr>
              <a:t>Banks keep excess reserves </a:t>
            </a:r>
            <a:r>
              <a:rPr lang="en-AU" dirty="0" smtClean="0"/>
              <a:t>– banks will therefore not lend out the full amount possible</a:t>
            </a:r>
          </a:p>
          <a:p>
            <a:pPr lvl="1"/>
            <a:r>
              <a:rPr lang="en-AU" dirty="0" smtClean="0">
                <a:solidFill>
                  <a:schemeClr val="accent1">
                    <a:lumMod val="75000"/>
                  </a:schemeClr>
                </a:solidFill>
              </a:rPr>
              <a:t>Low Demand for Loans </a:t>
            </a:r>
            <a:r>
              <a:rPr lang="en-AU" dirty="0" smtClean="0"/>
              <a:t>– if no one wishes to borrow money then banks won’t be able to make loans</a:t>
            </a:r>
          </a:p>
        </p:txBody>
      </p:sp>
      <p:sp>
        <p:nvSpPr>
          <p:cNvPr id="4" name="Oval 3"/>
          <p:cNvSpPr/>
          <p:nvPr/>
        </p:nvSpPr>
        <p:spPr>
          <a:xfrm>
            <a:off x="6700837" y="3371850"/>
            <a:ext cx="1076325" cy="1057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p:cNvSpPr/>
          <p:nvPr/>
        </p:nvSpPr>
        <p:spPr>
          <a:xfrm>
            <a:off x="8905873" y="1997075"/>
            <a:ext cx="3152777" cy="32131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p:cNvSpPr/>
          <p:nvPr/>
        </p:nvSpPr>
        <p:spPr>
          <a:xfrm>
            <a:off x="9906000" y="2811462"/>
            <a:ext cx="2152649" cy="202723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10684666" y="3331724"/>
            <a:ext cx="1133478" cy="1384995"/>
          </a:xfrm>
          <a:prstGeom prst="rect">
            <a:avLst/>
          </a:prstGeom>
          <a:noFill/>
        </p:spPr>
        <p:txBody>
          <a:bodyPr wrap="square" rtlCol="0">
            <a:spAutoFit/>
          </a:bodyPr>
          <a:lstStyle/>
          <a:p>
            <a:pPr marL="285750" indent="-285750">
              <a:buFont typeface="Arial" panose="020B0604020202020204" pitchFamily="34" charset="0"/>
              <a:buChar char="•"/>
            </a:pPr>
            <a:r>
              <a:rPr lang="en-AU" sz="1050" dirty="0" smtClean="0"/>
              <a:t>Banks keep excess reserves</a:t>
            </a:r>
          </a:p>
          <a:p>
            <a:pPr marL="285750" indent="-285750">
              <a:buFont typeface="Arial" panose="020B0604020202020204" pitchFamily="34" charset="0"/>
              <a:buChar char="•"/>
            </a:pPr>
            <a:r>
              <a:rPr lang="en-AU" sz="1050" dirty="0" smtClean="0"/>
              <a:t>Customers hold cash</a:t>
            </a:r>
          </a:p>
          <a:p>
            <a:pPr marL="285750" indent="-285750">
              <a:buFont typeface="Arial" panose="020B0604020202020204" pitchFamily="34" charset="0"/>
              <a:buChar char="•"/>
            </a:pPr>
            <a:r>
              <a:rPr lang="en-AU" sz="1050" dirty="0" smtClean="0"/>
              <a:t>Low demand for loans</a:t>
            </a:r>
            <a:endParaRPr lang="en-AU" sz="1050" dirty="0"/>
          </a:p>
        </p:txBody>
      </p:sp>
      <p:sp>
        <p:nvSpPr>
          <p:cNvPr id="8" name="TextBox 7"/>
          <p:cNvSpPr txBox="1"/>
          <p:nvPr/>
        </p:nvSpPr>
        <p:spPr>
          <a:xfrm>
            <a:off x="9563100" y="1895913"/>
            <a:ext cx="2124075" cy="584775"/>
          </a:xfrm>
          <a:prstGeom prst="rect">
            <a:avLst/>
          </a:prstGeom>
          <a:noFill/>
        </p:spPr>
        <p:txBody>
          <a:bodyPr wrap="square" rtlCol="0">
            <a:spAutoFit/>
          </a:bodyPr>
          <a:lstStyle/>
          <a:p>
            <a:r>
              <a:rPr lang="en-AU" sz="1600" dirty="0" smtClean="0"/>
              <a:t>Maximum money supply change</a:t>
            </a:r>
            <a:endParaRPr lang="en-AU" sz="1600" dirty="0"/>
          </a:p>
        </p:txBody>
      </p:sp>
      <p:sp>
        <p:nvSpPr>
          <p:cNvPr id="9" name="TextBox 8"/>
          <p:cNvSpPr txBox="1"/>
          <p:nvPr/>
        </p:nvSpPr>
        <p:spPr>
          <a:xfrm>
            <a:off x="10310811" y="2787075"/>
            <a:ext cx="2109789" cy="584775"/>
          </a:xfrm>
          <a:prstGeom prst="rect">
            <a:avLst/>
          </a:prstGeom>
          <a:noFill/>
        </p:spPr>
        <p:txBody>
          <a:bodyPr wrap="square" rtlCol="0">
            <a:spAutoFit/>
          </a:bodyPr>
          <a:lstStyle/>
          <a:p>
            <a:r>
              <a:rPr lang="en-AU" sz="1600" dirty="0" smtClean="0"/>
              <a:t>Below Maximum money supply change</a:t>
            </a:r>
            <a:endParaRPr lang="en-AU" sz="1600" dirty="0"/>
          </a:p>
        </p:txBody>
      </p:sp>
      <p:sp>
        <p:nvSpPr>
          <p:cNvPr id="10" name="TextBox 9"/>
          <p:cNvSpPr txBox="1"/>
          <p:nvPr/>
        </p:nvSpPr>
        <p:spPr>
          <a:xfrm>
            <a:off x="8905873" y="2581850"/>
            <a:ext cx="1133478" cy="2192908"/>
          </a:xfrm>
          <a:prstGeom prst="rect">
            <a:avLst/>
          </a:prstGeom>
          <a:noFill/>
        </p:spPr>
        <p:txBody>
          <a:bodyPr wrap="square" rtlCol="0">
            <a:spAutoFit/>
          </a:bodyPr>
          <a:lstStyle/>
          <a:p>
            <a:pPr marL="285750" indent="-285750">
              <a:buFont typeface="Arial" panose="020B0604020202020204" pitchFamily="34" charset="0"/>
              <a:buChar char="•"/>
            </a:pPr>
            <a:r>
              <a:rPr lang="en-AU" sz="1050" dirty="0" smtClean="0"/>
              <a:t>Banks keep no excess reserves</a:t>
            </a:r>
          </a:p>
          <a:p>
            <a:pPr marL="285750" indent="-285750">
              <a:buFont typeface="Arial" panose="020B0604020202020204" pitchFamily="34" charset="0"/>
              <a:buChar char="•"/>
            </a:pPr>
            <a:r>
              <a:rPr lang="en-AU" sz="1050" dirty="0" smtClean="0"/>
              <a:t>Customers hold no extra cash</a:t>
            </a:r>
          </a:p>
          <a:p>
            <a:pPr marL="285750" indent="-285750">
              <a:buFont typeface="Arial" panose="020B0604020202020204" pitchFamily="34" charset="0"/>
              <a:buChar char="•"/>
            </a:pPr>
            <a:r>
              <a:rPr lang="en-AU" sz="1050" dirty="0" smtClean="0"/>
              <a:t>Complete demand for loans so banks have no extra money left over</a:t>
            </a:r>
            <a:endParaRPr lang="en-AU" sz="1050" dirty="0"/>
          </a:p>
        </p:txBody>
      </p:sp>
      <p:sp>
        <p:nvSpPr>
          <p:cNvPr id="11" name="TextBox 10"/>
          <p:cNvSpPr txBox="1"/>
          <p:nvPr/>
        </p:nvSpPr>
        <p:spPr>
          <a:xfrm>
            <a:off x="6448423" y="3262805"/>
            <a:ext cx="1343025" cy="830997"/>
          </a:xfrm>
          <a:prstGeom prst="rect">
            <a:avLst/>
          </a:prstGeom>
          <a:noFill/>
        </p:spPr>
        <p:txBody>
          <a:bodyPr wrap="square" rtlCol="0">
            <a:spAutoFit/>
          </a:bodyPr>
          <a:lstStyle/>
          <a:p>
            <a:r>
              <a:rPr lang="en-AU" sz="1600" dirty="0" smtClean="0"/>
              <a:t>Initial Change in Money Supply</a:t>
            </a:r>
            <a:endParaRPr lang="en-AU" sz="1600" dirty="0"/>
          </a:p>
        </p:txBody>
      </p:sp>
      <p:sp>
        <p:nvSpPr>
          <p:cNvPr id="12" name="Right Arrow 11"/>
          <p:cNvSpPr/>
          <p:nvPr/>
        </p:nvSpPr>
        <p:spPr>
          <a:xfrm>
            <a:off x="7760495" y="3177561"/>
            <a:ext cx="1376363" cy="1506313"/>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p:cNvSpPr txBox="1"/>
          <p:nvPr/>
        </p:nvSpPr>
        <p:spPr>
          <a:xfrm>
            <a:off x="7886701" y="3603625"/>
            <a:ext cx="1004886" cy="861774"/>
          </a:xfrm>
          <a:prstGeom prst="rect">
            <a:avLst/>
          </a:prstGeom>
          <a:noFill/>
        </p:spPr>
        <p:txBody>
          <a:bodyPr wrap="square" rtlCol="0">
            <a:spAutoFit/>
          </a:bodyPr>
          <a:lstStyle/>
          <a:p>
            <a:r>
              <a:rPr lang="en-AU" sz="1600" dirty="0" smtClean="0"/>
              <a:t>Money Multiplier</a:t>
            </a:r>
          </a:p>
          <a:p>
            <a:r>
              <a:rPr lang="en-AU" sz="1600" dirty="0" smtClean="0"/>
              <a:t>1/RRR</a:t>
            </a:r>
            <a:endParaRPr lang="en-AU" sz="1600" dirty="0"/>
          </a:p>
        </p:txBody>
      </p:sp>
      <p:sp>
        <p:nvSpPr>
          <p:cNvPr id="14" name="TextBox 13"/>
          <p:cNvSpPr txBox="1"/>
          <p:nvPr/>
        </p:nvSpPr>
        <p:spPr>
          <a:xfrm>
            <a:off x="6700837" y="5313145"/>
            <a:ext cx="3829201" cy="1477328"/>
          </a:xfrm>
          <a:prstGeom prst="rect">
            <a:avLst/>
          </a:prstGeom>
          <a:solidFill>
            <a:srgbClr val="FFFF00"/>
          </a:solidFill>
        </p:spPr>
        <p:txBody>
          <a:bodyPr wrap="square" rtlCol="0">
            <a:spAutoFit/>
          </a:bodyPr>
          <a:lstStyle/>
          <a:p>
            <a:r>
              <a:rPr lang="en-AU" dirty="0" smtClean="0">
                <a:solidFill>
                  <a:srgbClr val="FF0000"/>
                </a:solidFill>
              </a:rPr>
              <a:t>Summary</a:t>
            </a:r>
          </a:p>
          <a:p>
            <a:r>
              <a:rPr lang="en-AU" dirty="0" smtClean="0">
                <a:solidFill>
                  <a:srgbClr val="FF0000"/>
                </a:solidFill>
              </a:rPr>
              <a:t>The maximum money supply increase will likely be less because not all possible money will be loaned out for various reasons. </a:t>
            </a:r>
            <a:endParaRPr lang="en-AU" dirty="0">
              <a:solidFill>
                <a:srgbClr val="FF0000"/>
              </a:solidFill>
            </a:endParaRPr>
          </a:p>
        </p:txBody>
      </p:sp>
    </p:spTree>
    <p:extLst>
      <p:ext uri="{BB962C8B-B14F-4D97-AF65-F5344CB8AC3E}">
        <p14:creationId xmlns:p14="http://schemas.microsoft.com/office/powerpoint/2010/main" val="27694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P spid="10" grpId="0"/>
      <p:bldP spid="11" grpId="0"/>
      <p:bldP spid="12" grpId="0" animBg="1"/>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 y="158680"/>
            <a:ext cx="6848061" cy="1325563"/>
          </a:xfrm>
        </p:spPr>
        <p:txBody>
          <a:bodyPr/>
          <a:lstStyle/>
          <a:p>
            <a:r>
              <a:rPr lang="en-AU" dirty="0" smtClean="0"/>
              <a:t>Money Multiplier Summary</a:t>
            </a:r>
            <a:endParaRPr lang="en-AU" dirty="0"/>
          </a:p>
        </p:txBody>
      </p:sp>
      <p:sp>
        <p:nvSpPr>
          <p:cNvPr id="3" name="Content Placeholder 2"/>
          <p:cNvSpPr>
            <a:spLocks noGrp="1"/>
          </p:cNvSpPr>
          <p:nvPr>
            <p:ph idx="1"/>
          </p:nvPr>
        </p:nvSpPr>
        <p:spPr>
          <a:xfrm>
            <a:off x="900187" y="4620150"/>
            <a:ext cx="7258878" cy="1961320"/>
          </a:xfrm>
          <a:solidFill>
            <a:schemeClr val="accent4">
              <a:lumMod val="20000"/>
              <a:lumOff val="80000"/>
            </a:schemeClr>
          </a:solidFill>
        </p:spPr>
        <p:txBody>
          <a:bodyPr>
            <a:normAutofit fontScale="85000" lnSpcReduction="20000"/>
          </a:bodyPr>
          <a:lstStyle/>
          <a:p>
            <a:r>
              <a:rPr lang="en-AU" b="1" dirty="0" smtClean="0"/>
              <a:t>Money Multiplier = 1/RRR</a:t>
            </a:r>
          </a:p>
          <a:p>
            <a:pPr lvl="1"/>
            <a:r>
              <a:rPr lang="en-AU" dirty="0" smtClean="0"/>
              <a:t>This occurs because banks can lend to other banks which can lend the money again and again etc.</a:t>
            </a:r>
          </a:p>
          <a:p>
            <a:r>
              <a:rPr lang="en-AU" b="1" dirty="0" smtClean="0">
                <a:latin typeface="Script MT Bold" panose="03040602040607080904" pitchFamily="66" charset="0"/>
              </a:rPr>
              <a:t>∆</a:t>
            </a:r>
            <a:r>
              <a:rPr lang="en-AU" b="1" dirty="0" smtClean="0"/>
              <a:t>MS/Deposits/Reserves </a:t>
            </a:r>
            <a:r>
              <a:rPr lang="en-AU" b="1" dirty="0"/>
              <a:t>= </a:t>
            </a:r>
            <a:r>
              <a:rPr lang="en-AU" b="1" dirty="0" smtClean="0"/>
              <a:t>First Change </a:t>
            </a:r>
            <a:r>
              <a:rPr lang="en-AU" b="1" dirty="0"/>
              <a:t>x Money Multiplier </a:t>
            </a:r>
            <a:endParaRPr lang="en-AU" b="1" dirty="0" smtClean="0"/>
          </a:p>
          <a:p>
            <a:pPr marL="0" indent="0">
              <a:buNone/>
            </a:pPr>
            <a:r>
              <a:rPr lang="en-AU" b="1" dirty="0" smtClean="0"/>
              <a:t>	      </a:t>
            </a:r>
            <a:r>
              <a:rPr lang="en-AU" b="1" smtClean="0"/>
              <a:t>= </a:t>
            </a:r>
            <a:r>
              <a:rPr lang="en-AU" b="1"/>
              <a:t>First Change </a:t>
            </a:r>
            <a:r>
              <a:rPr lang="en-AU" b="1" dirty="0"/>
              <a:t>x </a:t>
            </a:r>
            <a:r>
              <a:rPr lang="en-AU" b="1" dirty="0" smtClean="0"/>
              <a:t>1/RRR</a:t>
            </a:r>
          </a:p>
          <a:p>
            <a:pPr marL="0" indent="0">
              <a:buNone/>
            </a:pPr>
            <a:endParaRPr lang="en-AU" b="1" dirty="0" smtClean="0">
              <a:solidFill>
                <a:srgbClr val="FF0000"/>
              </a:solidFill>
            </a:endParaRPr>
          </a:p>
          <a:p>
            <a:pPr marL="0" indent="0">
              <a:buNone/>
            </a:pPr>
            <a:endParaRPr lang="en-AU" b="1" dirty="0">
              <a:solidFill>
                <a:srgbClr val="FF0000"/>
              </a:solidFill>
            </a:endParaRPr>
          </a:p>
          <a:p>
            <a:endParaRPr lang="en-AU" dirty="0"/>
          </a:p>
        </p:txBody>
      </p:sp>
      <p:sp>
        <p:nvSpPr>
          <p:cNvPr id="4" name="Rectangle 3"/>
          <p:cNvSpPr/>
          <p:nvPr/>
        </p:nvSpPr>
        <p:spPr>
          <a:xfrm>
            <a:off x="7407965" y="603837"/>
            <a:ext cx="4545496" cy="3139321"/>
          </a:xfrm>
          <a:prstGeom prst="rect">
            <a:avLst/>
          </a:prstGeom>
          <a:ln>
            <a:solidFill>
              <a:schemeClr val="tx1"/>
            </a:solidFill>
          </a:ln>
        </p:spPr>
        <p:txBody>
          <a:bodyPr wrap="square">
            <a:spAutoFit/>
          </a:bodyPr>
          <a:lstStyle/>
          <a:p>
            <a:r>
              <a:rPr lang="en-AU" b="1" dirty="0"/>
              <a:t>The maximum effect of the money multiplier will be less if: </a:t>
            </a:r>
          </a:p>
          <a:p>
            <a:pPr marL="742950" lvl="1" indent="-285750">
              <a:buFont typeface="Wingdings" panose="05000000000000000000" pitchFamily="2" charset="2"/>
              <a:buChar char="q"/>
            </a:pPr>
            <a:r>
              <a:rPr lang="en-AU" dirty="0">
                <a:solidFill>
                  <a:schemeClr val="accent1">
                    <a:lumMod val="75000"/>
                  </a:schemeClr>
                </a:solidFill>
              </a:rPr>
              <a:t>Consumers may hold extra cash </a:t>
            </a:r>
            <a:r>
              <a:rPr lang="en-AU" dirty="0"/>
              <a:t>– won’t have as many deposits to lend out</a:t>
            </a:r>
          </a:p>
          <a:p>
            <a:pPr marL="742950" lvl="1" indent="-285750">
              <a:buFont typeface="Wingdings" panose="05000000000000000000" pitchFamily="2" charset="2"/>
              <a:buChar char="q"/>
            </a:pPr>
            <a:r>
              <a:rPr lang="en-AU" dirty="0">
                <a:solidFill>
                  <a:schemeClr val="accent1">
                    <a:lumMod val="75000"/>
                  </a:schemeClr>
                </a:solidFill>
              </a:rPr>
              <a:t>Banks keep excess reserves </a:t>
            </a:r>
            <a:r>
              <a:rPr lang="en-AU" dirty="0"/>
              <a:t>– banks will therefore not lend out the full amount possible</a:t>
            </a:r>
          </a:p>
          <a:p>
            <a:pPr marL="742950" lvl="1" indent="-285750">
              <a:buFont typeface="Wingdings" panose="05000000000000000000" pitchFamily="2" charset="2"/>
              <a:buChar char="q"/>
            </a:pPr>
            <a:r>
              <a:rPr lang="en-AU" dirty="0">
                <a:solidFill>
                  <a:schemeClr val="accent1">
                    <a:lumMod val="75000"/>
                  </a:schemeClr>
                </a:solidFill>
              </a:rPr>
              <a:t>Low Demand for Loans </a:t>
            </a:r>
            <a:r>
              <a:rPr lang="en-AU" dirty="0"/>
              <a:t>– if no one wishes to borrow money then banks won’t be able to make loans</a:t>
            </a:r>
          </a:p>
        </p:txBody>
      </p:sp>
      <p:sp>
        <p:nvSpPr>
          <p:cNvPr id="5" name="Rectangle 4"/>
          <p:cNvSpPr/>
          <p:nvPr/>
        </p:nvSpPr>
        <p:spPr>
          <a:xfrm>
            <a:off x="261731" y="1262184"/>
            <a:ext cx="6954078" cy="3046988"/>
          </a:xfrm>
          <a:prstGeom prst="rect">
            <a:avLst/>
          </a:prstGeom>
          <a:solidFill>
            <a:schemeClr val="accent1">
              <a:lumMod val="40000"/>
              <a:lumOff val="60000"/>
            </a:schemeClr>
          </a:solidFill>
        </p:spPr>
        <p:txBody>
          <a:bodyPr wrap="square">
            <a:spAutoFit/>
          </a:bodyPr>
          <a:lstStyle/>
          <a:p>
            <a:r>
              <a:rPr lang="en-AU" sz="2400" b="1" dirty="0" smtClean="0"/>
              <a:t>Reserves</a:t>
            </a:r>
          </a:p>
          <a:p>
            <a:pPr marL="342900" indent="-342900">
              <a:buFont typeface="Wingdings" panose="05000000000000000000" pitchFamily="2" charset="2"/>
              <a:buChar char="q"/>
            </a:pPr>
            <a:r>
              <a:rPr lang="en-AU" sz="2400" dirty="0" smtClean="0"/>
              <a:t>Total </a:t>
            </a:r>
            <a:r>
              <a:rPr lang="en-AU" sz="2400" dirty="0"/>
              <a:t>Reserves = Required Reserves + Excess Reserves</a:t>
            </a:r>
          </a:p>
          <a:p>
            <a:pPr marL="342900" indent="-342900">
              <a:buFont typeface="Wingdings" panose="05000000000000000000" pitchFamily="2" charset="2"/>
              <a:buChar char="q"/>
            </a:pPr>
            <a:r>
              <a:rPr lang="en-AU" sz="2400" dirty="0"/>
              <a:t>Excess Reserves can be directly turned into loans. Many questions will assume you know this.</a:t>
            </a:r>
          </a:p>
          <a:p>
            <a:pPr marL="342900" indent="-342900">
              <a:buFont typeface="Wingdings" panose="05000000000000000000" pitchFamily="2" charset="2"/>
              <a:buChar char="q"/>
            </a:pPr>
            <a:r>
              <a:rPr lang="en-AU" sz="2400" dirty="0"/>
              <a:t>Required Reserves = Deposits x RRR</a:t>
            </a:r>
          </a:p>
          <a:p>
            <a:pPr marL="285750" indent="-285750">
              <a:buFont typeface="Arial" panose="020B0604020202020204" pitchFamily="34" charset="0"/>
              <a:buChar char="•"/>
            </a:pPr>
            <a:r>
              <a:rPr lang="en-AU" sz="2400" dirty="0"/>
              <a:t>RRR = Required Reserve Ratio = Required Reserves / Deposits</a:t>
            </a:r>
          </a:p>
        </p:txBody>
      </p:sp>
      <p:sp>
        <p:nvSpPr>
          <p:cNvPr id="6" name="TextBox 5"/>
          <p:cNvSpPr txBox="1"/>
          <p:nvPr/>
        </p:nvSpPr>
        <p:spPr>
          <a:xfrm>
            <a:off x="8209722" y="4862146"/>
            <a:ext cx="2941982" cy="1477328"/>
          </a:xfrm>
          <a:prstGeom prst="rect">
            <a:avLst/>
          </a:prstGeom>
          <a:noFill/>
        </p:spPr>
        <p:txBody>
          <a:bodyPr wrap="square" rtlCol="0">
            <a:spAutoFit/>
          </a:bodyPr>
          <a:lstStyle/>
          <a:p>
            <a:r>
              <a:rPr lang="en-AU" dirty="0" smtClean="0"/>
              <a:t>You will have to work out logically how the </a:t>
            </a:r>
            <a:r>
              <a:rPr lang="en-AU" dirty="0">
                <a:latin typeface="Script MT Bold" panose="03040602040607080904" pitchFamily="66" charset="0"/>
              </a:rPr>
              <a:t>∆</a:t>
            </a:r>
            <a:r>
              <a:rPr lang="en-AU" dirty="0"/>
              <a:t>Loans </a:t>
            </a:r>
            <a:r>
              <a:rPr lang="en-AU" dirty="0" smtClean="0"/>
              <a:t>will affect the money supply or amount of deposits if the question asks.</a:t>
            </a:r>
            <a:endParaRPr lang="en-AU" dirty="0"/>
          </a:p>
        </p:txBody>
      </p:sp>
      <p:sp>
        <p:nvSpPr>
          <p:cNvPr id="7" name="Rectangle 6"/>
          <p:cNvSpPr/>
          <p:nvPr/>
        </p:nvSpPr>
        <p:spPr>
          <a:xfrm>
            <a:off x="796413" y="4513006"/>
            <a:ext cx="4277032" cy="51127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ight Arrow 7"/>
          <p:cNvSpPr/>
          <p:nvPr/>
        </p:nvSpPr>
        <p:spPr>
          <a:xfrm>
            <a:off x="7215809" y="5335339"/>
            <a:ext cx="875071" cy="7213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090585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7278843" y="2113625"/>
            <a:ext cx="1984018" cy="1192521"/>
          </a:xfrm>
          <a:prstGeom prst="rect">
            <a:avLst/>
          </a:prstGeom>
        </p:spPr>
      </p:pic>
      <p:sp>
        <p:nvSpPr>
          <p:cNvPr id="2" name="Title 1"/>
          <p:cNvSpPr>
            <a:spLocks noGrp="1"/>
          </p:cNvSpPr>
          <p:nvPr>
            <p:ph type="title"/>
          </p:nvPr>
        </p:nvSpPr>
        <p:spPr>
          <a:xfrm>
            <a:off x="134816" y="-36179"/>
            <a:ext cx="10515600" cy="815914"/>
          </a:xfrm>
        </p:spPr>
        <p:txBody>
          <a:bodyPr/>
          <a:lstStyle/>
          <a:p>
            <a:r>
              <a:rPr lang="en-AU" dirty="0" smtClean="0"/>
              <a:t>Buying Bonds vs Selling Bonds</a:t>
            </a:r>
            <a:endParaRPr lang="en-AU" dirty="0"/>
          </a:p>
        </p:txBody>
      </p:sp>
      <p:sp>
        <p:nvSpPr>
          <p:cNvPr id="3" name="Content Placeholder 2"/>
          <p:cNvSpPr>
            <a:spLocks noGrp="1"/>
          </p:cNvSpPr>
          <p:nvPr>
            <p:ph idx="1"/>
          </p:nvPr>
        </p:nvSpPr>
        <p:spPr>
          <a:xfrm>
            <a:off x="274220" y="788788"/>
            <a:ext cx="10433539" cy="1117539"/>
          </a:xfrm>
        </p:spPr>
        <p:txBody>
          <a:bodyPr>
            <a:normAutofit fontScale="92500" lnSpcReduction="20000"/>
          </a:bodyPr>
          <a:lstStyle/>
          <a:p>
            <a:r>
              <a:rPr lang="en-AU" dirty="0" smtClean="0"/>
              <a:t>Money that the Fed holds is not a part of the money supply.</a:t>
            </a:r>
          </a:p>
          <a:p>
            <a:r>
              <a:rPr lang="en-AU" dirty="0" smtClean="0"/>
              <a:t>So when the </a:t>
            </a:r>
            <a:r>
              <a:rPr lang="en-AU" dirty="0" smtClean="0">
                <a:solidFill>
                  <a:srgbClr val="00B050"/>
                </a:solidFill>
              </a:rPr>
              <a:t>Fed buys they put new money in the money supply </a:t>
            </a:r>
            <a:r>
              <a:rPr lang="en-AU" dirty="0" smtClean="0"/>
              <a:t>and when they </a:t>
            </a:r>
            <a:r>
              <a:rPr lang="en-AU" dirty="0" smtClean="0">
                <a:solidFill>
                  <a:srgbClr val="FF0000"/>
                </a:solidFill>
              </a:rPr>
              <a:t>sell they take money out of the money supply</a:t>
            </a:r>
            <a:r>
              <a:rPr lang="en-AU" dirty="0" smtClean="0"/>
              <a:t>. </a:t>
            </a:r>
            <a:endParaRPr lang="en-AU" dirty="0"/>
          </a:p>
        </p:txBody>
      </p:sp>
      <p:sp>
        <p:nvSpPr>
          <p:cNvPr id="4" name="Oval 3"/>
          <p:cNvSpPr/>
          <p:nvPr/>
        </p:nvSpPr>
        <p:spPr>
          <a:xfrm>
            <a:off x="9254086" y="2940044"/>
            <a:ext cx="2800168" cy="291113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ight Arrow 6"/>
          <p:cNvSpPr/>
          <p:nvPr/>
        </p:nvSpPr>
        <p:spPr>
          <a:xfrm rot="3260380">
            <a:off x="9094528" y="3832989"/>
            <a:ext cx="1254172" cy="2988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p:cNvPicPr>
            <a:picLocks noChangeAspect="1"/>
          </p:cNvPicPr>
          <p:nvPr/>
        </p:nvPicPr>
        <p:blipFill>
          <a:blip r:embed="rId3"/>
          <a:stretch>
            <a:fillRect/>
          </a:stretch>
        </p:blipFill>
        <p:spPr>
          <a:xfrm>
            <a:off x="10036217" y="4694693"/>
            <a:ext cx="917704" cy="853925"/>
          </a:xfrm>
          <a:prstGeom prst="rect">
            <a:avLst/>
          </a:prstGeom>
        </p:spPr>
      </p:pic>
      <p:sp>
        <p:nvSpPr>
          <p:cNvPr id="9" name="TextBox 8"/>
          <p:cNvSpPr txBox="1"/>
          <p:nvPr/>
        </p:nvSpPr>
        <p:spPr>
          <a:xfrm>
            <a:off x="8400197" y="3847792"/>
            <a:ext cx="1463040" cy="369332"/>
          </a:xfrm>
          <a:prstGeom prst="rect">
            <a:avLst/>
          </a:prstGeom>
          <a:noFill/>
        </p:spPr>
        <p:txBody>
          <a:bodyPr wrap="square" rtlCol="0">
            <a:spAutoFit/>
          </a:bodyPr>
          <a:lstStyle/>
          <a:p>
            <a:r>
              <a:rPr lang="en-AU" dirty="0" smtClean="0"/>
              <a:t>Bonds</a:t>
            </a:r>
            <a:endParaRPr lang="en-AU" dirty="0"/>
          </a:p>
        </p:txBody>
      </p:sp>
      <p:pic>
        <p:nvPicPr>
          <p:cNvPr id="10" name="Picture 9"/>
          <p:cNvPicPr>
            <a:picLocks noChangeAspect="1"/>
          </p:cNvPicPr>
          <p:nvPr/>
        </p:nvPicPr>
        <p:blipFill>
          <a:blip r:embed="rId4"/>
          <a:stretch>
            <a:fillRect/>
          </a:stretch>
        </p:blipFill>
        <p:spPr>
          <a:xfrm>
            <a:off x="8313633" y="3361008"/>
            <a:ext cx="940453" cy="581224"/>
          </a:xfrm>
          <a:prstGeom prst="rect">
            <a:avLst/>
          </a:prstGeom>
        </p:spPr>
      </p:pic>
      <p:sp>
        <p:nvSpPr>
          <p:cNvPr id="11" name="Right Arrow 10"/>
          <p:cNvSpPr/>
          <p:nvPr/>
        </p:nvSpPr>
        <p:spPr>
          <a:xfrm rot="13841103">
            <a:off x="9636954" y="3486143"/>
            <a:ext cx="1254172" cy="2988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p:cNvPicPr>
            <a:picLocks noChangeAspect="1"/>
          </p:cNvPicPr>
          <p:nvPr/>
        </p:nvPicPr>
        <p:blipFill>
          <a:blip r:embed="rId2"/>
          <a:stretch>
            <a:fillRect/>
          </a:stretch>
        </p:blipFill>
        <p:spPr>
          <a:xfrm>
            <a:off x="800407" y="2156462"/>
            <a:ext cx="1984018" cy="1192521"/>
          </a:xfrm>
          <a:prstGeom prst="rect">
            <a:avLst/>
          </a:prstGeom>
        </p:spPr>
      </p:pic>
      <p:sp>
        <p:nvSpPr>
          <p:cNvPr id="16" name="Oval 15"/>
          <p:cNvSpPr/>
          <p:nvPr/>
        </p:nvSpPr>
        <p:spPr>
          <a:xfrm>
            <a:off x="2803872" y="3014594"/>
            <a:ext cx="2800168" cy="291113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p:cNvPicPr>
            <a:picLocks noChangeAspect="1"/>
          </p:cNvPicPr>
          <p:nvPr/>
        </p:nvPicPr>
        <p:blipFill>
          <a:blip r:embed="rId5"/>
          <a:stretch>
            <a:fillRect/>
          </a:stretch>
        </p:blipFill>
        <p:spPr>
          <a:xfrm>
            <a:off x="1935833" y="3306696"/>
            <a:ext cx="1039068" cy="477082"/>
          </a:xfrm>
          <a:prstGeom prst="rect">
            <a:avLst/>
          </a:prstGeom>
        </p:spPr>
      </p:pic>
      <p:sp>
        <p:nvSpPr>
          <p:cNvPr id="19" name="Right Arrow 18"/>
          <p:cNvSpPr/>
          <p:nvPr/>
        </p:nvSpPr>
        <p:spPr>
          <a:xfrm rot="3260380">
            <a:off x="2644314" y="3907539"/>
            <a:ext cx="1254172" cy="2988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19"/>
          <p:cNvPicPr>
            <a:picLocks noChangeAspect="1"/>
          </p:cNvPicPr>
          <p:nvPr/>
        </p:nvPicPr>
        <p:blipFill>
          <a:blip r:embed="rId3"/>
          <a:stretch>
            <a:fillRect/>
          </a:stretch>
        </p:blipFill>
        <p:spPr>
          <a:xfrm>
            <a:off x="3586003" y="4769243"/>
            <a:ext cx="917704" cy="853925"/>
          </a:xfrm>
          <a:prstGeom prst="rect">
            <a:avLst/>
          </a:prstGeom>
        </p:spPr>
      </p:pic>
      <p:pic>
        <p:nvPicPr>
          <p:cNvPr id="21" name="Picture 20"/>
          <p:cNvPicPr>
            <a:picLocks noChangeAspect="1"/>
          </p:cNvPicPr>
          <p:nvPr/>
        </p:nvPicPr>
        <p:blipFill>
          <a:blip r:embed="rId4"/>
          <a:stretch>
            <a:fillRect/>
          </a:stretch>
        </p:blipFill>
        <p:spPr>
          <a:xfrm>
            <a:off x="4139326" y="4282806"/>
            <a:ext cx="940453" cy="581224"/>
          </a:xfrm>
          <a:prstGeom prst="rect">
            <a:avLst/>
          </a:prstGeom>
        </p:spPr>
      </p:pic>
      <p:sp>
        <p:nvSpPr>
          <p:cNvPr id="22" name="Right Arrow 21"/>
          <p:cNvSpPr/>
          <p:nvPr/>
        </p:nvSpPr>
        <p:spPr>
          <a:xfrm rot="13841103">
            <a:off x="2696330" y="3356303"/>
            <a:ext cx="1858404" cy="2988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Picture 23"/>
          <p:cNvPicPr>
            <a:picLocks noChangeAspect="1"/>
          </p:cNvPicPr>
          <p:nvPr/>
        </p:nvPicPr>
        <p:blipFill>
          <a:blip r:embed="rId5"/>
          <a:stretch>
            <a:fillRect/>
          </a:stretch>
        </p:blipFill>
        <p:spPr>
          <a:xfrm>
            <a:off x="10622935" y="4056952"/>
            <a:ext cx="1039068" cy="477082"/>
          </a:xfrm>
          <a:prstGeom prst="rect">
            <a:avLst/>
          </a:prstGeom>
        </p:spPr>
      </p:pic>
      <p:sp>
        <p:nvSpPr>
          <p:cNvPr id="25" name="TextBox 24"/>
          <p:cNvSpPr txBox="1"/>
          <p:nvPr/>
        </p:nvSpPr>
        <p:spPr>
          <a:xfrm>
            <a:off x="298938" y="4167068"/>
            <a:ext cx="2402011" cy="2308324"/>
          </a:xfrm>
          <a:prstGeom prst="rect">
            <a:avLst/>
          </a:prstGeom>
          <a:noFill/>
        </p:spPr>
        <p:txBody>
          <a:bodyPr wrap="square" rtlCol="0">
            <a:spAutoFit/>
          </a:bodyPr>
          <a:lstStyle/>
          <a:p>
            <a:r>
              <a:rPr lang="en-AU" dirty="0" smtClean="0"/>
              <a:t>Bonds leave the system and </a:t>
            </a:r>
            <a:r>
              <a:rPr lang="en-AU" dirty="0" smtClean="0">
                <a:solidFill>
                  <a:srgbClr val="00B0F0"/>
                </a:solidFill>
              </a:rPr>
              <a:t>money enters the money supply</a:t>
            </a:r>
            <a:r>
              <a:rPr lang="en-AU" dirty="0" smtClean="0"/>
              <a:t>.</a:t>
            </a:r>
          </a:p>
          <a:p>
            <a:endParaRPr lang="en-AU" dirty="0"/>
          </a:p>
          <a:p>
            <a:r>
              <a:rPr lang="en-AU" dirty="0" smtClean="0"/>
              <a:t>Therefore </a:t>
            </a:r>
            <a:r>
              <a:rPr lang="en-AU" b="1" dirty="0" smtClean="0"/>
              <a:t>money supply increases</a:t>
            </a:r>
            <a:r>
              <a:rPr lang="en-AU" dirty="0" smtClean="0"/>
              <a:t>.</a:t>
            </a:r>
          </a:p>
          <a:p>
            <a:endParaRPr lang="en-AU" dirty="0"/>
          </a:p>
          <a:p>
            <a:r>
              <a:rPr lang="en-AU" dirty="0" smtClean="0">
                <a:solidFill>
                  <a:srgbClr val="00B050"/>
                </a:solidFill>
              </a:rPr>
              <a:t>B</a:t>
            </a:r>
            <a:r>
              <a:rPr lang="en-AU" dirty="0" smtClean="0"/>
              <a:t>uy = </a:t>
            </a:r>
            <a:r>
              <a:rPr lang="en-AU" dirty="0" smtClean="0">
                <a:solidFill>
                  <a:srgbClr val="00B050"/>
                </a:solidFill>
              </a:rPr>
              <a:t>B</a:t>
            </a:r>
            <a:r>
              <a:rPr lang="en-AU" dirty="0" smtClean="0"/>
              <a:t>ig </a:t>
            </a:r>
            <a:endParaRPr lang="en-AU" dirty="0"/>
          </a:p>
        </p:txBody>
      </p:sp>
      <p:sp>
        <p:nvSpPr>
          <p:cNvPr id="26" name="TextBox 25"/>
          <p:cNvSpPr txBox="1"/>
          <p:nvPr/>
        </p:nvSpPr>
        <p:spPr>
          <a:xfrm>
            <a:off x="6925319" y="4296776"/>
            <a:ext cx="2386416" cy="2308324"/>
          </a:xfrm>
          <a:prstGeom prst="rect">
            <a:avLst/>
          </a:prstGeom>
          <a:noFill/>
        </p:spPr>
        <p:txBody>
          <a:bodyPr wrap="square" rtlCol="0">
            <a:spAutoFit/>
          </a:bodyPr>
          <a:lstStyle/>
          <a:p>
            <a:r>
              <a:rPr lang="en-AU" dirty="0" smtClean="0"/>
              <a:t>Bonds enter the system and </a:t>
            </a:r>
            <a:r>
              <a:rPr lang="en-AU" dirty="0" smtClean="0">
                <a:solidFill>
                  <a:srgbClr val="00B0F0"/>
                </a:solidFill>
              </a:rPr>
              <a:t>money leaves the money supply</a:t>
            </a:r>
            <a:r>
              <a:rPr lang="en-AU" dirty="0" smtClean="0"/>
              <a:t>.</a:t>
            </a:r>
          </a:p>
          <a:p>
            <a:endParaRPr lang="en-AU" dirty="0"/>
          </a:p>
          <a:p>
            <a:r>
              <a:rPr lang="en-AU" dirty="0"/>
              <a:t>Therefore </a:t>
            </a:r>
            <a:r>
              <a:rPr lang="en-AU" b="1" dirty="0"/>
              <a:t>money supply </a:t>
            </a:r>
            <a:r>
              <a:rPr lang="en-AU" b="1" dirty="0" smtClean="0"/>
              <a:t>decreases</a:t>
            </a:r>
            <a:r>
              <a:rPr lang="en-AU" dirty="0" smtClean="0"/>
              <a:t>.</a:t>
            </a:r>
          </a:p>
          <a:p>
            <a:endParaRPr lang="en-AU" dirty="0"/>
          </a:p>
          <a:p>
            <a:r>
              <a:rPr lang="en-AU" dirty="0" smtClean="0">
                <a:solidFill>
                  <a:srgbClr val="FF0000"/>
                </a:solidFill>
              </a:rPr>
              <a:t>S</a:t>
            </a:r>
            <a:r>
              <a:rPr lang="en-AU" dirty="0" smtClean="0"/>
              <a:t>ell = </a:t>
            </a:r>
            <a:r>
              <a:rPr lang="en-AU" dirty="0" smtClean="0">
                <a:solidFill>
                  <a:srgbClr val="FF0000"/>
                </a:solidFill>
              </a:rPr>
              <a:t>S</a:t>
            </a:r>
            <a:r>
              <a:rPr lang="en-AU" dirty="0" smtClean="0"/>
              <a:t>mall  </a:t>
            </a:r>
            <a:endParaRPr lang="en-AU" dirty="0"/>
          </a:p>
        </p:txBody>
      </p:sp>
      <p:sp>
        <p:nvSpPr>
          <p:cNvPr id="27" name="TextBox 26"/>
          <p:cNvSpPr txBox="1"/>
          <p:nvPr/>
        </p:nvSpPr>
        <p:spPr>
          <a:xfrm>
            <a:off x="3975659" y="3014594"/>
            <a:ext cx="812297" cy="600164"/>
          </a:xfrm>
          <a:prstGeom prst="rect">
            <a:avLst/>
          </a:prstGeom>
          <a:noFill/>
        </p:spPr>
        <p:txBody>
          <a:bodyPr wrap="square" rtlCol="0">
            <a:spAutoFit/>
          </a:bodyPr>
          <a:lstStyle/>
          <a:p>
            <a:r>
              <a:rPr lang="en-AU" sz="1100" dirty="0" smtClean="0"/>
              <a:t>M1 &amp; M2 Money Supply</a:t>
            </a:r>
            <a:endParaRPr lang="en-AU" sz="1100" dirty="0"/>
          </a:p>
        </p:txBody>
      </p:sp>
      <p:sp>
        <p:nvSpPr>
          <p:cNvPr id="28" name="TextBox 27"/>
          <p:cNvSpPr txBox="1"/>
          <p:nvPr/>
        </p:nvSpPr>
        <p:spPr>
          <a:xfrm>
            <a:off x="10390247" y="2964881"/>
            <a:ext cx="812297" cy="600164"/>
          </a:xfrm>
          <a:prstGeom prst="rect">
            <a:avLst/>
          </a:prstGeom>
          <a:noFill/>
        </p:spPr>
        <p:txBody>
          <a:bodyPr wrap="square" rtlCol="0">
            <a:spAutoFit/>
          </a:bodyPr>
          <a:lstStyle/>
          <a:p>
            <a:r>
              <a:rPr lang="en-AU" sz="1100" dirty="0" smtClean="0"/>
              <a:t>M1 &amp; M2 Money Supply</a:t>
            </a:r>
            <a:endParaRPr lang="en-AU" sz="1100" dirty="0"/>
          </a:p>
        </p:txBody>
      </p:sp>
      <p:sp>
        <p:nvSpPr>
          <p:cNvPr id="29" name="TextBox 28"/>
          <p:cNvSpPr txBox="1"/>
          <p:nvPr/>
        </p:nvSpPr>
        <p:spPr>
          <a:xfrm>
            <a:off x="2803872" y="1973115"/>
            <a:ext cx="2275907" cy="369332"/>
          </a:xfrm>
          <a:prstGeom prst="rect">
            <a:avLst/>
          </a:prstGeom>
          <a:solidFill>
            <a:schemeClr val="accent4">
              <a:lumMod val="60000"/>
              <a:lumOff val="40000"/>
            </a:schemeClr>
          </a:solidFill>
        </p:spPr>
        <p:txBody>
          <a:bodyPr wrap="square" rtlCol="0">
            <a:spAutoFit/>
          </a:bodyPr>
          <a:lstStyle/>
          <a:p>
            <a:r>
              <a:rPr lang="en-AU" b="1" dirty="0" smtClean="0"/>
              <a:t>The Fed Buys Bonds</a:t>
            </a:r>
            <a:endParaRPr lang="en-AU" b="1" dirty="0"/>
          </a:p>
        </p:txBody>
      </p:sp>
      <p:sp>
        <p:nvSpPr>
          <p:cNvPr id="30" name="TextBox 29"/>
          <p:cNvSpPr txBox="1"/>
          <p:nvPr/>
        </p:nvSpPr>
        <p:spPr>
          <a:xfrm>
            <a:off x="9357115" y="1928959"/>
            <a:ext cx="2275907" cy="369332"/>
          </a:xfrm>
          <a:prstGeom prst="rect">
            <a:avLst/>
          </a:prstGeom>
          <a:solidFill>
            <a:schemeClr val="accent4">
              <a:lumMod val="60000"/>
              <a:lumOff val="40000"/>
            </a:schemeClr>
          </a:solidFill>
        </p:spPr>
        <p:txBody>
          <a:bodyPr wrap="square" rtlCol="0">
            <a:spAutoFit/>
          </a:bodyPr>
          <a:lstStyle/>
          <a:p>
            <a:r>
              <a:rPr lang="en-AU" b="1" dirty="0" smtClean="0"/>
              <a:t>The Fed Sells Bonds</a:t>
            </a:r>
            <a:endParaRPr lang="en-AU" b="1" dirty="0"/>
          </a:p>
        </p:txBody>
      </p:sp>
      <p:sp>
        <p:nvSpPr>
          <p:cNvPr id="31" name="TextBox 30"/>
          <p:cNvSpPr txBox="1"/>
          <p:nvPr/>
        </p:nvSpPr>
        <p:spPr>
          <a:xfrm>
            <a:off x="4313782" y="3949951"/>
            <a:ext cx="1463040" cy="369332"/>
          </a:xfrm>
          <a:prstGeom prst="rect">
            <a:avLst/>
          </a:prstGeom>
          <a:noFill/>
        </p:spPr>
        <p:txBody>
          <a:bodyPr wrap="square" rtlCol="0">
            <a:spAutoFit/>
          </a:bodyPr>
          <a:lstStyle/>
          <a:p>
            <a:r>
              <a:rPr lang="en-AU" dirty="0" smtClean="0"/>
              <a:t>Bonds</a:t>
            </a:r>
            <a:endParaRPr lang="en-AU" dirty="0"/>
          </a:p>
        </p:txBody>
      </p:sp>
      <p:sp>
        <p:nvSpPr>
          <p:cNvPr id="32" name="Freeform 31"/>
          <p:cNvSpPr/>
          <p:nvPr/>
        </p:nvSpPr>
        <p:spPr>
          <a:xfrm>
            <a:off x="1743115" y="3125091"/>
            <a:ext cx="2082829" cy="1791086"/>
          </a:xfrm>
          <a:custGeom>
            <a:avLst/>
            <a:gdLst>
              <a:gd name="connsiteX0" fmla="*/ 1270000 w 2082829"/>
              <a:gd name="connsiteY0" fmla="*/ 132080 h 1791086"/>
              <a:gd name="connsiteX1" fmla="*/ 1219200 w 2082829"/>
              <a:gd name="connsiteY1" fmla="*/ 111760 h 1791086"/>
              <a:gd name="connsiteX2" fmla="*/ 1188720 w 2082829"/>
              <a:gd name="connsiteY2" fmla="*/ 91440 h 1791086"/>
              <a:gd name="connsiteX3" fmla="*/ 1127760 w 2082829"/>
              <a:gd name="connsiteY3" fmla="*/ 81280 h 1791086"/>
              <a:gd name="connsiteX4" fmla="*/ 1097280 w 2082829"/>
              <a:gd name="connsiteY4" fmla="*/ 60960 h 1791086"/>
              <a:gd name="connsiteX5" fmla="*/ 1056640 w 2082829"/>
              <a:gd name="connsiteY5" fmla="*/ 50800 h 1791086"/>
              <a:gd name="connsiteX6" fmla="*/ 955040 w 2082829"/>
              <a:gd name="connsiteY6" fmla="*/ 30480 h 1791086"/>
              <a:gd name="connsiteX7" fmla="*/ 873760 w 2082829"/>
              <a:gd name="connsiteY7" fmla="*/ 20320 h 1791086"/>
              <a:gd name="connsiteX8" fmla="*/ 782320 w 2082829"/>
              <a:gd name="connsiteY8" fmla="*/ 10160 h 1791086"/>
              <a:gd name="connsiteX9" fmla="*/ 721360 w 2082829"/>
              <a:gd name="connsiteY9" fmla="*/ 0 h 1791086"/>
              <a:gd name="connsiteX10" fmla="*/ 436880 w 2082829"/>
              <a:gd name="connsiteY10" fmla="*/ 10160 h 1791086"/>
              <a:gd name="connsiteX11" fmla="*/ 406400 w 2082829"/>
              <a:gd name="connsiteY11" fmla="*/ 40640 h 1791086"/>
              <a:gd name="connsiteX12" fmla="*/ 375920 w 2082829"/>
              <a:gd name="connsiteY12" fmla="*/ 50800 h 1791086"/>
              <a:gd name="connsiteX13" fmla="*/ 314960 w 2082829"/>
              <a:gd name="connsiteY13" fmla="*/ 91440 h 1791086"/>
              <a:gd name="connsiteX14" fmla="*/ 294640 w 2082829"/>
              <a:gd name="connsiteY14" fmla="*/ 121920 h 1791086"/>
              <a:gd name="connsiteX15" fmla="*/ 223520 w 2082829"/>
              <a:gd name="connsiteY15" fmla="*/ 142240 h 1791086"/>
              <a:gd name="connsiteX16" fmla="*/ 193040 w 2082829"/>
              <a:gd name="connsiteY16" fmla="*/ 172720 h 1791086"/>
              <a:gd name="connsiteX17" fmla="*/ 162560 w 2082829"/>
              <a:gd name="connsiteY17" fmla="*/ 182880 h 1791086"/>
              <a:gd name="connsiteX18" fmla="*/ 142240 w 2082829"/>
              <a:gd name="connsiteY18" fmla="*/ 213360 h 1791086"/>
              <a:gd name="connsiteX19" fmla="*/ 111760 w 2082829"/>
              <a:gd name="connsiteY19" fmla="*/ 243840 h 1791086"/>
              <a:gd name="connsiteX20" fmla="*/ 81280 w 2082829"/>
              <a:gd name="connsiteY20" fmla="*/ 284480 h 1791086"/>
              <a:gd name="connsiteX21" fmla="*/ 50800 w 2082829"/>
              <a:gd name="connsiteY21" fmla="*/ 314960 h 1791086"/>
              <a:gd name="connsiteX22" fmla="*/ 30480 w 2082829"/>
              <a:gd name="connsiteY22" fmla="*/ 355600 h 1791086"/>
              <a:gd name="connsiteX23" fmla="*/ 20320 w 2082829"/>
              <a:gd name="connsiteY23" fmla="*/ 406400 h 1791086"/>
              <a:gd name="connsiteX24" fmla="*/ 0 w 2082829"/>
              <a:gd name="connsiteY24" fmla="*/ 467360 h 1791086"/>
              <a:gd name="connsiteX25" fmla="*/ 30480 w 2082829"/>
              <a:gd name="connsiteY25" fmla="*/ 650240 h 1791086"/>
              <a:gd name="connsiteX26" fmla="*/ 60960 w 2082829"/>
              <a:gd name="connsiteY26" fmla="*/ 680720 h 1791086"/>
              <a:gd name="connsiteX27" fmla="*/ 132080 w 2082829"/>
              <a:gd name="connsiteY27" fmla="*/ 751840 h 1791086"/>
              <a:gd name="connsiteX28" fmla="*/ 182880 w 2082829"/>
              <a:gd name="connsiteY28" fmla="*/ 792480 h 1791086"/>
              <a:gd name="connsiteX29" fmla="*/ 243840 w 2082829"/>
              <a:gd name="connsiteY29" fmla="*/ 833120 h 1791086"/>
              <a:gd name="connsiteX30" fmla="*/ 284480 w 2082829"/>
              <a:gd name="connsiteY30" fmla="*/ 853440 h 1791086"/>
              <a:gd name="connsiteX31" fmla="*/ 345440 w 2082829"/>
              <a:gd name="connsiteY31" fmla="*/ 894080 h 1791086"/>
              <a:gd name="connsiteX32" fmla="*/ 396240 w 2082829"/>
              <a:gd name="connsiteY32" fmla="*/ 904240 h 1791086"/>
              <a:gd name="connsiteX33" fmla="*/ 457200 w 2082829"/>
              <a:gd name="connsiteY33" fmla="*/ 955040 h 1791086"/>
              <a:gd name="connsiteX34" fmla="*/ 508000 w 2082829"/>
              <a:gd name="connsiteY34" fmla="*/ 965200 h 1791086"/>
              <a:gd name="connsiteX35" fmla="*/ 568960 w 2082829"/>
              <a:gd name="connsiteY35" fmla="*/ 985520 h 1791086"/>
              <a:gd name="connsiteX36" fmla="*/ 599440 w 2082829"/>
              <a:gd name="connsiteY36" fmla="*/ 995680 h 1791086"/>
              <a:gd name="connsiteX37" fmla="*/ 629920 w 2082829"/>
              <a:gd name="connsiteY37" fmla="*/ 1016000 h 1791086"/>
              <a:gd name="connsiteX38" fmla="*/ 690880 w 2082829"/>
              <a:gd name="connsiteY38" fmla="*/ 1036320 h 1791086"/>
              <a:gd name="connsiteX39" fmla="*/ 721360 w 2082829"/>
              <a:gd name="connsiteY39" fmla="*/ 1046480 h 1791086"/>
              <a:gd name="connsiteX40" fmla="*/ 751840 w 2082829"/>
              <a:gd name="connsiteY40" fmla="*/ 1066800 h 1791086"/>
              <a:gd name="connsiteX41" fmla="*/ 782320 w 2082829"/>
              <a:gd name="connsiteY41" fmla="*/ 1097280 h 1791086"/>
              <a:gd name="connsiteX42" fmla="*/ 812800 w 2082829"/>
              <a:gd name="connsiteY42" fmla="*/ 1107440 h 1791086"/>
              <a:gd name="connsiteX43" fmla="*/ 873760 w 2082829"/>
              <a:gd name="connsiteY43" fmla="*/ 1148080 h 1791086"/>
              <a:gd name="connsiteX44" fmla="*/ 904240 w 2082829"/>
              <a:gd name="connsiteY44" fmla="*/ 1168400 h 1791086"/>
              <a:gd name="connsiteX45" fmla="*/ 934720 w 2082829"/>
              <a:gd name="connsiteY45" fmla="*/ 1188720 h 1791086"/>
              <a:gd name="connsiteX46" fmla="*/ 955040 w 2082829"/>
              <a:gd name="connsiteY46" fmla="*/ 1219200 h 1791086"/>
              <a:gd name="connsiteX47" fmla="*/ 985520 w 2082829"/>
              <a:gd name="connsiteY47" fmla="*/ 1229360 h 1791086"/>
              <a:gd name="connsiteX48" fmla="*/ 1026160 w 2082829"/>
              <a:gd name="connsiteY48" fmla="*/ 1290320 h 1791086"/>
              <a:gd name="connsiteX49" fmla="*/ 1046480 w 2082829"/>
              <a:gd name="connsiteY49" fmla="*/ 1320800 h 1791086"/>
              <a:gd name="connsiteX50" fmla="*/ 1066800 w 2082829"/>
              <a:gd name="connsiteY50" fmla="*/ 1351280 h 1791086"/>
              <a:gd name="connsiteX51" fmla="*/ 1117600 w 2082829"/>
              <a:gd name="connsiteY51" fmla="*/ 1442720 h 1791086"/>
              <a:gd name="connsiteX52" fmla="*/ 1188720 w 2082829"/>
              <a:gd name="connsiteY52" fmla="*/ 1493520 h 1791086"/>
              <a:gd name="connsiteX53" fmla="*/ 1249680 w 2082829"/>
              <a:gd name="connsiteY53" fmla="*/ 1534160 h 1791086"/>
              <a:gd name="connsiteX54" fmla="*/ 1280160 w 2082829"/>
              <a:gd name="connsiteY54" fmla="*/ 1544320 h 1791086"/>
              <a:gd name="connsiteX55" fmla="*/ 1361440 w 2082829"/>
              <a:gd name="connsiteY55" fmla="*/ 1635760 h 1791086"/>
              <a:gd name="connsiteX56" fmla="*/ 1422400 w 2082829"/>
              <a:gd name="connsiteY56" fmla="*/ 1686560 h 1791086"/>
              <a:gd name="connsiteX57" fmla="*/ 1432560 w 2082829"/>
              <a:gd name="connsiteY57" fmla="*/ 1717040 h 1791086"/>
              <a:gd name="connsiteX58" fmla="*/ 1463040 w 2082829"/>
              <a:gd name="connsiteY58" fmla="*/ 1737360 h 1791086"/>
              <a:gd name="connsiteX59" fmla="*/ 1503680 w 2082829"/>
              <a:gd name="connsiteY59" fmla="*/ 1757680 h 1791086"/>
              <a:gd name="connsiteX60" fmla="*/ 1615440 w 2082829"/>
              <a:gd name="connsiteY60" fmla="*/ 1778000 h 1791086"/>
              <a:gd name="connsiteX61" fmla="*/ 1737360 w 2082829"/>
              <a:gd name="connsiteY61" fmla="*/ 1778000 h 1791086"/>
              <a:gd name="connsiteX62" fmla="*/ 1798320 w 2082829"/>
              <a:gd name="connsiteY62" fmla="*/ 1757680 h 1791086"/>
              <a:gd name="connsiteX63" fmla="*/ 1859280 w 2082829"/>
              <a:gd name="connsiteY63" fmla="*/ 1747520 h 1791086"/>
              <a:gd name="connsiteX64" fmla="*/ 1879600 w 2082829"/>
              <a:gd name="connsiteY64" fmla="*/ 1706880 h 1791086"/>
              <a:gd name="connsiteX65" fmla="*/ 1910080 w 2082829"/>
              <a:gd name="connsiteY65" fmla="*/ 1686560 h 1791086"/>
              <a:gd name="connsiteX66" fmla="*/ 1971040 w 2082829"/>
              <a:gd name="connsiteY66" fmla="*/ 1635760 h 1791086"/>
              <a:gd name="connsiteX67" fmla="*/ 2021840 w 2082829"/>
              <a:gd name="connsiteY67" fmla="*/ 1574800 h 1791086"/>
              <a:gd name="connsiteX68" fmla="*/ 2052320 w 2082829"/>
              <a:gd name="connsiteY68" fmla="*/ 1554480 h 1791086"/>
              <a:gd name="connsiteX69" fmla="*/ 2072640 w 2082829"/>
              <a:gd name="connsiteY69" fmla="*/ 1513840 h 1791086"/>
              <a:gd name="connsiteX70" fmla="*/ 2072640 w 2082829"/>
              <a:gd name="connsiteY70" fmla="*/ 1381760 h 1791086"/>
              <a:gd name="connsiteX71" fmla="*/ 2052320 w 2082829"/>
              <a:gd name="connsiteY71" fmla="*/ 1300480 h 1791086"/>
              <a:gd name="connsiteX72" fmla="*/ 2011680 w 2082829"/>
              <a:gd name="connsiteY72" fmla="*/ 1198880 h 1791086"/>
              <a:gd name="connsiteX73" fmla="*/ 1981200 w 2082829"/>
              <a:gd name="connsiteY73" fmla="*/ 1056640 h 1791086"/>
              <a:gd name="connsiteX74" fmla="*/ 1971040 w 2082829"/>
              <a:gd name="connsiteY74" fmla="*/ 1026160 h 1791086"/>
              <a:gd name="connsiteX75" fmla="*/ 1940560 w 2082829"/>
              <a:gd name="connsiteY75" fmla="*/ 883920 h 1791086"/>
              <a:gd name="connsiteX76" fmla="*/ 1930400 w 2082829"/>
              <a:gd name="connsiteY76" fmla="*/ 843280 h 1791086"/>
              <a:gd name="connsiteX77" fmla="*/ 1920240 w 2082829"/>
              <a:gd name="connsiteY77" fmla="*/ 782320 h 1791086"/>
              <a:gd name="connsiteX78" fmla="*/ 1889760 w 2082829"/>
              <a:gd name="connsiteY78" fmla="*/ 751840 h 1791086"/>
              <a:gd name="connsiteX79" fmla="*/ 1869440 w 2082829"/>
              <a:gd name="connsiteY79" fmla="*/ 690880 h 1791086"/>
              <a:gd name="connsiteX80" fmla="*/ 1838960 w 2082829"/>
              <a:gd name="connsiteY80" fmla="*/ 619760 h 1791086"/>
              <a:gd name="connsiteX81" fmla="*/ 1778000 w 2082829"/>
              <a:gd name="connsiteY81" fmla="*/ 558800 h 1791086"/>
              <a:gd name="connsiteX82" fmla="*/ 1696720 w 2082829"/>
              <a:gd name="connsiteY82" fmla="*/ 467360 h 1791086"/>
              <a:gd name="connsiteX83" fmla="*/ 1676400 w 2082829"/>
              <a:gd name="connsiteY83" fmla="*/ 436880 h 1791086"/>
              <a:gd name="connsiteX84" fmla="*/ 1635760 w 2082829"/>
              <a:gd name="connsiteY84" fmla="*/ 406400 h 1791086"/>
              <a:gd name="connsiteX85" fmla="*/ 1615440 w 2082829"/>
              <a:gd name="connsiteY85" fmla="*/ 375920 h 1791086"/>
              <a:gd name="connsiteX86" fmla="*/ 1554480 w 2082829"/>
              <a:gd name="connsiteY86" fmla="*/ 314960 h 1791086"/>
              <a:gd name="connsiteX87" fmla="*/ 1513840 w 2082829"/>
              <a:gd name="connsiteY87" fmla="*/ 264160 h 1791086"/>
              <a:gd name="connsiteX88" fmla="*/ 1503680 w 2082829"/>
              <a:gd name="connsiteY88" fmla="*/ 233680 h 1791086"/>
              <a:gd name="connsiteX89" fmla="*/ 1473200 w 2082829"/>
              <a:gd name="connsiteY89" fmla="*/ 223520 h 1791086"/>
              <a:gd name="connsiteX90" fmla="*/ 1442720 w 2082829"/>
              <a:gd name="connsiteY90" fmla="*/ 203200 h 1791086"/>
              <a:gd name="connsiteX91" fmla="*/ 1412240 w 2082829"/>
              <a:gd name="connsiteY91" fmla="*/ 193040 h 1791086"/>
              <a:gd name="connsiteX92" fmla="*/ 1351280 w 2082829"/>
              <a:gd name="connsiteY92" fmla="*/ 152400 h 1791086"/>
              <a:gd name="connsiteX93" fmla="*/ 1320800 w 2082829"/>
              <a:gd name="connsiteY93" fmla="*/ 142240 h 1791086"/>
              <a:gd name="connsiteX94" fmla="*/ 1270000 w 2082829"/>
              <a:gd name="connsiteY94" fmla="*/ 132080 h 179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082829" h="1791086">
                <a:moveTo>
                  <a:pt x="1270000" y="132080"/>
                </a:moveTo>
                <a:cubicBezTo>
                  <a:pt x="1253067" y="127000"/>
                  <a:pt x="1235512" y="119916"/>
                  <a:pt x="1219200" y="111760"/>
                </a:cubicBezTo>
                <a:cubicBezTo>
                  <a:pt x="1208278" y="106299"/>
                  <a:pt x="1200304" y="95301"/>
                  <a:pt x="1188720" y="91440"/>
                </a:cubicBezTo>
                <a:cubicBezTo>
                  <a:pt x="1169177" y="84926"/>
                  <a:pt x="1148080" y="84667"/>
                  <a:pt x="1127760" y="81280"/>
                </a:cubicBezTo>
                <a:cubicBezTo>
                  <a:pt x="1117600" y="74507"/>
                  <a:pt x="1108503" y="65770"/>
                  <a:pt x="1097280" y="60960"/>
                </a:cubicBezTo>
                <a:cubicBezTo>
                  <a:pt x="1084445" y="55459"/>
                  <a:pt x="1070066" y="54636"/>
                  <a:pt x="1056640" y="50800"/>
                </a:cubicBezTo>
                <a:cubicBezTo>
                  <a:pt x="989101" y="31503"/>
                  <a:pt x="1068828" y="45652"/>
                  <a:pt x="955040" y="30480"/>
                </a:cubicBezTo>
                <a:lnTo>
                  <a:pt x="873760" y="20320"/>
                </a:lnTo>
                <a:cubicBezTo>
                  <a:pt x="843302" y="16737"/>
                  <a:pt x="812719" y="14213"/>
                  <a:pt x="782320" y="10160"/>
                </a:cubicBezTo>
                <a:cubicBezTo>
                  <a:pt x="761900" y="7437"/>
                  <a:pt x="741680" y="3387"/>
                  <a:pt x="721360" y="0"/>
                </a:cubicBezTo>
                <a:cubicBezTo>
                  <a:pt x="626533" y="3387"/>
                  <a:pt x="530987" y="-1983"/>
                  <a:pt x="436880" y="10160"/>
                </a:cubicBezTo>
                <a:cubicBezTo>
                  <a:pt x="422630" y="11999"/>
                  <a:pt x="418355" y="32670"/>
                  <a:pt x="406400" y="40640"/>
                </a:cubicBezTo>
                <a:cubicBezTo>
                  <a:pt x="397489" y="46581"/>
                  <a:pt x="385282" y="45599"/>
                  <a:pt x="375920" y="50800"/>
                </a:cubicBezTo>
                <a:cubicBezTo>
                  <a:pt x="354572" y="62660"/>
                  <a:pt x="314960" y="91440"/>
                  <a:pt x="314960" y="91440"/>
                </a:cubicBezTo>
                <a:cubicBezTo>
                  <a:pt x="308187" y="101600"/>
                  <a:pt x="304175" y="114292"/>
                  <a:pt x="294640" y="121920"/>
                </a:cubicBezTo>
                <a:cubicBezTo>
                  <a:pt x="288015" y="127220"/>
                  <a:pt x="226175" y="141576"/>
                  <a:pt x="223520" y="142240"/>
                </a:cubicBezTo>
                <a:cubicBezTo>
                  <a:pt x="213360" y="152400"/>
                  <a:pt x="204995" y="164750"/>
                  <a:pt x="193040" y="172720"/>
                </a:cubicBezTo>
                <a:cubicBezTo>
                  <a:pt x="184129" y="178661"/>
                  <a:pt x="170923" y="176190"/>
                  <a:pt x="162560" y="182880"/>
                </a:cubicBezTo>
                <a:cubicBezTo>
                  <a:pt x="153025" y="190508"/>
                  <a:pt x="150057" y="203979"/>
                  <a:pt x="142240" y="213360"/>
                </a:cubicBezTo>
                <a:cubicBezTo>
                  <a:pt x="133042" y="224398"/>
                  <a:pt x="121111" y="232931"/>
                  <a:pt x="111760" y="243840"/>
                </a:cubicBezTo>
                <a:cubicBezTo>
                  <a:pt x="100740" y="256697"/>
                  <a:pt x="92300" y="271623"/>
                  <a:pt x="81280" y="284480"/>
                </a:cubicBezTo>
                <a:cubicBezTo>
                  <a:pt x="71929" y="295389"/>
                  <a:pt x="59151" y="303268"/>
                  <a:pt x="50800" y="314960"/>
                </a:cubicBezTo>
                <a:cubicBezTo>
                  <a:pt x="41997" y="327285"/>
                  <a:pt x="37253" y="342053"/>
                  <a:pt x="30480" y="355600"/>
                </a:cubicBezTo>
                <a:cubicBezTo>
                  <a:pt x="27093" y="372533"/>
                  <a:pt x="24864" y="389740"/>
                  <a:pt x="20320" y="406400"/>
                </a:cubicBezTo>
                <a:cubicBezTo>
                  <a:pt x="14684" y="427064"/>
                  <a:pt x="0" y="467360"/>
                  <a:pt x="0" y="467360"/>
                </a:cubicBezTo>
                <a:cubicBezTo>
                  <a:pt x="440" y="472644"/>
                  <a:pt x="3303" y="623063"/>
                  <a:pt x="30480" y="650240"/>
                </a:cubicBezTo>
                <a:cubicBezTo>
                  <a:pt x="40640" y="660400"/>
                  <a:pt x="52139" y="669378"/>
                  <a:pt x="60960" y="680720"/>
                </a:cubicBezTo>
                <a:cubicBezTo>
                  <a:pt x="118021" y="754084"/>
                  <a:pt x="73836" y="732425"/>
                  <a:pt x="132080" y="751840"/>
                </a:cubicBezTo>
                <a:cubicBezTo>
                  <a:pt x="169625" y="808158"/>
                  <a:pt x="130918" y="763612"/>
                  <a:pt x="182880" y="792480"/>
                </a:cubicBezTo>
                <a:cubicBezTo>
                  <a:pt x="204228" y="804340"/>
                  <a:pt x="221997" y="822198"/>
                  <a:pt x="243840" y="833120"/>
                </a:cubicBezTo>
                <a:cubicBezTo>
                  <a:pt x="257387" y="839893"/>
                  <a:pt x="271493" y="845648"/>
                  <a:pt x="284480" y="853440"/>
                </a:cubicBezTo>
                <a:cubicBezTo>
                  <a:pt x="305421" y="866005"/>
                  <a:pt x="321493" y="889291"/>
                  <a:pt x="345440" y="894080"/>
                </a:cubicBezTo>
                <a:lnTo>
                  <a:pt x="396240" y="904240"/>
                </a:lnTo>
                <a:cubicBezTo>
                  <a:pt x="412052" y="920052"/>
                  <a:pt x="434568" y="946553"/>
                  <a:pt x="457200" y="955040"/>
                </a:cubicBezTo>
                <a:cubicBezTo>
                  <a:pt x="473369" y="961103"/>
                  <a:pt x="491340" y="960656"/>
                  <a:pt x="508000" y="965200"/>
                </a:cubicBezTo>
                <a:cubicBezTo>
                  <a:pt x="528664" y="970836"/>
                  <a:pt x="548640" y="978747"/>
                  <a:pt x="568960" y="985520"/>
                </a:cubicBezTo>
                <a:cubicBezTo>
                  <a:pt x="579120" y="988907"/>
                  <a:pt x="590529" y="989739"/>
                  <a:pt x="599440" y="995680"/>
                </a:cubicBezTo>
                <a:cubicBezTo>
                  <a:pt x="609600" y="1002453"/>
                  <a:pt x="618762" y="1011041"/>
                  <a:pt x="629920" y="1016000"/>
                </a:cubicBezTo>
                <a:cubicBezTo>
                  <a:pt x="649493" y="1024699"/>
                  <a:pt x="670560" y="1029547"/>
                  <a:pt x="690880" y="1036320"/>
                </a:cubicBezTo>
                <a:cubicBezTo>
                  <a:pt x="701040" y="1039707"/>
                  <a:pt x="712449" y="1040539"/>
                  <a:pt x="721360" y="1046480"/>
                </a:cubicBezTo>
                <a:cubicBezTo>
                  <a:pt x="731520" y="1053253"/>
                  <a:pt x="742459" y="1058983"/>
                  <a:pt x="751840" y="1066800"/>
                </a:cubicBezTo>
                <a:cubicBezTo>
                  <a:pt x="762878" y="1075998"/>
                  <a:pt x="770365" y="1089310"/>
                  <a:pt x="782320" y="1097280"/>
                </a:cubicBezTo>
                <a:cubicBezTo>
                  <a:pt x="791231" y="1103221"/>
                  <a:pt x="803438" y="1102239"/>
                  <a:pt x="812800" y="1107440"/>
                </a:cubicBezTo>
                <a:cubicBezTo>
                  <a:pt x="834148" y="1119300"/>
                  <a:pt x="853440" y="1134533"/>
                  <a:pt x="873760" y="1148080"/>
                </a:cubicBezTo>
                <a:lnTo>
                  <a:pt x="904240" y="1168400"/>
                </a:lnTo>
                <a:lnTo>
                  <a:pt x="934720" y="1188720"/>
                </a:lnTo>
                <a:cubicBezTo>
                  <a:pt x="941493" y="1198880"/>
                  <a:pt x="945505" y="1211572"/>
                  <a:pt x="955040" y="1219200"/>
                </a:cubicBezTo>
                <a:cubicBezTo>
                  <a:pt x="963403" y="1225890"/>
                  <a:pt x="977947" y="1221787"/>
                  <a:pt x="985520" y="1229360"/>
                </a:cubicBezTo>
                <a:cubicBezTo>
                  <a:pt x="1002789" y="1246629"/>
                  <a:pt x="1012613" y="1270000"/>
                  <a:pt x="1026160" y="1290320"/>
                </a:cubicBezTo>
                <a:lnTo>
                  <a:pt x="1046480" y="1320800"/>
                </a:lnTo>
                <a:cubicBezTo>
                  <a:pt x="1053253" y="1330960"/>
                  <a:pt x="1062939" y="1339696"/>
                  <a:pt x="1066800" y="1351280"/>
                </a:cubicBezTo>
                <a:cubicBezTo>
                  <a:pt x="1077387" y="1383042"/>
                  <a:pt x="1087655" y="1422757"/>
                  <a:pt x="1117600" y="1442720"/>
                </a:cubicBezTo>
                <a:cubicBezTo>
                  <a:pt x="1216695" y="1508783"/>
                  <a:pt x="1062698" y="1405305"/>
                  <a:pt x="1188720" y="1493520"/>
                </a:cubicBezTo>
                <a:cubicBezTo>
                  <a:pt x="1208727" y="1507525"/>
                  <a:pt x="1226512" y="1526437"/>
                  <a:pt x="1249680" y="1534160"/>
                </a:cubicBezTo>
                <a:lnTo>
                  <a:pt x="1280160" y="1544320"/>
                </a:lnTo>
                <a:cubicBezTo>
                  <a:pt x="1304592" y="1580967"/>
                  <a:pt x="1319683" y="1607922"/>
                  <a:pt x="1361440" y="1635760"/>
                </a:cubicBezTo>
                <a:cubicBezTo>
                  <a:pt x="1403875" y="1664050"/>
                  <a:pt x="1383286" y="1647446"/>
                  <a:pt x="1422400" y="1686560"/>
                </a:cubicBezTo>
                <a:cubicBezTo>
                  <a:pt x="1425787" y="1696720"/>
                  <a:pt x="1425870" y="1708677"/>
                  <a:pt x="1432560" y="1717040"/>
                </a:cubicBezTo>
                <a:cubicBezTo>
                  <a:pt x="1440188" y="1726575"/>
                  <a:pt x="1452438" y="1731302"/>
                  <a:pt x="1463040" y="1737360"/>
                </a:cubicBezTo>
                <a:cubicBezTo>
                  <a:pt x="1476190" y="1744874"/>
                  <a:pt x="1489499" y="1752362"/>
                  <a:pt x="1503680" y="1757680"/>
                </a:cubicBezTo>
                <a:cubicBezTo>
                  <a:pt x="1533160" y="1768735"/>
                  <a:pt x="1589480" y="1774291"/>
                  <a:pt x="1615440" y="1778000"/>
                </a:cubicBezTo>
                <a:cubicBezTo>
                  <a:pt x="1669072" y="1795877"/>
                  <a:pt x="1652290" y="1795014"/>
                  <a:pt x="1737360" y="1778000"/>
                </a:cubicBezTo>
                <a:cubicBezTo>
                  <a:pt x="1758363" y="1773799"/>
                  <a:pt x="1777192" y="1761201"/>
                  <a:pt x="1798320" y="1757680"/>
                </a:cubicBezTo>
                <a:lnTo>
                  <a:pt x="1859280" y="1747520"/>
                </a:lnTo>
                <a:cubicBezTo>
                  <a:pt x="1866053" y="1733973"/>
                  <a:pt x="1869904" y="1718515"/>
                  <a:pt x="1879600" y="1706880"/>
                </a:cubicBezTo>
                <a:cubicBezTo>
                  <a:pt x="1887417" y="1697499"/>
                  <a:pt x="1900699" y="1694377"/>
                  <a:pt x="1910080" y="1686560"/>
                </a:cubicBezTo>
                <a:cubicBezTo>
                  <a:pt x="1988309" y="1621369"/>
                  <a:pt x="1895364" y="1686211"/>
                  <a:pt x="1971040" y="1635760"/>
                </a:cubicBezTo>
                <a:cubicBezTo>
                  <a:pt x="1991020" y="1605790"/>
                  <a:pt x="1992504" y="1599246"/>
                  <a:pt x="2021840" y="1574800"/>
                </a:cubicBezTo>
                <a:cubicBezTo>
                  <a:pt x="2031221" y="1566983"/>
                  <a:pt x="2042160" y="1561253"/>
                  <a:pt x="2052320" y="1554480"/>
                </a:cubicBezTo>
                <a:cubicBezTo>
                  <a:pt x="2059093" y="1540933"/>
                  <a:pt x="2068288" y="1528347"/>
                  <a:pt x="2072640" y="1513840"/>
                </a:cubicBezTo>
                <a:cubicBezTo>
                  <a:pt x="2089560" y="1457441"/>
                  <a:pt x="2082432" y="1440512"/>
                  <a:pt x="2072640" y="1381760"/>
                </a:cubicBezTo>
                <a:cubicBezTo>
                  <a:pt x="2066949" y="1347614"/>
                  <a:pt x="2063867" y="1330502"/>
                  <a:pt x="2052320" y="1300480"/>
                </a:cubicBezTo>
                <a:cubicBezTo>
                  <a:pt x="2039226" y="1266436"/>
                  <a:pt x="2011680" y="1198880"/>
                  <a:pt x="2011680" y="1198880"/>
                </a:cubicBezTo>
                <a:cubicBezTo>
                  <a:pt x="1998863" y="1096346"/>
                  <a:pt x="2010154" y="1143503"/>
                  <a:pt x="1981200" y="1056640"/>
                </a:cubicBezTo>
                <a:lnTo>
                  <a:pt x="1971040" y="1026160"/>
                </a:lnTo>
                <a:cubicBezTo>
                  <a:pt x="1954423" y="876603"/>
                  <a:pt x="1974912" y="986976"/>
                  <a:pt x="1940560" y="883920"/>
                </a:cubicBezTo>
                <a:cubicBezTo>
                  <a:pt x="1936144" y="870673"/>
                  <a:pt x="1933138" y="856972"/>
                  <a:pt x="1930400" y="843280"/>
                </a:cubicBezTo>
                <a:cubicBezTo>
                  <a:pt x="1926360" y="823080"/>
                  <a:pt x="1928607" y="801145"/>
                  <a:pt x="1920240" y="782320"/>
                </a:cubicBezTo>
                <a:cubicBezTo>
                  <a:pt x="1914404" y="769190"/>
                  <a:pt x="1899920" y="762000"/>
                  <a:pt x="1889760" y="751840"/>
                </a:cubicBezTo>
                <a:lnTo>
                  <a:pt x="1869440" y="690880"/>
                </a:lnTo>
                <a:cubicBezTo>
                  <a:pt x="1862100" y="668860"/>
                  <a:pt x="1853308" y="637695"/>
                  <a:pt x="1838960" y="619760"/>
                </a:cubicBezTo>
                <a:cubicBezTo>
                  <a:pt x="1821008" y="597320"/>
                  <a:pt x="1793940" y="582710"/>
                  <a:pt x="1778000" y="558800"/>
                </a:cubicBezTo>
                <a:cubicBezTo>
                  <a:pt x="1684573" y="418659"/>
                  <a:pt x="1786986" y="557626"/>
                  <a:pt x="1696720" y="467360"/>
                </a:cubicBezTo>
                <a:cubicBezTo>
                  <a:pt x="1688086" y="458726"/>
                  <a:pt x="1685034" y="445514"/>
                  <a:pt x="1676400" y="436880"/>
                </a:cubicBezTo>
                <a:cubicBezTo>
                  <a:pt x="1664426" y="424906"/>
                  <a:pt x="1647734" y="418374"/>
                  <a:pt x="1635760" y="406400"/>
                </a:cubicBezTo>
                <a:cubicBezTo>
                  <a:pt x="1627126" y="397766"/>
                  <a:pt x="1623552" y="385046"/>
                  <a:pt x="1615440" y="375920"/>
                </a:cubicBezTo>
                <a:cubicBezTo>
                  <a:pt x="1596348" y="354442"/>
                  <a:pt x="1554480" y="314960"/>
                  <a:pt x="1554480" y="314960"/>
                </a:cubicBezTo>
                <a:cubicBezTo>
                  <a:pt x="1528943" y="238348"/>
                  <a:pt x="1566361" y="329812"/>
                  <a:pt x="1513840" y="264160"/>
                </a:cubicBezTo>
                <a:cubicBezTo>
                  <a:pt x="1507150" y="255797"/>
                  <a:pt x="1511253" y="241253"/>
                  <a:pt x="1503680" y="233680"/>
                </a:cubicBezTo>
                <a:cubicBezTo>
                  <a:pt x="1496107" y="226107"/>
                  <a:pt x="1482779" y="228309"/>
                  <a:pt x="1473200" y="223520"/>
                </a:cubicBezTo>
                <a:cubicBezTo>
                  <a:pt x="1462278" y="218059"/>
                  <a:pt x="1453642" y="208661"/>
                  <a:pt x="1442720" y="203200"/>
                </a:cubicBezTo>
                <a:cubicBezTo>
                  <a:pt x="1433141" y="198411"/>
                  <a:pt x="1421602" y="198241"/>
                  <a:pt x="1412240" y="193040"/>
                </a:cubicBezTo>
                <a:cubicBezTo>
                  <a:pt x="1390892" y="181180"/>
                  <a:pt x="1374448" y="160123"/>
                  <a:pt x="1351280" y="152400"/>
                </a:cubicBezTo>
                <a:cubicBezTo>
                  <a:pt x="1341120" y="149013"/>
                  <a:pt x="1330379" y="147029"/>
                  <a:pt x="1320800" y="142240"/>
                </a:cubicBezTo>
                <a:cubicBezTo>
                  <a:pt x="1309878" y="136779"/>
                  <a:pt x="1286933" y="137160"/>
                  <a:pt x="1270000" y="132080"/>
                </a:cubicBezTo>
                <a:close/>
              </a:path>
            </a:pathLst>
          </a:cu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Freeform 33"/>
          <p:cNvSpPr/>
          <p:nvPr/>
        </p:nvSpPr>
        <p:spPr>
          <a:xfrm>
            <a:off x="9702800" y="2915545"/>
            <a:ext cx="2113280" cy="1758417"/>
          </a:xfrm>
          <a:custGeom>
            <a:avLst/>
            <a:gdLst>
              <a:gd name="connsiteX0" fmla="*/ 396240 w 2113280"/>
              <a:gd name="connsiteY0" fmla="*/ 375 h 1758417"/>
              <a:gd name="connsiteX1" fmla="*/ 335280 w 2113280"/>
              <a:gd name="connsiteY1" fmla="*/ 20695 h 1758417"/>
              <a:gd name="connsiteX2" fmla="*/ 162560 w 2113280"/>
              <a:gd name="connsiteY2" fmla="*/ 41015 h 1758417"/>
              <a:gd name="connsiteX3" fmla="*/ 142240 w 2113280"/>
              <a:gd name="connsiteY3" fmla="*/ 71495 h 1758417"/>
              <a:gd name="connsiteX4" fmla="*/ 111760 w 2113280"/>
              <a:gd name="connsiteY4" fmla="*/ 81655 h 1758417"/>
              <a:gd name="connsiteX5" fmla="*/ 71120 w 2113280"/>
              <a:gd name="connsiteY5" fmla="*/ 142615 h 1758417"/>
              <a:gd name="connsiteX6" fmla="*/ 50800 w 2113280"/>
              <a:gd name="connsiteY6" fmla="*/ 173095 h 1758417"/>
              <a:gd name="connsiteX7" fmla="*/ 0 w 2113280"/>
              <a:gd name="connsiteY7" fmla="*/ 254375 h 1758417"/>
              <a:gd name="connsiteX8" fmla="*/ 20320 w 2113280"/>
              <a:gd name="connsiteY8" fmla="*/ 508375 h 1758417"/>
              <a:gd name="connsiteX9" fmla="*/ 30480 w 2113280"/>
              <a:gd name="connsiteY9" fmla="*/ 538855 h 1758417"/>
              <a:gd name="connsiteX10" fmla="*/ 50800 w 2113280"/>
              <a:gd name="connsiteY10" fmla="*/ 569335 h 1758417"/>
              <a:gd name="connsiteX11" fmla="*/ 101600 w 2113280"/>
              <a:gd name="connsiteY11" fmla="*/ 630295 h 1758417"/>
              <a:gd name="connsiteX12" fmla="*/ 121920 w 2113280"/>
              <a:gd name="connsiteY12" fmla="*/ 691255 h 1758417"/>
              <a:gd name="connsiteX13" fmla="*/ 152400 w 2113280"/>
              <a:gd name="connsiteY13" fmla="*/ 752215 h 1758417"/>
              <a:gd name="connsiteX14" fmla="*/ 182880 w 2113280"/>
              <a:gd name="connsiteY14" fmla="*/ 762375 h 1758417"/>
              <a:gd name="connsiteX15" fmla="*/ 193040 w 2113280"/>
              <a:gd name="connsiteY15" fmla="*/ 813175 h 1758417"/>
              <a:gd name="connsiteX16" fmla="*/ 233680 w 2113280"/>
              <a:gd name="connsiteY16" fmla="*/ 884295 h 1758417"/>
              <a:gd name="connsiteX17" fmla="*/ 264160 w 2113280"/>
              <a:gd name="connsiteY17" fmla="*/ 914775 h 1758417"/>
              <a:gd name="connsiteX18" fmla="*/ 294640 w 2113280"/>
              <a:gd name="connsiteY18" fmla="*/ 975735 h 1758417"/>
              <a:gd name="connsiteX19" fmla="*/ 314960 w 2113280"/>
              <a:gd name="connsiteY19" fmla="*/ 1016375 h 1758417"/>
              <a:gd name="connsiteX20" fmla="*/ 325120 w 2113280"/>
              <a:gd name="connsiteY20" fmla="*/ 1046855 h 1758417"/>
              <a:gd name="connsiteX21" fmla="*/ 355600 w 2113280"/>
              <a:gd name="connsiteY21" fmla="*/ 1077335 h 1758417"/>
              <a:gd name="connsiteX22" fmla="*/ 426720 w 2113280"/>
              <a:gd name="connsiteY22" fmla="*/ 1168775 h 1758417"/>
              <a:gd name="connsiteX23" fmla="*/ 436880 w 2113280"/>
              <a:gd name="connsiteY23" fmla="*/ 1199255 h 1758417"/>
              <a:gd name="connsiteX24" fmla="*/ 497840 w 2113280"/>
              <a:gd name="connsiteY24" fmla="*/ 1229735 h 1758417"/>
              <a:gd name="connsiteX25" fmla="*/ 528320 w 2113280"/>
              <a:gd name="connsiteY25" fmla="*/ 1250055 h 1758417"/>
              <a:gd name="connsiteX26" fmla="*/ 579120 w 2113280"/>
              <a:gd name="connsiteY26" fmla="*/ 1290695 h 1758417"/>
              <a:gd name="connsiteX27" fmla="*/ 629920 w 2113280"/>
              <a:gd name="connsiteY27" fmla="*/ 1351655 h 1758417"/>
              <a:gd name="connsiteX28" fmla="*/ 660400 w 2113280"/>
              <a:gd name="connsiteY28" fmla="*/ 1371975 h 1758417"/>
              <a:gd name="connsiteX29" fmla="*/ 711200 w 2113280"/>
              <a:gd name="connsiteY29" fmla="*/ 1422775 h 1758417"/>
              <a:gd name="connsiteX30" fmla="*/ 731520 w 2113280"/>
              <a:gd name="connsiteY30" fmla="*/ 1453255 h 1758417"/>
              <a:gd name="connsiteX31" fmla="*/ 762000 w 2113280"/>
              <a:gd name="connsiteY31" fmla="*/ 1473575 h 1758417"/>
              <a:gd name="connsiteX32" fmla="*/ 792480 w 2113280"/>
              <a:gd name="connsiteY32" fmla="*/ 1504055 h 1758417"/>
              <a:gd name="connsiteX33" fmla="*/ 843280 w 2113280"/>
              <a:gd name="connsiteY33" fmla="*/ 1544695 h 1758417"/>
              <a:gd name="connsiteX34" fmla="*/ 904240 w 2113280"/>
              <a:gd name="connsiteY34" fmla="*/ 1585335 h 1758417"/>
              <a:gd name="connsiteX35" fmla="*/ 965200 w 2113280"/>
              <a:gd name="connsiteY35" fmla="*/ 1605655 h 1758417"/>
              <a:gd name="connsiteX36" fmla="*/ 995680 w 2113280"/>
              <a:gd name="connsiteY36" fmla="*/ 1625975 h 1758417"/>
              <a:gd name="connsiteX37" fmla="*/ 1036320 w 2113280"/>
              <a:gd name="connsiteY37" fmla="*/ 1636135 h 1758417"/>
              <a:gd name="connsiteX38" fmla="*/ 1117600 w 2113280"/>
              <a:gd name="connsiteY38" fmla="*/ 1656455 h 1758417"/>
              <a:gd name="connsiteX39" fmla="*/ 1270000 w 2113280"/>
              <a:gd name="connsiteY39" fmla="*/ 1676775 h 1758417"/>
              <a:gd name="connsiteX40" fmla="*/ 1341120 w 2113280"/>
              <a:gd name="connsiteY40" fmla="*/ 1686935 h 1758417"/>
              <a:gd name="connsiteX41" fmla="*/ 1432560 w 2113280"/>
              <a:gd name="connsiteY41" fmla="*/ 1697095 h 1758417"/>
              <a:gd name="connsiteX42" fmla="*/ 1554480 w 2113280"/>
              <a:gd name="connsiteY42" fmla="*/ 1727575 h 1758417"/>
              <a:gd name="connsiteX43" fmla="*/ 1615440 w 2113280"/>
              <a:gd name="connsiteY43" fmla="*/ 1747895 h 1758417"/>
              <a:gd name="connsiteX44" fmla="*/ 1645920 w 2113280"/>
              <a:gd name="connsiteY44" fmla="*/ 1758055 h 1758417"/>
              <a:gd name="connsiteX45" fmla="*/ 1849120 w 2113280"/>
              <a:gd name="connsiteY45" fmla="*/ 1737735 h 1758417"/>
              <a:gd name="connsiteX46" fmla="*/ 1879600 w 2113280"/>
              <a:gd name="connsiteY46" fmla="*/ 1717415 h 1758417"/>
              <a:gd name="connsiteX47" fmla="*/ 1910080 w 2113280"/>
              <a:gd name="connsiteY47" fmla="*/ 1686935 h 1758417"/>
              <a:gd name="connsiteX48" fmla="*/ 2001520 w 2113280"/>
              <a:gd name="connsiteY48" fmla="*/ 1646295 h 1758417"/>
              <a:gd name="connsiteX49" fmla="*/ 2062480 w 2113280"/>
              <a:gd name="connsiteY49" fmla="*/ 1605655 h 1758417"/>
              <a:gd name="connsiteX50" fmla="*/ 2072640 w 2113280"/>
              <a:gd name="connsiteY50" fmla="*/ 1575175 h 1758417"/>
              <a:gd name="connsiteX51" fmla="*/ 2092960 w 2113280"/>
              <a:gd name="connsiteY51" fmla="*/ 1544695 h 1758417"/>
              <a:gd name="connsiteX52" fmla="*/ 2103120 w 2113280"/>
              <a:gd name="connsiteY52" fmla="*/ 1483735 h 1758417"/>
              <a:gd name="connsiteX53" fmla="*/ 2113280 w 2113280"/>
              <a:gd name="connsiteY53" fmla="*/ 1453255 h 1758417"/>
              <a:gd name="connsiteX54" fmla="*/ 2103120 w 2113280"/>
              <a:gd name="connsiteY54" fmla="*/ 1250055 h 1758417"/>
              <a:gd name="connsiteX55" fmla="*/ 2072640 w 2113280"/>
              <a:gd name="connsiteY55" fmla="*/ 1229735 h 1758417"/>
              <a:gd name="connsiteX56" fmla="*/ 2032000 w 2113280"/>
              <a:gd name="connsiteY56" fmla="*/ 1178935 h 1758417"/>
              <a:gd name="connsiteX57" fmla="*/ 1960880 w 2113280"/>
              <a:gd name="connsiteY57" fmla="*/ 1138295 h 1758417"/>
              <a:gd name="connsiteX58" fmla="*/ 1899920 w 2113280"/>
              <a:gd name="connsiteY58" fmla="*/ 1097655 h 1758417"/>
              <a:gd name="connsiteX59" fmla="*/ 1869440 w 2113280"/>
              <a:gd name="connsiteY59" fmla="*/ 1077335 h 1758417"/>
              <a:gd name="connsiteX60" fmla="*/ 1838960 w 2113280"/>
              <a:gd name="connsiteY60" fmla="*/ 1057015 h 1758417"/>
              <a:gd name="connsiteX61" fmla="*/ 1798320 w 2113280"/>
              <a:gd name="connsiteY61" fmla="*/ 1036695 h 1758417"/>
              <a:gd name="connsiteX62" fmla="*/ 1778000 w 2113280"/>
              <a:gd name="connsiteY62" fmla="*/ 1006215 h 1758417"/>
              <a:gd name="connsiteX63" fmla="*/ 1706880 w 2113280"/>
              <a:gd name="connsiteY63" fmla="*/ 965575 h 1758417"/>
              <a:gd name="connsiteX64" fmla="*/ 1645920 w 2113280"/>
              <a:gd name="connsiteY64" fmla="*/ 914775 h 1758417"/>
              <a:gd name="connsiteX65" fmla="*/ 1615440 w 2113280"/>
              <a:gd name="connsiteY65" fmla="*/ 904615 h 1758417"/>
              <a:gd name="connsiteX66" fmla="*/ 1584960 w 2113280"/>
              <a:gd name="connsiteY66" fmla="*/ 884295 h 1758417"/>
              <a:gd name="connsiteX67" fmla="*/ 1554480 w 2113280"/>
              <a:gd name="connsiteY67" fmla="*/ 874135 h 1758417"/>
              <a:gd name="connsiteX68" fmla="*/ 1524000 w 2113280"/>
              <a:gd name="connsiteY68" fmla="*/ 853815 h 1758417"/>
              <a:gd name="connsiteX69" fmla="*/ 1493520 w 2113280"/>
              <a:gd name="connsiteY69" fmla="*/ 843655 h 1758417"/>
              <a:gd name="connsiteX70" fmla="*/ 1452880 w 2113280"/>
              <a:gd name="connsiteY70" fmla="*/ 823335 h 1758417"/>
              <a:gd name="connsiteX71" fmla="*/ 1422400 w 2113280"/>
              <a:gd name="connsiteY71" fmla="*/ 813175 h 1758417"/>
              <a:gd name="connsiteX72" fmla="*/ 1391920 w 2113280"/>
              <a:gd name="connsiteY72" fmla="*/ 792855 h 1758417"/>
              <a:gd name="connsiteX73" fmla="*/ 1330960 w 2113280"/>
              <a:gd name="connsiteY73" fmla="*/ 772535 h 1758417"/>
              <a:gd name="connsiteX74" fmla="*/ 1270000 w 2113280"/>
              <a:gd name="connsiteY74" fmla="*/ 731895 h 1758417"/>
              <a:gd name="connsiteX75" fmla="*/ 1239520 w 2113280"/>
              <a:gd name="connsiteY75" fmla="*/ 711575 h 1758417"/>
              <a:gd name="connsiteX76" fmla="*/ 1178560 w 2113280"/>
              <a:gd name="connsiteY76" fmla="*/ 691255 h 1758417"/>
              <a:gd name="connsiteX77" fmla="*/ 1127760 w 2113280"/>
              <a:gd name="connsiteY77" fmla="*/ 650615 h 1758417"/>
              <a:gd name="connsiteX78" fmla="*/ 1107440 w 2113280"/>
              <a:gd name="connsiteY78" fmla="*/ 620135 h 1758417"/>
              <a:gd name="connsiteX79" fmla="*/ 1016000 w 2113280"/>
              <a:gd name="connsiteY79" fmla="*/ 569335 h 1758417"/>
              <a:gd name="connsiteX80" fmla="*/ 975360 w 2113280"/>
              <a:gd name="connsiteY80" fmla="*/ 518535 h 1758417"/>
              <a:gd name="connsiteX81" fmla="*/ 955040 w 2113280"/>
              <a:gd name="connsiteY81" fmla="*/ 488055 h 1758417"/>
              <a:gd name="connsiteX82" fmla="*/ 924560 w 2113280"/>
              <a:gd name="connsiteY82" fmla="*/ 467735 h 1758417"/>
              <a:gd name="connsiteX83" fmla="*/ 894080 w 2113280"/>
              <a:gd name="connsiteY83" fmla="*/ 437255 h 1758417"/>
              <a:gd name="connsiteX84" fmla="*/ 853440 w 2113280"/>
              <a:gd name="connsiteY84" fmla="*/ 386455 h 1758417"/>
              <a:gd name="connsiteX85" fmla="*/ 802640 w 2113280"/>
              <a:gd name="connsiteY85" fmla="*/ 345815 h 1758417"/>
              <a:gd name="connsiteX86" fmla="*/ 731520 w 2113280"/>
              <a:gd name="connsiteY86" fmla="*/ 274695 h 1758417"/>
              <a:gd name="connsiteX87" fmla="*/ 701040 w 2113280"/>
              <a:gd name="connsiteY87" fmla="*/ 244215 h 1758417"/>
              <a:gd name="connsiteX88" fmla="*/ 640080 w 2113280"/>
              <a:gd name="connsiteY88" fmla="*/ 203575 h 1758417"/>
              <a:gd name="connsiteX89" fmla="*/ 579120 w 2113280"/>
              <a:gd name="connsiteY89" fmla="*/ 152775 h 1758417"/>
              <a:gd name="connsiteX90" fmla="*/ 548640 w 2113280"/>
              <a:gd name="connsiteY90" fmla="*/ 142615 h 1758417"/>
              <a:gd name="connsiteX91" fmla="*/ 487680 w 2113280"/>
              <a:gd name="connsiteY91" fmla="*/ 101975 h 1758417"/>
              <a:gd name="connsiteX92" fmla="*/ 447040 w 2113280"/>
              <a:gd name="connsiteY92" fmla="*/ 41015 h 1758417"/>
              <a:gd name="connsiteX93" fmla="*/ 396240 w 2113280"/>
              <a:gd name="connsiteY93" fmla="*/ 375 h 175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113280" h="1758417">
                <a:moveTo>
                  <a:pt x="396240" y="375"/>
                </a:moveTo>
                <a:cubicBezTo>
                  <a:pt x="377613" y="-3012"/>
                  <a:pt x="356462" y="17518"/>
                  <a:pt x="335280" y="20695"/>
                </a:cubicBezTo>
                <a:cubicBezTo>
                  <a:pt x="116819" y="53464"/>
                  <a:pt x="252901" y="10901"/>
                  <a:pt x="162560" y="41015"/>
                </a:cubicBezTo>
                <a:cubicBezTo>
                  <a:pt x="155787" y="51175"/>
                  <a:pt x="151775" y="63867"/>
                  <a:pt x="142240" y="71495"/>
                </a:cubicBezTo>
                <a:cubicBezTo>
                  <a:pt x="133877" y="78185"/>
                  <a:pt x="119333" y="74082"/>
                  <a:pt x="111760" y="81655"/>
                </a:cubicBezTo>
                <a:cubicBezTo>
                  <a:pt x="94491" y="98924"/>
                  <a:pt x="84667" y="122295"/>
                  <a:pt x="71120" y="142615"/>
                </a:cubicBezTo>
                <a:cubicBezTo>
                  <a:pt x="64347" y="152775"/>
                  <a:pt x="54661" y="161511"/>
                  <a:pt x="50800" y="173095"/>
                </a:cubicBezTo>
                <a:cubicBezTo>
                  <a:pt x="26619" y="245639"/>
                  <a:pt x="48302" y="222174"/>
                  <a:pt x="0" y="254375"/>
                </a:cubicBezTo>
                <a:cubicBezTo>
                  <a:pt x="5264" y="359655"/>
                  <a:pt x="-1674" y="420399"/>
                  <a:pt x="20320" y="508375"/>
                </a:cubicBezTo>
                <a:cubicBezTo>
                  <a:pt x="22917" y="518765"/>
                  <a:pt x="25691" y="529276"/>
                  <a:pt x="30480" y="538855"/>
                </a:cubicBezTo>
                <a:cubicBezTo>
                  <a:pt x="35941" y="549777"/>
                  <a:pt x="42983" y="559954"/>
                  <a:pt x="50800" y="569335"/>
                </a:cubicBezTo>
                <a:cubicBezTo>
                  <a:pt x="73587" y="596679"/>
                  <a:pt x="87186" y="597862"/>
                  <a:pt x="101600" y="630295"/>
                </a:cubicBezTo>
                <a:cubicBezTo>
                  <a:pt x="110299" y="649868"/>
                  <a:pt x="115147" y="670935"/>
                  <a:pt x="121920" y="691255"/>
                </a:cubicBezTo>
                <a:cubicBezTo>
                  <a:pt x="128613" y="711334"/>
                  <a:pt x="134495" y="737891"/>
                  <a:pt x="152400" y="752215"/>
                </a:cubicBezTo>
                <a:cubicBezTo>
                  <a:pt x="160763" y="758905"/>
                  <a:pt x="172720" y="758988"/>
                  <a:pt x="182880" y="762375"/>
                </a:cubicBezTo>
                <a:cubicBezTo>
                  <a:pt x="186267" y="779308"/>
                  <a:pt x="187579" y="796792"/>
                  <a:pt x="193040" y="813175"/>
                </a:cubicBezTo>
                <a:cubicBezTo>
                  <a:pt x="198561" y="829737"/>
                  <a:pt x="221293" y="869430"/>
                  <a:pt x="233680" y="884295"/>
                </a:cubicBezTo>
                <a:cubicBezTo>
                  <a:pt x="242878" y="895333"/>
                  <a:pt x="254000" y="904615"/>
                  <a:pt x="264160" y="914775"/>
                </a:cubicBezTo>
                <a:cubicBezTo>
                  <a:pt x="282788" y="970658"/>
                  <a:pt x="263127" y="920588"/>
                  <a:pt x="294640" y="975735"/>
                </a:cubicBezTo>
                <a:cubicBezTo>
                  <a:pt x="302154" y="988885"/>
                  <a:pt x="308994" y="1002454"/>
                  <a:pt x="314960" y="1016375"/>
                </a:cubicBezTo>
                <a:cubicBezTo>
                  <a:pt x="319179" y="1026219"/>
                  <a:pt x="319179" y="1037944"/>
                  <a:pt x="325120" y="1046855"/>
                </a:cubicBezTo>
                <a:cubicBezTo>
                  <a:pt x="333090" y="1058810"/>
                  <a:pt x="346779" y="1065993"/>
                  <a:pt x="355600" y="1077335"/>
                </a:cubicBezTo>
                <a:cubicBezTo>
                  <a:pt x="440668" y="1186708"/>
                  <a:pt x="357522" y="1099577"/>
                  <a:pt x="426720" y="1168775"/>
                </a:cubicBezTo>
                <a:cubicBezTo>
                  <a:pt x="430107" y="1178935"/>
                  <a:pt x="430190" y="1190892"/>
                  <a:pt x="436880" y="1199255"/>
                </a:cubicBezTo>
                <a:cubicBezTo>
                  <a:pt x="456291" y="1223519"/>
                  <a:pt x="473299" y="1217464"/>
                  <a:pt x="497840" y="1229735"/>
                </a:cubicBezTo>
                <a:cubicBezTo>
                  <a:pt x="508762" y="1235196"/>
                  <a:pt x="518160" y="1243282"/>
                  <a:pt x="528320" y="1250055"/>
                </a:cubicBezTo>
                <a:cubicBezTo>
                  <a:pt x="573765" y="1318222"/>
                  <a:pt x="520230" y="1251435"/>
                  <a:pt x="579120" y="1290695"/>
                </a:cubicBezTo>
                <a:cubicBezTo>
                  <a:pt x="629053" y="1323984"/>
                  <a:pt x="592435" y="1314170"/>
                  <a:pt x="629920" y="1351655"/>
                </a:cubicBezTo>
                <a:cubicBezTo>
                  <a:pt x="638554" y="1360289"/>
                  <a:pt x="650240" y="1365202"/>
                  <a:pt x="660400" y="1371975"/>
                </a:cubicBezTo>
                <a:cubicBezTo>
                  <a:pt x="714587" y="1453255"/>
                  <a:pt x="643467" y="1355042"/>
                  <a:pt x="711200" y="1422775"/>
                </a:cubicBezTo>
                <a:cubicBezTo>
                  <a:pt x="719834" y="1431409"/>
                  <a:pt x="722886" y="1444621"/>
                  <a:pt x="731520" y="1453255"/>
                </a:cubicBezTo>
                <a:cubicBezTo>
                  <a:pt x="740154" y="1461889"/>
                  <a:pt x="752619" y="1465758"/>
                  <a:pt x="762000" y="1473575"/>
                </a:cubicBezTo>
                <a:cubicBezTo>
                  <a:pt x="773038" y="1482773"/>
                  <a:pt x="782320" y="1493895"/>
                  <a:pt x="792480" y="1504055"/>
                </a:cubicBezTo>
                <a:cubicBezTo>
                  <a:pt x="810969" y="1559523"/>
                  <a:pt x="787147" y="1516629"/>
                  <a:pt x="843280" y="1544695"/>
                </a:cubicBezTo>
                <a:cubicBezTo>
                  <a:pt x="865123" y="1555617"/>
                  <a:pt x="881072" y="1577612"/>
                  <a:pt x="904240" y="1585335"/>
                </a:cubicBezTo>
                <a:cubicBezTo>
                  <a:pt x="924560" y="1592108"/>
                  <a:pt x="947378" y="1593774"/>
                  <a:pt x="965200" y="1605655"/>
                </a:cubicBezTo>
                <a:cubicBezTo>
                  <a:pt x="975360" y="1612428"/>
                  <a:pt x="984457" y="1621165"/>
                  <a:pt x="995680" y="1625975"/>
                </a:cubicBezTo>
                <a:cubicBezTo>
                  <a:pt x="1008515" y="1631476"/>
                  <a:pt x="1022894" y="1632299"/>
                  <a:pt x="1036320" y="1636135"/>
                </a:cubicBezTo>
                <a:cubicBezTo>
                  <a:pt x="1098008" y="1653760"/>
                  <a:pt x="1032393" y="1640963"/>
                  <a:pt x="1117600" y="1656455"/>
                </a:cubicBezTo>
                <a:cubicBezTo>
                  <a:pt x="1202864" y="1671958"/>
                  <a:pt x="1166938" y="1663892"/>
                  <a:pt x="1270000" y="1676775"/>
                </a:cubicBezTo>
                <a:cubicBezTo>
                  <a:pt x="1293762" y="1679745"/>
                  <a:pt x="1317358" y="1683965"/>
                  <a:pt x="1341120" y="1686935"/>
                </a:cubicBezTo>
                <a:cubicBezTo>
                  <a:pt x="1371551" y="1690739"/>
                  <a:pt x="1402080" y="1693708"/>
                  <a:pt x="1432560" y="1697095"/>
                </a:cubicBezTo>
                <a:cubicBezTo>
                  <a:pt x="1598414" y="1752380"/>
                  <a:pt x="1390305" y="1686531"/>
                  <a:pt x="1554480" y="1727575"/>
                </a:cubicBezTo>
                <a:cubicBezTo>
                  <a:pt x="1575260" y="1732770"/>
                  <a:pt x="1595120" y="1741122"/>
                  <a:pt x="1615440" y="1747895"/>
                </a:cubicBezTo>
                <a:lnTo>
                  <a:pt x="1645920" y="1758055"/>
                </a:lnTo>
                <a:cubicBezTo>
                  <a:pt x="1656014" y="1757461"/>
                  <a:pt x="1796111" y="1764240"/>
                  <a:pt x="1849120" y="1737735"/>
                </a:cubicBezTo>
                <a:cubicBezTo>
                  <a:pt x="1860042" y="1732274"/>
                  <a:pt x="1870219" y="1725232"/>
                  <a:pt x="1879600" y="1717415"/>
                </a:cubicBezTo>
                <a:cubicBezTo>
                  <a:pt x="1890638" y="1708217"/>
                  <a:pt x="1899042" y="1696133"/>
                  <a:pt x="1910080" y="1686935"/>
                </a:cubicBezTo>
                <a:cubicBezTo>
                  <a:pt x="1992793" y="1618007"/>
                  <a:pt x="1868614" y="1734899"/>
                  <a:pt x="2001520" y="1646295"/>
                </a:cubicBezTo>
                <a:lnTo>
                  <a:pt x="2062480" y="1605655"/>
                </a:lnTo>
                <a:cubicBezTo>
                  <a:pt x="2065867" y="1595495"/>
                  <a:pt x="2067851" y="1584754"/>
                  <a:pt x="2072640" y="1575175"/>
                </a:cubicBezTo>
                <a:cubicBezTo>
                  <a:pt x="2078101" y="1564253"/>
                  <a:pt x="2089099" y="1556279"/>
                  <a:pt x="2092960" y="1544695"/>
                </a:cubicBezTo>
                <a:cubicBezTo>
                  <a:pt x="2099474" y="1525152"/>
                  <a:pt x="2098651" y="1503845"/>
                  <a:pt x="2103120" y="1483735"/>
                </a:cubicBezTo>
                <a:cubicBezTo>
                  <a:pt x="2105443" y="1473280"/>
                  <a:pt x="2109893" y="1463415"/>
                  <a:pt x="2113280" y="1453255"/>
                </a:cubicBezTo>
                <a:cubicBezTo>
                  <a:pt x="2109893" y="1385522"/>
                  <a:pt x="2115252" y="1316779"/>
                  <a:pt x="2103120" y="1250055"/>
                </a:cubicBezTo>
                <a:cubicBezTo>
                  <a:pt x="2100936" y="1238041"/>
                  <a:pt x="2079413" y="1239895"/>
                  <a:pt x="2072640" y="1229735"/>
                </a:cubicBezTo>
                <a:cubicBezTo>
                  <a:pt x="2032545" y="1169593"/>
                  <a:pt x="2096694" y="1200500"/>
                  <a:pt x="2032000" y="1178935"/>
                </a:cubicBezTo>
                <a:cubicBezTo>
                  <a:pt x="2011727" y="1118117"/>
                  <a:pt x="2039326" y="1170981"/>
                  <a:pt x="1960880" y="1138295"/>
                </a:cubicBezTo>
                <a:cubicBezTo>
                  <a:pt x="1938337" y="1128902"/>
                  <a:pt x="1920240" y="1111202"/>
                  <a:pt x="1899920" y="1097655"/>
                </a:cubicBezTo>
                <a:lnTo>
                  <a:pt x="1869440" y="1077335"/>
                </a:lnTo>
                <a:cubicBezTo>
                  <a:pt x="1859280" y="1070562"/>
                  <a:pt x="1849882" y="1062476"/>
                  <a:pt x="1838960" y="1057015"/>
                </a:cubicBezTo>
                <a:lnTo>
                  <a:pt x="1798320" y="1036695"/>
                </a:lnTo>
                <a:cubicBezTo>
                  <a:pt x="1791547" y="1026535"/>
                  <a:pt x="1786634" y="1014849"/>
                  <a:pt x="1778000" y="1006215"/>
                </a:cubicBezTo>
                <a:cubicBezTo>
                  <a:pt x="1747245" y="975460"/>
                  <a:pt x="1741754" y="977200"/>
                  <a:pt x="1706880" y="965575"/>
                </a:cubicBezTo>
                <a:cubicBezTo>
                  <a:pt x="1684410" y="943105"/>
                  <a:pt x="1674210" y="928920"/>
                  <a:pt x="1645920" y="914775"/>
                </a:cubicBezTo>
                <a:cubicBezTo>
                  <a:pt x="1636341" y="909986"/>
                  <a:pt x="1625019" y="909404"/>
                  <a:pt x="1615440" y="904615"/>
                </a:cubicBezTo>
                <a:cubicBezTo>
                  <a:pt x="1604518" y="899154"/>
                  <a:pt x="1595882" y="889756"/>
                  <a:pt x="1584960" y="884295"/>
                </a:cubicBezTo>
                <a:cubicBezTo>
                  <a:pt x="1575381" y="879506"/>
                  <a:pt x="1564059" y="878924"/>
                  <a:pt x="1554480" y="874135"/>
                </a:cubicBezTo>
                <a:cubicBezTo>
                  <a:pt x="1543558" y="868674"/>
                  <a:pt x="1534922" y="859276"/>
                  <a:pt x="1524000" y="853815"/>
                </a:cubicBezTo>
                <a:cubicBezTo>
                  <a:pt x="1514421" y="849026"/>
                  <a:pt x="1503364" y="847874"/>
                  <a:pt x="1493520" y="843655"/>
                </a:cubicBezTo>
                <a:cubicBezTo>
                  <a:pt x="1479599" y="837689"/>
                  <a:pt x="1466801" y="829301"/>
                  <a:pt x="1452880" y="823335"/>
                </a:cubicBezTo>
                <a:cubicBezTo>
                  <a:pt x="1443036" y="819116"/>
                  <a:pt x="1431979" y="817964"/>
                  <a:pt x="1422400" y="813175"/>
                </a:cubicBezTo>
                <a:cubicBezTo>
                  <a:pt x="1411478" y="807714"/>
                  <a:pt x="1403078" y="797814"/>
                  <a:pt x="1391920" y="792855"/>
                </a:cubicBezTo>
                <a:cubicBezTo>
                  <a:pt x="1372347" y="784156"/>
                  <a:pt x="1348782" y="784416"/>
                  <a:pt x="1330960" y="772535"/>
                </a:cubicBezTo>
                <a:lnTo>
                  <a:pt x="1270000" y="731895"/>
                </a:lnTo>
                <a:cubicBezTo>
                  <a:pt x="1259840" y="725122"/>
                  <a:pt x="1251104" y="715436"/>
                  <a:pt x="1239520" y="711575"/>
                </a:cubicBezTo>
                <a:lnTo>
                  <a:pt x="1178560" y="691255"/>
                </a:lnTo>
                <a:cubicBezTo>
                  <a:pt x="1120326" y="603904"/>
                  <a:pt x="1197867" y="706701"/>
                  <a:pt x="1127760" y="650615"/>
                </a:cubicBezTo>
                <a:cubicBezTo>
                  <a:pt x="1118225" y="642987"/>
                  <a:pt x="1116630" y="628176"/>
                  <a:pt x="1107440" y="620135"/>
                </a:cubicBezTo>
                <a:cubicBezTo>
                  <a:pt x="1064443" y="582512"/>
                  <a:pt x="1057864" y="583290"/>
                  <a:pt x="1016000" y="569335"/>
                </a:cubicBezTo>
                <a:cubicBezTo>
                  <a:pt x="996221" y="509997"/>
                  <a:pt x="1021316" y="564491"/>
                  <a:pt x="975360" y="518535"/>
                </a:cubicBezTo>
                <a:cubicBezTo>
                  <a:pt x="966726" y="509901"/>
                  <a:pt x="963674" y="496689"/>
                  <a:pt x="955040" y="488055"/>
                </a:cubicBezTo>
                <a:cubicBezTo>
                  <a:pt x="946406" y="479421"/>
                  <a:pt x="933941" y="475552"/>
                  <a:pt x="924560" y="467735"/>
                </a:cubicBezTo>
                <a:cubicBezTo>
                  <a:pt x="913522" y="458537"/>
                  <a:pt x="904240" y="447415"/>
                  <a:pt x="894080" y="437255"/>
                </a:cubicBezTo>
                <a:cubicBezTo>
                  <a:pt x="874301" y="377917"/>
                  <a:pt x="899396" y="432411"/>
                  <a:pt x="853440" y="386455"/>
                </a:cubicBezTo>
                <a:cubicBezTo>
                  <a:pt x="807484" y="340499"/>
                  <a:pt x="861978" y="365594"/>
                  <a:pt x="802640" y="345815"/>
                </a:cubicBezTo>
                <a:cubicBezTo>
                  <a:pt x="756059" y="275944"/>
                  <a:pt x="785168" y="292578"/>
                  <a:pt x="731520" y="274695"/>
                </a:cubicBezTo>
                <a:cubicBezTo>
                  <a:pt x="721360" y="264535"/>
                  <a:pt x="712382" y="253036"/>
                  <a:pt x="701040" y="244215"/>
                </a:cubicBezTo>
                <a:cubicBezTo>
                  <a:pt x="681763" y="229222"/>
                  <a:pt x="657349" y="220844"/>
                  <a:pt x="640080" y="203575"/>
                </a:cubicBezTo>
                <a:cubicBezTo>
                  <a:pt x="617610" y="181105"/>
                  <a:pt x="607410" y="166920"/>
                  <a:pt x="579120" y="152775"/>
                </a:cubicBezTo>
                <a:cubicBezTo>
                  <a:pt x="569541" y="147986"/>
                  <a:pt x="558002" y="147816"/>
                  <a:pt x="548640" y="142615"/>
                </a:cubicBezTo>
                <a:cubicBezTo>
                  <a:pt x="527292" y="130755"/>
                  <a:pt x="487680" y="101975"/>
                  <a:pt x="487680" y="101975"/>
                </a:cubicBezTo>
                <a:cubicBezTo>
                  <a:pt x="474133" y="81655"/>
                  <a:pt x="471273" y="44044"/>
                  <a:pt x="447040" y="41015"/>
                </a:cubicBezTo>
                <a:cubicBezTo>
                  <a:pt x="362399" y="30435"/>
                  <a:pt x="414867" y="3762"/>
                  <a:pt x="396240" y="375"/>
                </a:cubicBezTo>
                <a:close/>
              </a:path>
            </a:pathLst>
          </a:custGeom>
          <a:solidFill>
            <a:srgbClr val="FFC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Freeform 36"/>
          <p:cNvSpPr/>
          <p:nvPr/>
        </p:nvSpPr>
        <p:spPr>
          <a:xfrm>
            <a:off x="6888480" y="4559697"/>
            <a:ext cx="2276549" cy="703183"/>
          </a:xfrm>
          <a:custGeom>
            <a:avLst/>
            <a:gdLst>
              <a:gd name="connsiteX0" fmla="*/ 812800 w 2276549"/>
              <a:gd name="connsiteY0" fmla="*/ 42783 h 703183"/>
              <a:gd name="connsiteX1" fmla="*/ 751840 w 2276549"/>
              <a:gd name="connsiteY1" fmla="*/ 52943 h 703183"/>
              <a:gd name="connsiteX2" fmla="*/ 670560 w 2276549"/>
              <a:gd name="connsiteY2" fmla="*/ 73263 h 703183"/>
              <a:gd name="connsiteX3" fmla="*/ 609600 w 2276549"/>
              <a:gd name="connsiteY3" fmla="*/ 113903 h 703183"/>
              <a:gd name="connsiteX4" fmla="*/ 558800 w 2276549"/>
              <a:gd name="connsiteY4" fmla="*/ 164703 h 703183"/>
              <a:gd name="connsiteX5" fmla="*/ 548640 w 2276549"/>
              <a:gd name="connsiteY5" fmla="*/ 235823 h 703183"/>
              <a:gd name="connsiteX6" fmla="*/ 538480 w 2276549"/>
              <a:gd name="connsiteY6" fmla="*/ 266303 h 703183"/>
              <a:gd name="connsiteX7" fmla="*/ 477520 w 2276549"/>
              <a:gd name="connsiteY7" fmla="*/ 296783 h 703183"/>
              <a:gd name="connsiteX8" fmla="*/ 447040 w 2276549"/>
              <a:gd name="connsiteY8" fmla="*/ 317103 h 703183"/>
              <a:gd name="connsiteX9" fmla="*/ 416560 w 2276549"/>
              <a:gd name="connsiteY9" fmla="*/ 327263 h 703183"/>
              <a:gd name="connsiteX10" fmla="*/ 386080 w 2276549"/>
              <a:gd name="connsiteY10" fmla="*/ 347583 h 703183"/>
              <a:gd name="connsiteX11" fmla="*/ 325120 w 2276549"/>
              <a:gd name="connsiteY11" fmla="*/ 367903 h 703183"/>
              <a:gd name="connsiteX12" fmla="*/ 294640 w 2276549"/>
              <a:gd name="connsiteY12" fmla="*/ 378063 h 703183"/>
              <a:gd name="connsiteX13" fmla="*/ 264160 w 2276549"/>
              <a:gd name="connsiteY13" fmla="*/ 398383 h 703183"/>
              <a:gd name="connsiteX14" fmla="*/ 60960 w 2276549"/>
              <a:gd name="connsiteY14" fmla="*/ 418703 h 703183"/>
              <a:gd name="connsiteX15" fmla="*/ 30480 w 2276549"/>
              <a:gd name="connsiteY15" fmla="*/ 479663 h 703183"/>
              <a:gd name="connsiteX16" fmla="*/ 0 w 2276549"/>
              <a:gd name="connsiteY16" fmla="*/ 540623 h 703183"/>
              <a:gd name="connsiteX17" fmla="*/ 10160 w 2276549"/>
              <a:gd name="connsiteY17" fmla="*/ 571103 h 703183"/>
              <a:gd name="connsiteX18" fmla="*/ 71120 w 2276549"/>
              <a:gd name="connsiteY18" fmla="*/ 591423 h 703183"/>
              <a:gd name="connsiteX19" fmla="*/ 91440 w 2276549"/>
              <a:gd name="connsiteY19" fmla="*/ 621903 h 703183"/>
              <a:gd name="connsiteX20" fmla="*/ 132080 w 2276549"/>
              <a:gd name="connsiteY20" fmla="*/ 632063 h 703183"/>
              <a:gd name="connsiteX21" fmla="*/ 162560 w 2276549"/>
              <a:gd name="connsiteY21" fmla="*/ 642223 h 703183"/>
              <a:gd name="connsiteX22" fmla="*/ 193040 w 2276549"/>
              <a:gd name="connsiteY22" fmla="*/ 662543 h 703183"/>
              <a:gd name="connsiteX23" fmla="*/ 284480 w 2276549"/>
              <a:gd name="connsiteY23" fmla="*/ 703183 h 703183"/>
              <a:gd name="connsiteX24" fmla="*/ 731520 w 2276549"/>
              <a:gd name="connsiteY24" fmla="*/ 693023 h 703183"/>
              <a:gd name="connsiteX25" fmla="*/ 782320 w 2276549"/>
              <a:gd name="connsiteY25" fmla="*/ 682863 h 703183"/>
              <a:gd name="connsiteX26" fmla="*/ 985520 w 2276549"/>
              <a:gd name="connsiteY26" fmla="*/ 672703 h 703183"/>
              <a:gd name="connsiteX27" fmla="*/ 1076960 w 2276549"/>
              <a:gd name="connsiteY27" fmla="*/ 652383 h 703183"/>
              <a:gd name="connsiteX28" fmla="*/ 1168400 w 2276549"/>
              <a:gd name="connsiteY28" fmla="*/ 632063 h 703183"/>
              <a:gd name="connsiteX29" fmla="*/ 1249680 w 2276549"/>
              <a:gd name="connsiteY29" fmla="*/ 621903 h 703183"/>
              <a:gd name="connsiteX30" fmla="*/ 1432560 w 2276549"/>
              <a:gd name="connsiteY30" fmla="*/ 601583 h 703183"/>
              <a:gd name="connsiteX31" fmla="*/ 1524000 w 2276549"/>
              <a:gd name="connsiteY31" fmla="*/ 591423 h 703183"/>
              <a:gd name="connsiteX32" fmla="*/ 1595120 w 2276549"/>
              <a:gd name="connsiteY32" fmla="*/ 571103 h 703183"/>
              <a:gd name="connsiteX33" fmla="*/ 1625600 w 2276549"/>
              <a:gd name="connsiteY33" fmla="*/ 560943 h 703183"/>
              <a:gd name="connsiteX34" fmla="*/ 1676400 w 2276549"/>
              <a:gd name="connsiteY34" fmla="*/ 520303 h 703183"/>
              <a:gd name="connsiteX35" fmla="*/ 1737360 w 2276549"/>
              <a:gd name="connsiteY35" fmla="*/ 479663 h 703183"/>
              <a:gd name="connsiteX36" fmla="*/ 1747520 w 2276549"/>
              <a:gd name="connsiteY36" fmla="*/ 449183 h 703183"/>
              <a:gd name="connsiteX37" fmla="*/ 1828800 w 2276549"/>
              <a:gd name="connsiteY37" fmla="*/ 418703 h 703183"/>
              <a:gd name="connsiteX38" fmla="*/ 1859280 w 2276549"/>
              <a:gd name="connsiteY38" fmla="*/ 398383 h 703183"/>
              <a:gd name="connsiteX39" fmla="*/ 1950720 w 2276549"/>
              <a:gd name="connsiteY39" fmla="*/ 388223 h 703183"/>
              <a:gd name="connsiteX40" fmla="*/ 1991360 w 2276549"/>
              <a:gd name="connsiteY40" fmla="*/ 378063 h 703183"/>
              <a:gd name="connsiteX41" fmla="*/ 2092960 w 2276549"/>
              <a:gd name="connsiteY41" fmla="*/ 357743 h 703183"/>
              <a:gd name="connsiteX42" fmla="*/ 2184400 w 2276549"/>
              <a:gd name="connsiteY42" fmla="*/ 337423 h 703183"/>
              <a:gd name="connsiteX43" fmla="*/ 2245360 w 2276549"/>
              <a:gd name="connsiteY43" fmla="*/ 306943 h 703183"/>
              <a:gd name="connsiteX44" fmla="*/ 2275840 w 2276549"/>
              <a:gd name="connsiteY44" fmla="*/ 296783 h 703183"/>
              <a:gd name="connsiteX45" fmla="*/ 2245360 w 2276549"/>
              <a:gd name="connsiteY45" fmla="*/ 134223 h 703183"/>
              <a:gd name="connsiteX46" fmla="*/ 2214880 w 2276549"/>
              <a:gd name="connsiteY46" fmla="*/ 124063 h 703183"/>
              <a:gd name="connsiteX47" fmla="*/ 2164080 w 2276549"/>
              <a:gd name="connsiteY47" fmla="*/ 113903 h 703183"/>
              <a:gd name="connsiteX48" fmla="*/ 2133600 w 2276549"/>
              <a:gd name="connsiteY48" fmla="*/ 93583 h 703183"/>
              <a:gd name="connsiteX49" fmla="*/ 2072640 w 2276549"/>
              <a:gd name="connsiteY49" fmla="*/ 73263 h 703183"/>
              <a:gd name="connsiteX50" fmla="*/ 2042160 w 2276549"/>
              <a:gd name="connsiteY50" fmla="*/ 52943 h 703183"/>
              <a:gd name="connsiteX51" fmla="*/ 1899920 w 2276549"/>
              <a:gd name="connsiteY51" fmla="*/ 22463 h 703183"/>
              <a:gd name="connsiteX52" fmla="*/ 1127760 w 2276549"/>
              <a:gd name="connsiteY52" fmla="*/ 12303 h 703183"/>
              <a:gd name="connsiteX53" fmla="*/ 914400 w 2276549"/>
              <a:gd name="connsiteY53" fmla="*/ 12303 h 703183"/>
              <a:gd name="connsiteX54" fmla="*/ 883920 w 2276549"/>
              <a:gd name="connsiteY54" fmla="*/ 22463 h 703183"/>
              <a:gd name="connsiteX55" fmla="*/ 812800 w 2276549"/>
              <a:gd name="connsiteY55" fmla="*/ 42783 h 70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276549" h="703183">
                <a:moveTo>
                  <a:pt x="812800" y="42783"/>
                </a:moveTo>
                <a:cubicBezTo>
                  <a:pt x="790787" y="47863"/>
                  <a:pt x="771983" y="48627"/>
                  <a:pt x="751840" y="52943"/>
                </a:cubicBezTo>
                <a:cubicBezTo>
                  <a:pt x="724533" y="58795"/>
                  <a:pt x="670560" y="73263"/>
                  <a:pt x="670560" y="73263"/>
                </a:cubicBezTo>
                <a:cubicBezTo>
                  <a:pt x="650240" y="86810"/>
                  <a:pt x="623147" y="93583"/>
                  <a:pt x="609600" y="113903"/>
                </a:cubicBezTo>
                <a:cubicBezTo>
                  <a:pt x="582507" y="154543"/>
                  <a:pt x="599440" y="137610"/>
                  <a:pt x="558800" y="164703"/>
                </a:cubicBezTo>
                <a:cubicBezTo>
                  <a:pt x="555413" y="188410"/>
                  <a:pt x="553336" y="212341"/>
                  <a:pt x="548640" y="235823"/>
                </a:cubicBezTo>
                <a:cubicBezTo>
                  <a:pt x="546540" y="246325"/>
                  <a:pt x="545170" y="257940"/>
                  <a:pt x="538480" y="266303"/>
                </a:cubicBezTo>
                <a:cubicBezTo>
                  <a:pt x="519069" y="290567"/>
                  <a:pt x="502061" y="284512"/>
                  <a:pt x="477520" y="296783"/>
                </a:cubicBezTo>
                <a:cubicBezTo>
                  <a:pt x="466598" y="302244"/>
                  <a:pt x="457962" y="311642"/>
                  <a:pt x="447040" y="317103"/>
                </a:cubicBezTo>
                <a:cubicBezTo>
                  <a:pt x="437461" y="321892"/>
                  <a:pt x="426139" y="322474"/>
                  <a:pt x="416560" y="327263"/>
                </a:cubicBezTo>
                <a:cubicBezTo>
                  <a:pt x="405638" y="332724"/>
                  <a:pt x="397238" y="342624"/>
                  <a:pt x="386080" y="347583"/>
                </a:cubicBezTo>
                <a:cubicBezTo>
                  <a:pt x="366507" y="356282"/>
                  <a:pt x="345440" y="361130"/>
                  <a:pt x="325120" y="367903"/>
                </a:cubicBezTo>
                <a:cubicBezTo>
                  <a:pt x="314960" y="371290"/>
                  <a:pt x="303551" y="372122"/>
                  <a:pt x="294640" y="378063"/>
                </a:cubicBezTo>
                <a:cubicBezTo>
                  <a:pt x="284480" y="384836"/>
                  <a:pt x="275744" y="394522"/>
                  <a:pt x="264160" y="398383"/>
                </a:cubicBezTo>
                <a:cubicBezTo>
                  <a:pt x="224943" y="411455"/>
                  <a:pt x="65387" y="418387"/>
                  <a:pt x="60960" y="418703"/>
                </a:cubicBezTo>
                <a:cubicBezTo>
                  <a:pt x="2726" y="506054"/>
                  <a:pt x="72544" y="395535"/>
                  <a:pt x="30480" y="479663"/>
                </a:cubicBezTo>
                <a:cubicBezTo>
                  <a:pt x="-8911" y="558445"/>
                  <a:pt x="25537" y="464011"/>
                  <a:pt x="0" y="540623"/>
                </a:cubicBezTo>
                <a:cubicBezTo>
                  <a:pt x="3387" y="550783"/>
                  <a:pt x="1445" y="564878"/>
                  <a:pt x="10160" y="571103"/>
                </a:cubicBezTo>
                <a:cubicBezTo>
                  <a:pt x="27589" y="583553"/>
                  <a:pt x="71120" y="591423"/>
                  <a:pt x="71120" y="591423"/>
                </a:cubicBezTo>
                <a:cubicBezTo>
                  <a:pt x="77893" y="601583"/>
                  <a:pt x="81280" y="615130"/>
                  <a:pt x="91440" y="621903"/>
                </a:cubicBezTo>
                <a:cubicBezTo>
                  <a:pt x="103058" y="629649"/>
                  <a:pt x="118654" y="628227"/>
                  <a:pt x="132080" y="632063"/>
                </a:cubicBezTo>
                <a:cubicBezTo>
                  <a:pt x="142378" y="635005"/>
                  <a:pt x="152981" y="637434"/>
                  <a:pt x="162560" y="642223"/>
                </a:cubicBezTo>
                <a:cubicBezTo>
                  <a:pt x="173482" y="647684"/>
                  <a:pt x="181882" y="657584"/>
                  <a:pt x="193040" y="662543"/>
                </a:cubicBezTo>
                <a:cubicBezTo>
                  <a:pt x="301856" y="710906"/>
                  <a:pt x="215500" y="657196"/>
                  <a:pt x="284480" y="703183"/>
                </a:cubicBezTo>
                <a:lnTo>
                  <a:pt x="731520" y="693023"/>
                </a:lnTo>
                <a:cubicBezTo>
                  <a:pt x="748774" y="692319"/>
                  <a:pt x="765106" y="684240"/>
                  <a:pt x="782320" y="682863"/>
                </a:cubicBezTo>
                <a:cubicBezTo>
                  <a:pt x="849922" y="677455"/>
                  <a:pt x="917787" y="676090"/>
                  <a:pt x="985520" y="672703"/>
                </a:cubicBezTo>
                <a:cubicBezTo>
                  <a:pt x="1044839" y="652930"/>
                  <a:pt x="987555" y="670264"/>
                  <a:pt x="1076960" y="652383"/>
                </a:cubicBezTo>
                <a:cubicBezTo>
                  <a:pt x="1144380" y="638899"/>
                  <a:pt x="1091508" y="643893"/>
                  <a:pt x="1168400" y="632063"/>
                </a:cubicBezTo>
                <a:cubicBezTo>
                  <a:pt x="1195387" y="627911"/>
                  <a:pt x="1222587" y="625290"/>
                  <a:pt x="1249680" y="621903"/>
                </a:cubicBezTo>
                <a:cubicBezTo>
                  <a:pt x="1330747" y="594881"/>
                  <a:pt x="1258602" y="616080"/>
                  <a:pt x="1432560" y="601583"/>
                </a:cubicBezTo>
                <a:cubicBezTo>
                  <a:pt x="1463122" y="599036"/>
                  <a:pt x="1493520" y="594810"/>
                  <a:pt x="1524000" y="591423"/>
                </a:cubicBezTo>
                <a:cubicBezTo>
                  <a:pt x="1597081" y="567063"/>
                  <a:pt x="1505818" y="596618"/>
                  <a:pt x="1595120" y="571103"/>
                </a:cubicBezTo>
                <a:cubicBezTo>
                  <a:pt x="1605418" y="568161"/>
                  <a:pt x="1615440" y="564330"/>
                  <a:pt x="1625600" y="560943"/>
                </a:cubicBezTo>
                <a:cubicBezTo>
                  <a:pt x="1663145" y="504625"/>
                  <a:pt x="1624438" y="549171"/>
                  <a:pt x="1676400" y="520303"/>
                </a:cubicBezTo>
                <a:cubicBezTo>
                  <a:pt x="1697748" y="508443"/>
                  <a:pt x="1737360" y="479663"/>
                  <a:pt x="1737360" y="479663"/>
                </a:cubicBezTo>
                <a:cubicBezTo>
                  <a:pt x="1740747" y="469503"/>
                  <a:pt x="1740830" y="457546"/>
                  <a:pt x="1747520" y="449183"/>
                </a:cubicBezTo>
                <a:cubicBezTo>
                  <a:pt x="1767453" y="424267"/>
                  <a:pt x="1801263" y="424210"/>
                  <a:pt x="1828800" y="418703"/>
                </a:cubicBezTo>
                <a:cubicBezTo>
                  <a:pt x="1838960" y="411930"/>
                  <a:pt x="1847434" y="401345"/>
                  <a:pt x="1859280" y="398383"/>
                </a:cubicBezTo>
                <a:cubicBezTo>
                  <a:pt x="1889032" y="390945"/>
                  <a:pt x="1920409" y="392886"/>
                  <a:pt x="1950720" y="388223"/>
                </a:cubicBezTo>
                <a:cubicBezTo>
                  <a:pt x="1964521" y="386100"/>
                  <a:pt x="1977706" y="380989"/>
                  <a:pt x="1991360" y="378063"/>
                </a:cubicBezTo>
                <a:cubicBezTo>
                  <a:pt x="2025131" y="370826"/>
                  <a:pt x="2059093" y="364516"/>
                  <a:pt x="2092960" y="357743"/>
                </a:cubicBezTo>
                <a:cubicBezTo>
                  <a:pt x="2127878" y="350759"/>
                  <a:pt x="2150921" y="346989"/>
                  <a:pt x="2184400" y="337423"/>
                </a:cubicBezTo>
                <a:cubicBezTo>
                  <a:pt x="2243987" y="320398"/>
                  <a:pt x="2185990" y="336628"/>
                  <a:pt x="2245360" y="306943"/>
                </a:cubicBezTo>
                <a:cubicBezTo>
                  <a:pt x="2254939" y="302154"/>
                  <a:pt x="2265680" y="300170"/>
                  <a:pt x="2275840" y="296783"/>
                </a:cubicBezTo>
                <a:cubicBezTo>
                  <a:pt x="2274042" y="273406"/>
                  <a:pt x="2287602" y="168017"/>
                  <a:pt x="2245360" y="134223"/>
                </a:cubicBezTo>
                <a:cubicBezTo>
                  <a:pt x="2236997" y="127533"/>
                  <a:pt x="2225270" y="126660"/>
                  <a:pt x="2214880" y="124063"/>
                </a:cubicBezTo>
                <a:cubicBezTo>
                  <a:pt x="2198127" y="119875"/>
                  <a:pt x="2181013" y="117290"/>
                  <a:pt x="2164080" y="113903"/>
                </a:cubicBezTo>
                <a:cubicBezTo>
                  <a:pt x="2153920" y="107130"/>
                  <a:pt x="2144758" y="98542"/>
                  <a:pt x="2133600" y="93583"/>
                </a:cubicBezTo>
                <a:cubicBezTo>
                  <a:pt x="2114027" y="84884"/>
                  <a:pt x="2090462" y="85144"/>
                  <a:pt x="2072640" y="73263"/>
                </a:cubicBezTo>
                <a:cubicBezTo>
                  <a:pt x="2062480" y="66490"/>
                  <a:pt x="2053318" y="57902"/>
                  <a:pt x="2042160" y="52943"/>
                </a:cubicBezTo>
                <a:cubicBezTo>
                  <a:pt x="1997592" y="33135"/>
                  <a:pt x="1948538" y="23621"/>
                  <a:pt x="1899920" y="22463"/>
                </a:cubicBezTo>
                <a:cubicBezTo>
                  <a:pt x="1642584" y="16336"/>
                  <a:pt x="1385147" y="15690"/>
                  <a:pt x="1127760" y="12303"/>
                </a:cubicBezTo>
                <a:cubicBezTo>
                  <a:pt x="1027777" y="-4361"/>
                  <a:pt x="1059682" y="-3839"/>
                  <a:pt x="914400" y="12303"/>
                </a:cubicBezTo>
                <a:cubicBezTo>
                  <a:pt x="903756" y="13486"/>
                  <a:pt x="893499" y="17674"/>
                  <a:pt x="883920" y="22463"/>
                </a:cubicBezTo>
                <a:cubicBezTo>
                  <a:pt x="860943" y="33951"/>
                  <a:pt x="834813" y="37703"/>
                  <a:pt x="812800" y="42783"/>
                </a:cubicBezTo>
                <a:close/>
              </a:path>
            </a:pathLst>
          </a:custGeom>
          <a:solidFill>
            <a:srgbClr val="FFC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Freeform 37"/>
          <p:cNvSpPr/>
          <p:nvPr/>
        </p:nvSpPr>
        <p:spPr>
          <a:xfrm>
            <a:off x="274220" y="4490720"/>
            <a:ext cx="2204820" cy="640080"/>
          </a:xfrm>
          <a:custGeom>
            <a:avLst/>
            <a:gdLst>
              <a:gd name="connsiteX0" fmla="*/ 762100 w 2204820"/>
              <a:gd name="connsiteY0" fmla="*/ 40640 h 640080"/>
              <a:gd name="connsiteX1" fmla="*/ 711300 w 2204820"/>
              <a:gd name="connsiteY1" fmla="*/ 20320 h 640080"/>
              <a:gd name="connsiteX2" fmla="*/ 680820 w 2204820"/>
              <a:gd name="connsiteY2" fmla="*/ 10160 h 640080"/>
              <a:gd name="connsiteX3" fmla="*/ 528420 w 2204820"/>
              <a:gd name="connsiteY3" fmla="*/ 30480 h 640080"/>
              <a:gd name="connsiteX4" fmla="*/ 457300 w 2204820"/>
              <a:gd name="connsiteY4" fmla="*/ 101600 h 640080"/>
              <a:gd name="connsiteX5" fmla="*/ 457300 w 2204820"/>
              <a:gd name="connsiteY5" fmla="*/ 162560 h 640080"/>
              <a:gd name="connsiteX6" fmla="*/ 487780 w 2204820"/>
              <a:gd name="connsiteY6" fmla="*/ 172720 h 640080"/>
              <a:gd name="connsiteX7" fmla="*/ 477620 w 2204820"/>
              <a:gd name="connsiteY7" fmla="*/ 233680 h 640080"/>
              <a:gd name="connsiteX8" fmla="*/ 416660 w 2204820"/>
              <a:gd name="connsiteY8" fmla="*/ 254000 h 640080"/>
              <a:gd name="connsiteX9" fmla="*/ 386180 w 2204820"/>
              <a:gd name="connsiteY9" fmla="*/ 264160 h 640080"/>
              <a:gd name="connsiteX10" fmla="*/ 355700 w 2204820"/>
              <a:gd name="connsiteY10" fmla="*/ 274320 h 640080"/>
              <a:gd name="connsiteX11" fmla="*/ 243940 w 2204820"/>
              <a:gd name="connsiteY11" fmla="*/ 284480 h 640080"/>
              <a:gd name="connsiteX12" fmla="*/ 193140 w 2204820"/>
              <a:gd name="connsiteY12" fmla="*/ 294640 h 640080"/>
              <a:gd name="connsiteX13" fmla="*/ 132180 w 2204820"/>
              <a:gd name="connsiteY13" fmla="*/ 314960 h 640080"/>
              <a:gd name="connsiteX14" fmla="*/ 101700 w 2204820"/>
              <a:gd name="connsiteY14" fmla="*/ 325120 h 640080"/>
              <a:gd name="connsiteX15" fmla="*/ 10260 w 2204820"/>
              <a:gd name="connsiteY15" fmla="*/ 345440 h 640080"/>
              <a:gd name="connsiteX16" fmla="*/ 100 w 2204820"/>
              <a:gd name="connsiteY16" fmla="*/ 375920 h 640080"/>
              <a:gd name="connsiteX17" fmla="*/ 10260 w 2204820"/>
              <a:gd name="connsiteY17" fmla="*/ 497840 h 640080"/>
              <a:gd name="connsiteX18" fmla="*/ 40740 w 2204820"/>
              <a:gd name="connsiteY18" fmla="*/ 508000 h 640080"/>
              <a:gd name="connsiteX19" fmla="*/ 172820 w 2204820"/>
              <a:gd name="connsiteY19" fmla="*/ 518160 h 640080"/>
              <a:gd name="connsiteX20" fmla="*/ 243940 w 2204820"/>
              <a:gd name="connsiteY20" fmla="*/ 538480 h 640080"/>
              <a:gd name="connsiteX21" fmla="*/ 284580 w 2204820"/>
              <a:gd name="connsiteY21" fmla="*/ 548640 h 640080"/>
              <a:gd name="connsiteX22" fmla="*/ 365860 w 2204820"/>
              <a:gd name="connsiteY22" fmla="*/ 568960 h 640080"/>
              <a:gd name="connsiteX23" fmla="*/ 538580 w 2204820"/>
              <a:gd name="connsiteY23" fmla="*/ 579120 h 640080"/>
              <a:gd name="connsiteX24" fmla="*/ 630020 w 2204820"/>
              <a:gd name="connsiteY24" fmla="*/ 599440 h 640080"/>
              <a:gd name="connsiteX25" fmla="*/ 802740 w 2204820"/>
              <a:gd name="connsiteY25" fmla="*/ 609600 h 640080"/>
              <a:gd name="connsiteX26" fmla="*/ 843380 w 2204820"/>
              <a:gd name="connsiteY26" fmla="*/ 619760 h 640080"/>
              <a:gd name="connsiteX27" fmla="*/ 985620 w 2204820"/>
              <a:gd name="connsiteY27" fmla="*/ 640080 h 640080"/>
              <a:gd name="connsiteX28" fmla="*/ 1168500 w 2204820"/>
              <a:gd name="connsiteY28" fmla="*/ 629920 h 640080"/>
              <a:gd name="connsiteX29" fmla="*/ 1178660 w 2204820"/>
              <a:gd name="connsiteY29" fmla="*/ 599440 h 640080"/>
              <a:gd name="connsiteX30" fmla="*/ 1280260 w 2204820"/>
              <a:gd name="connsiteY30" fmla="*/ 568960 h 640080"/>
              <a:gd name="connsiteX31" fmla="*/ 1392020 w 2204820"/>
              <a:gd name="connsiteY31" fmla="*/ 528320 h 640080"/>
              <a:gd name="connsiteX32" fmla="*/ 1422500 w 2204820"/>
              <a:gd name="connsiteY32" fmla="*/ 518160 h 640080"/>
              <a:gd name="connsiteX33" fmla="*/ 1452980 w 2204820"/>
              <a:gd name="connsiteY33" fmla="*/ 497840 h 640080"/>
              <a:gd name="connsiteX34" fmla="*/ 1534260 w 2204820"/>
              <a:gd name="connsiteY34" fmla="*/ 487680 h 640080"/>
              <a:gd name="connsiteX35" fmla="*/ 1544420 w 2204820"/>
              <a:gd name="connsiteY35" fmla="*/ 375920 h 640080"/>
              <a:gd name="connsiteX36" fmla="*/ 1574900 w 2204820"/>
              <a:gd name="connsiteY36" fmla="*/ 355600 h 640080"/>
              <a:gd name="connsiteX37" fmla="*/ 1635860 w 2204820"/>
              <a:gd name="connsiteY37" fmla="*/ 335280 h 640080"/>
              <a:gd name="connsiteX38" fmla="*/ 1859380 w 2204820"/>
              <a:gd name="connsiteY38" fmla="*/ 314960 h 640080"/>
              <a:gd name="connsiteX39" fmla="*/ 1940660 w 2204820"/>
              <a:gd name="connsiteY39" fmla="*/ 304800 h 640080"/>
              <a:gd name="connsiteX40" fmla="*/ 1971140 w 2204820"/>
              <a:gd name="connsiteY40" fmla="*/ 284480 h 640080"/>
              <a:gd name="connsiteX41" fmla="*/ 2011780 w 2204820"/>
              <a:gd name="connsiteY41" fmla="*/ 274320 h 640080"/>
              <a:gd name="connsiteX42" fmla="*/ 2082900 w 2204820"/>
              <a:gd name="connsiteY42" fmla="*/ 254000 h 640080"/>
              <a:gd name="connsiteX43" fmla="*/ 2113380 w 2204820"/>
              <a:gd name="connsiteY43" fmla="*/ 233680 h 640080"/>
              <a:gd name="connsiteX44" fmla="*/ 2204820 w 2204820"/>
              <a:gd name="connsiteY44" fmla="*/ 193040 h 640080"/>
              <a:gd name="connsiteX45" fmla="*/ 2164180 w 2204820"/>
              <a:gd name="connsiteY45" fmla="*/ 142240 h 640080"/>
              <a:gd name="connsiteX46" fmla="*/ 2154020 w 2204820"/>
              <a:gd name="connsiteY46" fmla="*/ 111760 h 640080"/>
              <a:gd name="connsiteX47" fmla="*/ 2133700 w 2204820"/>
              <a:gd name="connsiteY47" fmla="*/ 81280 h 640080"/>
              <a:gd name="connsiteX48" fmla="*/ 2103220 w 2204820"/>
              <a:gd name="connsiteY48" fmla="*/ 60960 h 640080"/>
              <a:gd name="connsiteX49" fmla="*/ 1869540 w 2204820"/>
              <a:gd name="connsiteY49" fmla="*/ 30480 h 640080"/>
              <a:gd name="connsiteX50" fmla="*/ 1676500 w 2204820"/>
              <a:gd name="connsiteY50" fmla="*/ 20320 h 640080"/>
              <a:gd name="connsiteX51" fmla="*/ 1513940 w 2204820"/>
              <a:gd name="connsiteY51" fmla="*/ 10160 h 640080"/>
              <a:gd name="connsiteX52" fmla="*/ 1107540 w 2204820"/>
              <a:gd name="connsiteY52" fmla="*/ 0 h 640080"/>
              <a:gd name="connsiteX53" fmla="*/ 823060 w 2204820"/>
              <a:gd name="connsiteY53" fmla="*/ 10160 h 640080"/>
              <a:gd name="connsiteX54" fmla="*/ 762100 w 2204820"/>
              <a:gd name="connsiteY54" fmla="*/ 40640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204820" h="640080">
                <a:moveTo>
                  <a:pt x="762100" y="40640"/>
                </a:moveTo>
                <a:cubicBezTo>
                  <a:pt x="743473" y="42333"/>
                  <a:pt x="728377" y="26724"/>
                  <a:pt x="711300" y="20320"/>
                </a:cubicBezTo>
                <a:cubicBezTo>
                  <a:pt x="701272" y="16560"/>
                  <a:pt x="691530" y="10160"/>
                  <a:pt x="680820" y="10160"/>
                </a:cubicBezTo>
                <a:cubicBezTo>
                  <a:pt x="621429" y="10160"/>
                  <a:pt x="582461" y="19672"/>
                  <a:pt x="528420" y="30480"/>
                </a:cubicBezTo>
                <a:cubicBezTo>
                  <a:pt x="481839" y="100351"/>
                  <a:pt x="510948" y="83717"/>
                  <a:pt x="457300" y="101600"/>
                </a:cubicBezTo>
                <a:cubicBezTo>
                  <a:pt x="450527" y="121920"/>
                  <a:pt x="436980" y="142240"/>
                  <a:pt x="457300" y="162560"/>
                </a:cubicBezTo>
                <a:cubicBezTo>
                  <a:pt x="464873" y="170133"/>
                  <a:pt x="477620" y="169333"/>
                  <a:pt x="487780" y="172720"/>
                </a:cubicBezTo>
                <a:cubicBezTo>
                  <a:pt x="484393" y="193040"/>
                  <a:pt x="491185" y="218177"/>
                  <a:pt x="477620" y="233680"/>
                </a:cubicBezTo>
                <a:cubicBezTo>
                  <a:pt x="463515" y="249800"/>
                  <a:pt x="436980" y="247227"/>
                  <a:pt x="416660" y="254000"/>
                </a:cubicBezTo>
                <a:lnTo>
                  <a:pt x="386180" y="264160"/>
                </a:lnTo>
                <a:cubicBezTo>
                  <a:pt x="376020" y="267547"/>
                  <a:pt x="366366" y="273350"/>
                  <a:pt x="355700" y="274320"/>
                </a:cubicBezTo>
                <a:lnTo>
                  <a:pt x="243940" y="284480"/>
                </a:lnTo>
                <a:cubicBezTo>
                  <a:pt x="227007" y="287867"/>
                  <a:pt x="209800" y="290096"/>
                  <a:pt x="193140" y="294640"/>
                </a:cubicBezTo>
                <a:cubicBezTo>
                  <a:pt x="172476" y="300276"/>
                  <a:pt x="152500" y="308187"/>
                  <a:pt x="132180" y="314960"/>
                </a:cubicBezTo>
                <a:cubicBezTo>
                  <a:pt x="122020" y="318347"/>
                  <a:pt x="112264" y="323359"/>
                  <a:pt x="101700" y="325120"/>
                </a:cubicBezTo>
                <a:cubicBezTo>
                  <a:pt x="30176" y="337041"/>
                  <a:pt x="60283" y="328766"/>
                  <a:pt x="10260" y="345440"/>
                </a:cubicBezTo>
                <a:cubicBezTo>
                  <a:pt x="6873" y="355600"/>
                  <a:pt x="100" y="365210"/>
                  <a:pt x="100" y="375920"/>
                </a:cubicBezTo>
                <a:cubicBezTo>
                  <a:pt x="100" y="416701"/>
                  <a:pt x="-1733" y="458863"/>
                  <a:pt x="10260" y="497840"/>
                </a:cubicBezTo>
                <a:cubicBezTo>
                  <a:pt x="13410" y="508076"/>
                  <a:pt x="30113" y="506672"/>
                  <a:pt x="40740" y="508000"/>
                </a:cubicBezTo>
                <a:cubicBezTo>
                  <a:pt x="84556" y="513477"/>
                  <a:pt x="128793" y="514773"/>
                  <a:pt x="172820" y="518160"/>
                </a:cubicBezTo>
                <a:cubicBezTo>
                  <a:pt x="299867" y="549922"/>
                  <a:pt x="141910" y="509329"/>
                  <a:pt x="243940" y="538480"/>
                </a:cubicBezTo>
                <a:cubicBezTo>
                  <a:pt x="257366" y="542316"/>
                  <a:pt x="271154" y="544804"/>
                  <a:pt x="284580" y="548640"/>
                </a:cubicBezTo>
                <a:cubicBezTo>
                  <a:pt x="321608" y="559219"/>
                  <a:pt x="320416" y="564829"/>
                  <a:pt x="365860" y="568960"/>
                </a:cubicBezTo>
                <a:cubicBezTo>
                  <a:pt x="423296" y="574181"/>
                  <a:pt x="481007" y="575733"/>
                  <a:pt x="538580" y="579120"/>
                </a:cubicBezTo>
                <a:cubicBezTo>
                  <a:pt x="560214" y="584528"/>
                  <a:pt x="609751" y="597597"/>
                  <a:pt x="630020" y="599440"/>
                </a:cubicBezTo>
                <a:cubicBezTo>
                  <a:pt x="687456" y="604661"/>
                  <a:pt x="745167" y="606213"/>
                  <a:pt x="802740" y="609600"/>
                </a:cubicBezTo>
                <a:cubicBezTo>
                  <a:pt x="816287" y="612987"/>
                  <a:pt x="829688" y="617022"/>
                  <a:pt x="843380" y="619760"/>
                </a:cubicBezTo>
                <a:cubicBezTo>
                  <a:pt x="892209" y="629526"/>
                  <a:pt x="935674" y="633837"/>
                  <a:pt x="985620" y="640080"/>
                </a:cubicBezTo>
                <a:cubicBezTo>
                  <a:pt x="1046580" y="636693"/>
                  <a:pt x="1108756" y="642498"/>
                  <a:pt x="1168500" y="629920"/>
                </a:cubicBezTo>
                <a:cubicBezTo>
                  <a:pt x="1178980" y="627714"/>
                  <a:pt x="1169945" y="605665"/>
                  <a:pt x="1178660" y="599440"/>
                </a:cubicBezTo>
                <a:cubicBezTo>
                  <a:pt x="1191979" y="589926"/>
                  <a:pt x="1258534" y="574391"/>
                  <a:pt x="1280260" y="568960"/>
                </a:cubicBezTo>
                <a:cubicBezTo>
                  <a:pt x="1344156" y="526362"/>
                  <a:pt x="1275612" y="567123"/>
                  <a:pt x="1392020" y="528320"/>
                </a:cubicBezTo>
                <a:cubicBezTo>
                  <a:pt x="1402180" y="524933"/>
                  <a:pt x="1412921" y="522949"/>
                  <a:pt x="1422500" y="518160"/>
                </a:cubicBezTo>
                <a:cubicBezTo>
                  <a:pt x="1433422" y="512699"/>
                  <a:pt x="1441199" y="501053"/>
                  <a:pt x="1452980" y="497840"/>
                </a:cubicBezTo>
                <a:cubicBezTo>
                  <a:pt x="1479322" y="490656"/>
                  <a:pt x="1507167" y="491067"/>
                  <a:pt x="1534260" y="487680"/>
                </a:cubicBezTo>
                <a:cubicBezTo>
                  <a:pt x="1537647" y="450427"/>
                  <a:pt x="1533419" y="411673"/>
                  <a:pt x="1544420" y="375920"/>
                </a:cubicBezTo>
                <a:cubicBezTo>
                  <a:pt x="1548011" y="364249"/>
                  <a:pt x="1563742" y="360559"/>
                  <a:pt x="1574900" y="355600"/>
                </a:cubicBezTo>
                <a:cubicBezTo>
                  <a:pt x="1594473" y="346901"/>
                  <a:pt x="1615540" y="342053"/>
                  <a:pt x="1635860" y="335280"/>
                </a:cubicBezTo>
                <a:cubicBezTo>
                  <a:pt x="1727469" y="304744"/>
                  <a:pt x="1655645" y="325683"/>
                  <a:pt x="1859380" y="314960"/>
                </a:cubicBezTo>
                <a:cubicBezTo>
                  <a:pt x="1886473" y="311573"/>
                  <a:pt x="1914318" y="311984"/>
                  <a:pt x="1940660" y="304800"/>
                </a:cubicBezTo>
                <a:cubicBezTo>
                  <a:pt x="1952441" y="301587"/>
                  <a:pt x="1959917" y="289290"/>
                  <a:pt x="1971140" y="284480"/>
                </a:cubicBezTo>
                <a:cubicBezTo>
                  <a:pt x="1983975" y="278979"/>
                  <a:pt x="1998354" y="278156"/>
                  <a:pt x="2011780" y="274320"/>
                </a:cubicBezTo>
                <a:cubicBezTo>
                  <a:pt x="2113810" y="245169"/>
                  <a:pt x="1955853" y="285762"/>
                  <a:pt x="2082900" y="254000"/>
                </a:cubicBezTo>
                <a:cubicBezTo>
                  <a:pt x="2093060" y="247227"/>
                  <a:pt x="2102222" y="238639"/>
                  <a:pt x="2113380" y="233680"/>
                </a:cubicBezTo>
                <a:cubicBezTo>
                  <a:pt x="2222196" y="185317"/>
                  <a:pt x="2135840" y="239027"/>
                  <a:pt x="2204820" y="193040"/>
                </a:cubicBezTo>
                <a:cubicBezTo>
                  <a:pt x="2179393" y="91332"/>
                  <a:pt x="2217624" y="195684"/>
                  <a:pt x="2164180" y="142240"/>
                </a:cubicBezTo>
                <a:cubicBezTo>
                  <a:pt x="2156607" y="134667"/>
                  <a:pt x="2158809" y="121339"/>
                  <a:pt x="2154020" y="111760"/>
                </a:cubicBezTo>
                <a:cubicBezTo>
                  <a:pt x="2148559" y="100838"/>
                  <a:pt x="2142334" y="89914"/>
                  <a:pt x="2133700" y="81280"/>
                </a:cubicBezTo>
                <a:cubicBezTo>
                  <a:pt x="2125066" y="72646"/>
                  <a:pt x="2114696" y="65133"/>
                  <a:pt x="2103220" y="60960"/>
                </a:cubicBezTo>
                <a:cubicBezTo>
                  <a:pt x="2023807" y="32083"/>
                  <a:pt x="1956356" y="35587"/>
                  <a:pt x="1869540" y="30480"/>
                </a:cubicBezTo>
                <a:lnTo>
                  <a:pt x="1676500" y="20320"/>
                </a:lnTo>
                <a:cubicBezTo>
                  <a:pt x="1622296" y="17223"/>
                  <a:pt x="1568198" y="12098"/>
                  <a:pt x="1513940" y="10160"/>
                </a:cubicBezTo>
                <a:cubicBezTo>
                  <a:pt x="1378517" y="5323"/>
                  <a:pt x="1243007" y="3387"/>
                  <a:pt x="1107540" y="0"/>
                </a:cubicBezTo>
                <a:cubicBezTo>
                  <a:pt x="1012713" y="3387"/>
                  <a:pt x="917793" y="4747"/>
                  <a:pt x="823060" y="10160"/>
                </a:cubicBezTo>
                <a:cubicBezTo>
                  <a:pt x="799152" y="11526"/>
                  <a:pt x="780727" y="38947"/>
                  <a:pt x="762100" y="40640"/>
                </a:cubicBezTo>
                <a:close/>
              </a:path>
            </a:pathLst>
          </a:cu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p:cNvSpPr txBox="1"/>
          <p:nvPr/>
        </p:nvSpPr>
        <p:spPr>
          <a:xfrm>
            <a:off x="2974901" y="5804203"/>
            <a:ext cx="3777636" cy="738664"/>
          </a:xfrm>
          <a:prstGeom prst="rect">
            <a:avLst/>
          </a:prstGeom>
          <a:noFill/>
        </p:spPr>
        <p:txBody>
          <a:bodyPr wrap="square" rtlCol="0">
            <a:spAutoFit/>
          </a:bodyPr>
          <a:lstStyle/>
          <a:p>
            <a:r>
              <a:rPr lang="en-AU" sz="1400" dirty="0" smtClean="0"/>
              <a:t>Note: The Monetary Base (MB) the first thing to increase when the Fed buys bonds. Once banks start lending, money supply will then increase.</a:t>
            </a:r>
            <a:endParaRPr lang="en-AU" sz="1400" dirty="0"/>
          </a:p>
        </p:txBody>
      </p:sp>
      <p:sp>
        <p:nvSpPr>
          <p:cNvPr id="6" name="TextBox 5"/>
          <p:cNvSpPr txBox="1"/>
          <p:nvPr/>
        </p:nvSpPr>
        <p:spPr>
          <a:xfrm>
            <a:off x="8573730" y="11144"/>
            <a:ext cx="3469872" cy="1077218"/>
          </a:xfrm>
          <a:prstGeom prst="rect">
            <a:avLst/>
          </a:prstGeom>
          <a:solidFill>
            <a:srgbClr val="FFFF00"/>
          </a:solidFill>
        </p:spPr>
        <p:txBody>
          <a:bodyPr wrap="square" rtlCol="0">
            <a:spAutoFit/>
          </a:bodyPr>
          <a:lstStyle/>
          <a:p>
            <a:r>
              <a:rPr lang="en-AU" sz="1600" dirty="0" smtClean="0">
                <a:solidFill>
                  <a:srgbClr val="FF0000"/>
                </a:solidFill>
              </a:rPr>
              <a:t>Summary</a:t>
            </a:r>
          </a:p>
          <a:p>
            <a:r>
              <a:rPr lang="en-AU" sz="1600" dirty="0" smtClean="0">
                <a:solidFill>
                  <a:srgbClr val="FF0000"/>
                </a:solidFill>
              </a:rPr>
              <a:t>The Fed buying bonds will increase the monetary base first, then the money supply when banks start to loan.</a:t>
            </a:r>
            <a:endParaRPr lang="en-AU" sz="1600" dirty="0">
              <a:solidFill>
                <a:srgbClr val="FF0000"/>
              </a:solidFill>
            </a:endParaRPr>
          </a:p>
        </p:txBody>
      </p:sp>
      <p:sp>
        <p:nvSpPr>
          <p:cNvPr id="12" name="Rectangle 11"/>
          <p:cNvSpPr/>
          <p:nvPr/>
        </p:nvSpPr>
        <p:spPr>
          <a:xfrm>
            <a:off x="274220" y="6066503"/>
            <a:ext cx="1102410" cy="40888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p:cNvSpPr/>
          <p:nvPr/>
        </p:nvSpPr>
        <p:spPr>
          <a:xfrm>
            <a:off x="6934613" y="6196211"/>
            <a:ext cx="1183914" cy="40888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365395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14" y="52039"/>
            <a:ext cx="8599260" cy="1325563"/>
          </a:xfrm>
        </p:spPr>
        <p:txBody>
          <a:bodyPr/>
          <a:lstStyle/>
          <a:p>
            <a:r>
              <a:rPr lang="en-AU" dirty="0" smtClean="0"/>
              <a:t>Buying Bonds – Increase Monetary Base THEN Money Supply Afterwards</a:t>
            </a:r>
            <a:endParaRPr lang="en-AU" dirty="0"/>
          </a:p>
        </p:txBody>
      </p:sp>
      <p:sp>
        <p:nvSpPr>
          <p:cNvPr id="3" name="Content Placeholder 2"/>
          <p:cNvSpPr>
            <a:spLocks noGrp="1"/>
          </p:cNvSpPr>
          <p:nvPr>
            <p:ph idx="1"/>
          </p:nvPr>
        </p:nvSpPr>
        <p:spPr>
          <a:xfrm>
            <a:off x="562304" y="1439089"/>
            <a:ext cx="10515600" cy="4351338"/>
          </a:xfrm>
        </p:spPr>
        <p:txBody>
          <a:bodyPr/>
          <a:lstStyle/>
          <a:p>
            <a:r>
              <a:rPr lang="en-AU" dirty="0" smtClean="0"/>
              <a:t>When the Fed buys bonds from the banks, the money supply will increase, however it occurs in a particular order.</a:t>
            </a:r>
          </a:p>
          <a:p>
            <a:pPr lvl="1"/>
            <a:r>
              <a:rPr lang="en-AU" dirty="0" smtClean="0"/>
              <a:t>1. The money that the Fed uses to buy bonds will </a:t>
            </a:r>
            <a:r>
              <a:rPr lang="en-AU" dirty="0" smtClean="0">
                <a:solidFill>
                  <a:srgbClr val="00B0F0"/>
                </a:solidFill>
              </a:rPr>
              <a:t>first go into the excess reserves of banks</a:t>
            </a:r>
            <a:r>
              <a:rPr lang="en-AU" dirty="0" smtClean="0"/>
              <a:t>.</a:t>
            </a:r>
          </a:p>
          <a:p>
            <a:pPr lvl="1"/>
            <a:r>
              <a:rPr lang="en-AU" dirty="0" smtClean="0"/>
              <a:t>Because reserves are not part of the money supply, only the </a:t>
            </a:r>
            <a:r>
              <a:rPr lang="en-AU" dirty="0" smtClean="0">
                <a:solidFill>
                  <a:srgbClr val="00B0F0"/>
                </a:solidFill>
              </a:rPr>
              <a:t>monetary base increases at first</a:t>
            </a:r>
            <a:r>
              <a:rPr lang="en-AU" dirty="0" smtClean="0"/>
              <a:t>.</a:t>
            </a:r>
          </a:p>
          <a:p>
            <a:pPr lvl="1"/>
            <a:r>
              <a:rPr lang="en-AU" dirty="0" smtClean="0"/>
              <a:t>2. However, once the </a:t>
            </a:r>
            <a:r>
              <a:rPr lang="en-AU" dirty="0" smtClean="0">
                <a:solidFill>
                  <a:srgbClr val="00B050"/>
                </a:solidFill>
              </a:rPr>
              <a:t>banks start to lend</a:t>
            </a:r>
            <a:r>
              <a:rPr lang="en-AU" dirty="0" smtClean="0"/>
              <a:t>, the </a:t>
            </a:r>
            <a:r>
              <a:rPr lang="en-AU" dirty="0" smtClean="0">
                <a:solidFill>
                  <a:srgbClr val="00B050"/>
                </a:solidFill>
              </a:rPr>
              <a:t>money supply will also increase</a:t>
            </a:r>
            <a:r>
              <a:rPr lang="en-AU" dirty="0" smtClean="0"/>
              <a:t>.</a:t>
            </a:r>
            <a:endParaRPr lang="en-AU" dirty="0"/>
          </a:p>
        </p:txBody>
      </p:sp>
      <p:sp>
        <p:nvSpPr>
          <p:cNvPr id="4" name="TextBox 3"/>
          <p:cNvSpPr txBox="1"/>
          <p:nvPr/>
        </p:nvSpPr>
        <p:spPr>
          <a:xfrm>
            <a:off x="9183414" y="213360"/>
            <a:ext cx="2526890" cy="1015663"/>
          </a:xfrm>
          <a:prstGeom prst="rect">
            <a:avLst/>
          </a:prstGeom>
          <a:solidFill>
            <a:srgbClr val="FFFF00"/>
          </a:solidFill>
        </p:spPr>
        <p:txBody>
          <a:bodyPr wrap="square" rtlCol="0">
            <a:spAutoFit/>
          </a:bodyPr>
          <a:lstStyle/>
          <a:p>
            <a:r>
              <a:rPr lang="en-AU" sz="1200" dirty="0" smtClean="0">
                <a:solidFill>
                  <a:srgbClr val="FF0000"/>
                </a:solidFill>
              </a:rPr>
              <a:t>Summary</a:t>
            </a:r>
          </a:p>
          <a:p>
            <a:r>
              <a:rPr lang="en-AU" sz="1200" dirty="0" smtClean="0">
                <a:solidFill>
                  <a:srgbClr val="FF0000"/>
                </a:solidFill>
              </a:rPr>
              <a:t>Money from the Fed goes into excess reserves first (monetary base) and then once the banks start lending it enters the money supply. </a:t>
            </a:r>
            <a:endParaRPr lang="en-AU" sz="1200" dirty="0">
              <a:solidFill>
                <a:srgbClr val="FF0000"/>
              </a:solidFill>
            </a:endParaRPr>
          </a:p>
        </p:txBody>
      </p:sp>
      <p:pic>
        <p:nvPicPr>
          <p:cNvPr id="5" name="Picture 4"/>
          <p:cNvPicPr>
            <a:picLocks noChangeAspect="1"/>
          </p:cNvPicPr>
          <p:nvPr/>
        </p:nvPicPr>
        <p:blipFill>
          <a:blip r:embed="rId2"/>
          <a:stretch>
            <a:fillRect/>
          </a:stretch>
        </p:blipFill>
        <p:spPr>
          <a:xfrm>
            <a:off x="336153" y="4194560"/>
            <a:ext cx="1432103" cy="860785"/>
          </a:xfrm>
          <a:prstGeom prst="rect">
            <a:avLst/>
          </a:prstGeom>
        </p:spPr>
      </p:pic>
      <p:sp>
        <p:nvSpPr>
          <p:cNvPr id="6" name="Oval 5"/>
          <p:cNvSpPr/>
          <p:nvPr/>
        </p:nvSpPr>
        <p:spPr>
          <a:xfrm>
            <a:off x="4154909" y="4574555"/>
            <a:ext cx="1894252" cy="210131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4938503" y="4526397"/>
            <a:ext cx="812297" cy="600164"/>
          </a:xfrm>
          <a:prstGeom prst="rect">
            <a:avLst/>
          </a:prstGeom>
          <a:noFill/>
        </p:spPr>
        <p:txBody>
          <a:bodyPr wrap="square" rtlCol="0">
            <a:spAutoFit/>
          </a:bodyPr>
          <a:lstStyle/>
          <a:p>
            <a:r>
              <a:rPr lang="en-AU" sz="1100" dirty="0" smtClean="0"/>
              <a:t>M1 &amp; M2 Money Supply</a:t>
            </a:r>
            <a:endParaRPr lang="en-AU" sz="1100" dirty="0"/>
          </a:p>
        </p:txBody>
      </p:sp>
      <p:pic>
        <p:nvPicPr>
          <p:cNvPr id="9" name="Picture 8"/>
          <p:cNvPicPr>
            <a:picLocks noChangeAspect="1"/>
          </p:cNvPicPr>
          <p:nvPr/>
        </p:nvPicPr>
        <p:blipFill>
          <a:blip r:embed="rId3"/>
          <a:stretch>
            <a:fillRect/>
          </a:stretch>
        </p:blipFill>
        <p:spPr>
          <a:xfrm>
            <a:off x="1542427" y="5010821"/>
            <a:ext cx="750019" cy="344367"/>
          </a:xfrm>
          <a:prstGeom prst="rect">
            <a:avLst/>
          </a:prstGeom>
        </p:spPr>
      </p:pic>
      <p:sp>
        <p:nvSpPr>
          <p:cNvPr id="10" name="Oval 9"/>
          <p:cNvSpPr/>
          <p:nvPr/>
        </p:nvSpPr>
        <p:spPr>
          <a:xfrm>
            <a:off x="3519466" y="5126561"/>
            <a:ext cx="1270885" cy="1327732"/>
          </a:xfrm>
          <a:prstGeom prst="ellipse">
            <a:avLst/>
          </a:prstGeom>
          <a:solidFill>
            <a:schemeClr val="accent2">
              <a:lumMod val="20000"/>
              <a:lumOff val="80000"/>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p:cNvSpPr txBox="1"/>
          <p:nvPr/>
        </p:nvSpPr>
        <p:spPr>
          <a:xfrm>
            <a:off x="3438958" y="4924301"/>
            <a:ext cx="812297" cy="430887"/>
          </a:xfrm>
          <a:prstGeom prst="rect">
            <a:avLst/>
          </a:prstGeom>
          <a:noFill/>
        </p:spPr>
        <p:txBody>
          <a:bodyPr wrap="square" rtlCol="0">
            <a:spAutoFit/>
          </a:bodyPr>
          <a:lstStyle/>
          <a:p>
            <a:r>
              <a:rPr lang="en-AU" sz="1100" dirty="0" smtClean="0"/>
              <a:t>Monetary Base</a:t>
            </a:r>
            <a:endParaRPr lang="en-AU" sz="1100" dirty="0"/>
          </a:p>
        </p:txBody>
      </p:sp>
      <p:sp>
        <p:nvSpPr>
          <p:cNvPr id="12" name="TextBox 11"/>
          <p:cNvSpPr txBox="1"/>
          <p:nvPr/>
        </p:nvSpPr>
        <p:spPr>
          <a:xfrm>
            <a:off x="3438958" y="5659622"/>
            <a:ext cx="812297" cy="261610"/>
          </a:xfrm>
          <a:prstGeom prst="rect">
            <a:avLst/>
          </a:prstGeom>
          <a:noFill/>
        </p:spPr>
        <p:txBody>
          <a:bodyPr wrap="square" rtlCol="0">
            <a:spAutoFit/>
          </a:bodyPr>
          <a:lstStyle/>
          <a:p>
            <a:r>
              <a:rPr lang="en-AU" sz="1100" dirty="0" smtClean="0"/>
              <a:t>Reserves</a:t>
            </a:r>
            <a:endParaRPr lang="en-AU" sz="1100" dirty="0"/>
          </a:p>
        </p:txBody>
      </p:sp>
      <p:sp>
        <p:nvSpPr>
          <p:cNvPr id="13" name="Right Arrow 12"/>
          <p:cNvSpPr/>
          <p:nvPr/>
        </p:nvSpPr>
        <p:spPr>
          <a:xfrm rot="1087883">
            <a:off x="1949686" y="5419806"/>
            <a:ext cx="1608116" cy="4638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20519591">
            <a:off x="4012054" y="5606659"/>
            <a:ext cx="1608116" cy="4638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083230" y="5703552"/>
            <a:ext cx="954938" cy="584775"/>
          </a:xfrm>
          <a:prstGeom prst="rect">
            <a:avLst/>
          </a:prstGeom>
          <a:noFill/>
        </p:spPr>
        <p:txBody>
          <a:bodyPr wrap="square" rtlCol="0">
            <a:spAutoFit/>
          </a:bodyPr>
          <a:lstStyle/>
          <a:p>
            <a:r>
              <a:rPr lang="en-US" sz="1600" dirty="0" err="1" smtClean="0">
                <a:solidFill>
                  <a:srgbClr val="FF0000"/>
                </a:solidFill>
              </a:rPr>
              <a:t>Gov</a:t>
            </a:r>
            <a:r>
              <a:rPr lang="en-US" sz="1600" dirty="0" smtClean="0">
                <a:solidFill>
                  <a:srgbClr val="FF0000"/>
                </a:solidFill>
              </a:rPr>
              <a:t> buys bonds</a:t>
            </a:r>
            <a:endParaRPr lang="en-US" sz="1600" dirty="0">
              <a:solidFill>
                <a:srgbClr val="FF0000"/>
              </a:solidFill>
            </a:endParaRPr>
          </a:p>
        </p:txBody>
      </p:sp>
      <p:sp>
        <p:nvSpPr>
          <p:cNvPr id="16" name="TextBox 15"/>
          <p:cNvSpPr txBox="1"/>
          <p:nvPr/>
        </p:nvSpPr>
        <p:spPr>
          <a:xfrm>
            <a:off x="4494676" y="5887041"/>
            <a:ext cx="1618082" cy="830997"/>
          </a:xfrm>
          <a:prstGeom prst="rect">
            <a:avLst/>
          </a:prstGeom>
          <a:noFill/>
        </p:spPr>
        <p:txBody>
          <a:bodyPr wrap="square" rtlCol="0">
            <a:spAutoFit/>
          </a:bodyPr>
          <a:lstStyle/>
          <a:p>
            <a:r>
              <a:rPr lang="en-US" sz="1600" dirty="0" smtClean="0">
                <a:solidFill>
                  <a:srgbClr val="FF0000"/>
                </a:solidFill>
              </a:rPr>
              <a:t>Banks start lending to each other</a:t>
            </a:r>
            <a:endParaRPr lang="en-US" sz="1600" dirty="0">
              <a:solidFill>
                <a:srgbClr val="FF0000"/>
              </a:solidFill>
            </a:endParaRPr>
          </a:p>
        </p:txBody>
      </p:sp>
    </p:spTree>
    <p:extLst>
      <p:ext uri="{BB962C8B-B14F-4D97-AF65-F5344CB8AC3E}">
        <p14:creationId xmlns:p14="http://schemas.microsoft.com/office/powerpoint/2010/main" val="23404729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316" y="232122"/>
            <a:ext cx="10515600" cy="881966"/>
          </a:xfrm>
        </p:spPr>
        <p:txBody>
          <a:bodyPr/>
          <a:lstStyle/>
          <a:p>
            <a:r>
              <a:rPr lang="en-US" dirty="0" smtClean="0"/>
              <a:t>3 Types of Question – Money Multipliers</a:t>
            </a:r>
            <a:endParaRPr lang="en-US" dirty="0"/>
          </a:p>
        </p:txBody>
      </p:sp>
      <p:sp>
        <p:nvSpPr>
          <p:cNvPr id="3" name="Content Placeholder 2"/>
          <p:cNvSpPr>
            <a:spLocks noGrp="1"/>
          </p:cNvSpPr>
          <p:nvPr>
            <p:ph idx="1"/>
          </p:nvPr>
        </p:nvSpPr>
        <p:spPr>
          <a:xfrm>
            <a:off x="838200" y="1019082"/>
            <a:ext cx="6876011" cy="1448782"/>
          </a:xfrm>
          <a:solidFill>
            <a:schemeClr val="accent1">
              <a:lumMod val="20000"/>
              <a:lumOff val="80000"/>
            </a:schemeClr>
          </a:solidFill>
        </p:spPr>
        <p:txBody>
          <a:bodyPr>
            <a:normAutofit/>
          </a:bodyPr>
          <a:lstStyle/>
          <a:p>
            <a:pPr>
              <a:buFont typeface="Wingdings" panose="05000000000000000000" pitchFamily="2" charset="2"/>
              <a:buChar char="q"/>
            </a:pPr>
            <a:r>
              <a:rPr lang="en-US" sz="2000" dirty="0" smtClean="0"/>
              <a:t>Money is already in the MS – Normal Question</a:t>
            </a:r>
          </a:p>
          <a:p>
            <a:r>
              <a:rPr lang="en-US" sz="2000" dirty="0" err="1" smtClean="0"/>
              <a:t>Eg</a:t>
            </a:r>
            <a:r>
              <a:rPr lang="en-US" sz="2000" dirty="0" smtClean="0"/>
              <a:t>. You deposit $100 in a bank and the RRR = 0.1</a:t>
            </a:r>
          </a:p>
          <a:p>
            <a:pPr lvl="1"/>
            <a:r>
              <a:rPr lang="en-AU" sz="1800" b="1" dirty="0">
                <a:latin typeface="Script MT Bold" panose="03040602040607080904" pitchFamily="66" charset="0"/>
              </a:rPr>
              <a:t>∆</a:t>
            </a:r>
            <a:r>
              <a:rPr lang="en-AU" sz="1800" b="1" dirty="0"/>
              <a:t>MS = </a:t>
            </a:r>
            <a:r>
              <a:rPr lang="en-AU" sz="1800" b="1" dirty="0">
                <a:latin typeface="Script MT Bold" panose="03040602040607080904" pitchFamily="66" charset="0"/>
              </a:rPr>
              <a:t>∆</a:t>
            </a:r>
            <a:r>
              <a:rPr lang="en-AU" sz="1800" b="1" dirty="0"/>
              <a:t>Loans(maximum) = </a:t>
            </a:r>
            <a:r>
              <a:rPr lang="en-AU" sz="1800" b="1" dirty="0" err="1"/>
              <a:t>Loan</a:t>
            </a:r>
            <a:r>
              <a:rPr lang="en-AU" sz="1800" b="1" baseline="-25000" dirty="0" err="1"/>
              <a:t>original</a:t>
            </a:r>
            <a:r>
              <a:rPr lang="en-AU" sz="1800" b="1" dirty="0"/>
              <a:t> x Money Multiplier </a:t>
            </a:r>
          </a:p>
          <a:p>
            <a:pPr lvl="1"/>
            <a:r>
              <a:rPr lang="en-AU" sz="1800" b="1" dirty="0" smtClean="0"/>
              <a:t>= 90 x 1/0.1 = 900</a:t>
            </a:r>
          </a:p>
          <a:p>
            <a:pPr marL="228600" lvl="1">
              <a:spcBef>
                <a:spcPts val="1000"/>
              </a:spcBef>
            </a:pPr>
            <a:endParaRPr lang="en-AU" b="1" dirty="0"/>
          </a:p>
          <a:p>
            <a:endParaRPr lang="en-AU" b="1" dirty="0"/>
          </a:p>
          <a:p>
            <a:endParaRPr lang="en-US" dirty="0" smtClean="0"/>
          </a:p>
          <a:p>
            <a:endParaRPr lang="en-US" dirty="0"/>
          </a:p>
        </p:txBody>
      </p:sp>
      <p:sp>
        <p:nvSpPr>
          <p:cNvPr id="4" name="Rectangle 3"/>
          <p:cNvSpPr/>
          <p:nvPr/>
        </p:nvSpPr>
        <p:spPr>
          <a:xfrm>
            <a:off x="838200" y="2559994"/>
            <a:ext cx="6096000" cy="1754326"/>
          </a:xfrm>
          <a:prstGeom prst="rect">
            <a:avLst/>
          </a:prstGeom>
          <a:solidFill>
            <a:schemeClr val="accent2">
              <a:lumMod val="20000"/>
              <a:lumOff val="80000"/>
            </a:schemeClr>
          </a:solidFill>
        </p:spPr>
        <p:txBody>
          <a:bodyPr>
            <a:spAutoFit/>
          </a:bodyPr>
          <a:lstStyle/>
          <a:p>
            <a:pPr>
              <a:buFont typeface="Wingdings" panose="05000000000000000000" pitchFamily="2" charset="2"/>
              <a:buChar char="q"/>
            </a:pPr>
            <a:r>
              <a:rPr lang="en-AU" dirty="0"/>
              <a:t>Money is NOT already in the MS</a:t>
            </a:r>
          </a:p>
          <a:p>
            <a:r>
              <a:rPr lang="en-AU" b="1" dirty="0" err="1"/>
              <a:t>Eg</a:t>
            </a:r>
            <a:r>
              <a:rPr lang="en-AU" b="1" dirty="0"/>
              <a:t>. The central bank buys $100 of bonds from you and then you deposit in the bank. </a:t>
            </a:r>
          </a:p>
          <a:p>
            <a:pPr lvl="1"/>
            <a:r>
              <a:rPr lang="en-AU" b="1" dirty="0">
                <a:latin typeface="Script MT Bold" panose="03040602040607080904" pitchFamily="66" charset="0"/>
              </a:rPr>
              <a:t>∆</a:t>
            </a:r>
            <a:r>
              <a:rPr lang="en-AU" b="1" dirty="0"/>
              <a:t>MS = Money for bond + </a:t>
            </a:r>
            <a:r>
              <a:rPr lang="en-AU" b="1" dirty="0">
                <a:latin typeface="Script MT Bold" panose="03040602040607080904" pitchFamily="66" charset="0"/>
              </a:rPr>
              <a:t>∆</a:t>
            </a:r>
            <a:r>
              <a:rPr lang="en-AU" b="1" dirty="0"/>
              <a:t>Loans(maximum) = </a:t>
            </a:r>
            <a:r>
              <a:rPr lang="en-AU" b="1" dirty="0" err="1"/>
              <a:t>Loan</a:t>
            </a:r>
            <a:r>
              <a:rPr lang="en-AU" b="1" baseline="-25000" dirty="0" err="1"/>
              <a:t>original</a:t>
            </a:r>
            <a:r>
              <a:rPr lang="en-AU" b="1" dirty="0"/>
              <a:t> x Money Multiplier </a:t>
            </a:r>
          </a:p>
          <a:p>
            <a:pPr lvl="1"/>
            <a:r>
              <a:rPr lang="en-AU" b="1" dirty="0"/>
              <a:t>= 100 + 90 x 1/0.1 = 1000 (also = 100 x 1/0.1 = 1000</a:t>
            </a:r>
            <a:r>
              <a:rPr lang="en-AU" b="1" dirty="0" smtClean="0"/>
              <a:t>)</a:t>
            </a:r>
            <a:endParaRPr lang="en-AU" b="1" dirty="0"/>
          </a:p>
        </p:txBody>
      </p:sp>
      <p:sp>
        <p:nvSpPr>
          <p:cNvPr id="5" name="Rectangle 4"/>
          <p:cNvSpPr/>
          <p:nvPr/>
        </p:nvSpPr>
        <p:spPr>
          <a:xfrm>
            <a:off x="838200" y="4406451"/>
            <a:ext cx="7435640" cy="2544286"/>
          </a:xfrm>
          <a:prstGeom prst="rect">
            <a:avLst/>
          </a:prstGeom>
          <a:solidFill>
            <a:schemeClr val="accent6">
              <a:lumMod val="20000"/>
              <a:lumOff val="80000"/>
            </a:schemeClr>
          </a:solidFill>
          <a:ln>
            <a:solidFill>
              <a:schemeClr val="tx1"/>
            </a:solidFill>
          </a:ln>
        </p:spPr>
        <p:txBody>
          <a:bodyPr wrap="square">
            <a:spAutoFit/>
          </a:bodyPr>
          <a:lstStyle/>
          <a:p>
            <a:pPr>
              <a:buFont typeface="Wingdings" panose="05000000000000000000" pitchFamily="2" charset="2"/>
              <a:buChar char="q"/>
            </a:pPr>
            <a:r>
              <a:rPr lang="en-AU" dirty="0"/>
              <a:t>Change of Deposits in Banking System</a:t>
            </a:r>
          </a:p>
          <a:p>
            <a:r>
              <a:rPr lang="en-AU" b="1" dirty="0" err="1"/>
              <a:t>Eg</a:t>
            </a:r>
            <a:r>
              <a:rPr lang="en-AU" b="1" dirty="0"/>
              <a:t>. You deposit $100 in the bank. Total Effect on Deposits? </a:t>
            </a:r>
          </a:p>
          <a:p>
            <a:pPr marL="228600" lvl="1">
              <a:spcBef>
                <a:spcPts val="1000"/>
              </a:spcBef>
            </a:pPr>
            <a:r>
              <a:rPr lang="en-AU" b="1" dirty="0"/>
              <a:t>∆Bank Deposits (maximum) = </a:t>
            </a:r>
            <a:r>
              <a:rPr lang="en-AU" b="1" dirty="0" smtClean="0"/>
              <a:t>Initial </a:t>
            </a:r>
            <a:r>
              <a:rPr lang="en-AU" b="1" dirty="0"/>
              <a:t>Deposit </a:t>
            </a:r>
            <a:r>
              <a:rPr lang="en-AU" b="1" dirty="0" smtClean="0"/>
              <a:t>+ ∆</a:t>
            </a:r>
            <a:r>
              <a:rPr lang="en-AU" b="1" dirty="0"/>
              <a:t>Loans(maximum) </a:t>
            </a:r>
            <a:endParaRPr lang="en-AU" b="1" dirty="0" smtClean="0"/>
          </a:p>
          <a:p>
            <a:pPr marL="228600" lvl="1">
              <a:spcBef>
                <a:spcPts val="1000"/>
              </a:spcBef>
            </a:pPr>
            <a:r>
              <a:rPr lang="en-AU" b="1" dirty="0" smtClean="0"/>
              <a:t>= Initial Deposit + </a:t>
            </a:r>
            <a:r>
              <a:rPr lang="en-AU" b="1" dirty="0" err="1" smtClean="0"/>
              <a:t>Loan</a:t>
            </a:r>
            <a:r>
              <a:rPr lang="en-AU" b="1" baseline="-25000" dirty="0" err="1" smtClean="0"/>
              <a:t>original</a:t>
            </a:r>
            <a:r>
              <a:rPr lang="en-AU" b="1" dirty="0" smtClean="0"/>
              <a:t> </a:t>
            </a:r>
            <a:r>
              <a:rPr lang="en-AU" b="1" dirty="0"/>
              <a:t>x Money Multiplier </a:t>
            </a:r>
            <a:r>
              <a:rPr lang="en-AU" b="1" dirty="0" smtClean="0"/>
              <a:t>= 100 + 90x1/0.1 = 100 + 900 = $1000</a:t>
            </a:r>
          </a:p>
          <a:p>
            <a:pPr marL="228600" lvl="1">
              <a:spcBef>
                <a:spcPts val="1000"/>
              </a:spcBef>
            </a:pPr>
            <a:r>
              <a:rPr lang="en-AU" b="1" dirty="0" smtClean="0"/>
              <a:t>= Initial Deposit x </a:t>
            </a:r>
            <a:r>
              <a:rPr lang="en-AU" b="1" dirty="0"/>
              <a:t>Money Multiplier</a:t>
            </a:r>
          </a:p>
          <a:p>
            <a:pPr marL="228600" lvl="1">
              <a:spcBef>
                <a:spcPts val="1000"/>
              </a:spcBef>
            </a:pPr>
            <a:r>
              <a:rPr lang="en-AU" b="1" dirty="0"/>
              <a:t>= 100 x 1/0.1 = $1000</a:t>
            </a:r>
          </a:p>
        </p:txBody>
      </p:sp>
      <p:sp>
        <p:nvSpPr>
          <p:cNvPr id="6" name="TextBox 5"/>
          <p:cNvSpPr txBox="1"/>
          <p:nvPr/>
        </p:nvSpPr>
        <p:spPr>
          <a:xfrm>
            <a:off x="7797338" y="1879330"/>
            <a:ext cx="2335877" cy="369332"/>
          </a:xfrm>
          <a:prstGeom prst="rect">
            <a:avLst/>
          </a:prstGeom>
          <a:noFill/>
        </p:spPr>
        <p:txBody>
          <a:bodyPr wrap="square" rtlCol="0">
            <a:spAutoFit/>
          </a:bodyPr>
          <a:lstStyle/>
          <a:p>
            <a:r>
              <a:rPr lang="en-US" dirty="0" smtClean="0"/>
              <a:t>Smaller Number</a:t>
            </a:r>
            <a:endParaRPr lang="en-US" dirty="0"/>
          </a:p>
        </p:txBody>
      </p:sp>
      <p:sp>
        <p:nvSpPr>
          <p:cNvPr id="7" name="TextBox 6"/>
          <p:cNvSpPr txBox="1"/>
          <p:nvPr/>
        </p:nvSpPr>
        <p:spPr>
          <a:xfrm>
            <a:off x="7354138" y="3918430"/>
            <a:ext cx="2335877" cy="369332"/>
          </a:xfrm>
          <a:prstGeom prst="rect">
            <a:avLst/>
          </a:prstGeom>
          <a:noFill/>
        </p:spPr>
        <p:txBody>
          <a:bodyPr wrap="square" rtlCol="0">
            <a:spAutoFit/>
          </a:bodyPr>
          <a:lstStyle/>
          <a:p>
            <a:r>
              <a:rPr lang="en-US" dirty="0" smtClean="0"/>
              <a:t>Bigger Number</a:t>
            </a:r>
            <a:endParaRPr lang="en-US" dirty="0"/>
          </a:p>
        </p:txBody>
      </p:sp>
    </p:spTree>
    <p:extLst>
      <p:ext uri="{BB962C8B-B14F-4D97-AF65-F5344CB8AC3E}">
        <p14:creationId xmlns:p14="http://schemas.microsoft.com/office/powerpoint/2010/main" val="41051429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8927" y="119945"/>
            <a:ext cx="6709996" cy="733913"/>
          </a:xfrm>
        </p:spPr>
        <p:txBody>
          <a:bodyPr/>
          <a:lstStyle/>
          <a:p>
            <a:r>
              <a:rPr lang="en-US" dirty="0" smtClean="0"/>
              <a:t>Two types of money market.</a:t>
            </a:r>
            <a:endParaRPr lang="en-US" dirty="0"/>
          </a:p>
        </p:txBody>
      </p:sp>
      <p:sp>
        <p:nvSpPr>
          <p:cNvPr id="3" name="Content Placeholder 2"/>
          <p:cNvSpPr>
            <a:spLocks noGrp="1"/>
          </p:cNvSpPr>
          <p:nvPr>
            <p:ph idx="1"/>
          </p:nvPr>
        </p:nvSpPr>
        <p:spPr>
          <a:xfrm>
            <a:off x="383931" y="2250831"/>
            <a:ext cx="5354515" cy="3919903"/>
          </a:xfrm>
          <a:solidFill>
            <a:schemeClr val="accent1">
              <a:lumMod val="20000"/>
              <a:lumOff val="80000"/>
            </a:schemeClr>
          </a:solidFill>
          <a:ln>
            <a:solidFill>
              <a:schemeClr val="tx1"/>
            </a:solidFill>
          </a:ln>
        </p:spPr>
        <p:txBody>
          <a:bodyPr/>
          <a:lstStyle/>
          <a:p>
            <a:pPr marL="0" indent="0">
              <a:buNone/>
            </a:pPr>
            <a:r>
              <a:rPr lang="en-US" b="1" dirty="0" smtClean="0"/>
              <a:t>Money Market</a:t>
            </a:r>
          </a:p>
          <a:p>
            <a:r>
              <a:rPr lang="en-US" dirty="0" smtClean="0"/>
              <a:t>Shows how people demand cash and liquid money (M1) to be used primarily for transactions</a:t>
            </a:r>
          </a:p>
        </p:txBody>
      </p:sp>
      <p:sp>
        <p:nvSpPr>
          <p:cNvPr id="5" name="Content Placeholder 2"/>
          <p:cNvSpPr txBox="1">
            <a:spLocks/>
          </p:cNvSpPr>
          <p:nvPr/>
        </p:nvSpPr>
        <p:spPr>
          <a:xfrm>
            <a:off x="6192715" y="2250831"/>
            <a:ext cx="5457782" cy="3919902"/>
          </a:xfrm>
          <a:prstGeom prst="rect">
            <a:avLst/>
          </a:prstGeom>
          <a:solidFill>
            <a:schemeClr val="accent6">
              <a:lumMod val="20000"/>
              <a:lumOff val="80000"/>
            </a:schemeClr>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Loanable Funds Market</a:t>
            </a:r>
          </a:p>
          <a:p>
            <a:r>
              <a:rPr lang="en-US" dirty="0" smtClean="0"/>
              <a:t>Shows how people want to lend/borrow money for long term investments</a:t>
            </a:r>
            <a:endParaRPr lang="en-US" dirty="0"/>
          </a:p>
        </p:txBody>
      </p:sp>
      <p:sp>
        <p:nvSpPr>
          <p:cNvPr id="4" name="Right Arrow 3"/>
          <p:cNvSpPr/>
          <p:nvPr/>
        </p:nvSpPr>
        <p:spPr>
          <a:xfrm rot="8590641">
            <a:off x="3855930" y="1211950"/>
            <a:ext cx="1591408" cy="624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ight Arrow 5"/>
          <p:cNvSpPr/>
          <p:nvPr/>
        </p:nvSpPr>
        <p:spPr>
          <a:xfrm rot="2228596">
            <a:off x="5622862" y="1209445"/>
            <a:ext cx="1591408" cy="624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hlinkClick r:id="rId2" action="ppaction://hlinksldjump"/>
          </p:cNvPr>
          <p:cNvSpPr/>
          <p:nvPr/>
        </p:nvSpPr>
        <p:spPr>
          <a:xfrm>
            <a:off x="2851355" y="2340077"/>
            <a:ext cx="976252" cy="442452"/>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hlinkClick r:id="rId3" action="ppaction://hlinksldjump"/>
          </p:cNvPr>
          <p:cNvSpPr/>
          <p:nvPr/>
        </p:nvSpPr>
        <p:spPr>
          <a:xfrm>
            <a:off x="9896191" y="2295833"/>
            <a:ext cx="976252" cy="442452"/>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p:nvPicPr>
        <p:blipFill>
          <a:blip r:embed="rId4"/>
          <a:stretch>
            <a:fillRect/>
          </a:stretch>
        </p:blipFill>
        <p:spPr>
          <a:xfrm>
            <a:off x="739138" y="4307839"/>
            <a:ext cx="3629662" cy="2332220"/>
          </a:xfrm>
          <a:prstGeom prst="rect">
            <a:avLst/>
          </a:prstGeom>
        </p:spPr>
      </p:pic>
      <p:pic>
        <p:nvPicPr>
          <p:cNvPr id="10" name="Picture 9"/>
          <p:cNvPicPr>
            <a:picLocks noChangeAspect="1"/>
          </p:cNvPicPr>
          <p:nvPr/>
        </p:nvPicPr>
        <p:blipFill>
          <a:blip r:embed="rId5"/>
          <a:stretch>
            <a:fillRect/>
          </a:stretch>
        </p:blipFill>
        <p:spPr>
          <a:xfrm>
            <a:off x="7424824" y="4084319"/>
            <a:ext cx="3070456" cy="2566711"/>
          </a:xfrm>
          <a:prstGeom prst="rect">
            <a:avLst/>
          </a:prstGeom>
        </p:spPr>
      </p:pic>
    </p:spTree>
    <p:extLst>
      <p:ext uri="{BB962C8B-B14F-4D97-AF65-F5344CB8AC3E}">
        <p14:creationId xmlns:p14="http://schemas.microsoft.com/office/powerpoint/2010/main" val="14331559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Money Market / Liquidity Preference Model</a:t>
            </a:r>
            <a:endParaRPr lang="en-AU" dirty="0"/>
          </a:p>
        </p:txBody>
      </p:sp>
      <p:sp>
        <p:nvSpPr>
          <p:cNvPr id="4" name="Text Placeholder 3"/>
          <p:cNvSpPr>
            <a:spLocks noGrp="1"/>
          </p:cNvSpPr>
          <p:nvPr>
            <p:ph type="body" idx="1"/>
          </p:nvPr>
        </p:nvSpPr>
        <p:spPr/>
        <p:txBody>
          <a:bodyPr/>
          <a:lstStyle/>
          <a:p>
            <a:endParaRPr lang="en-AU"/>
          </a:p>
        </p:txBody>
      </p:sp>
    </p:spTree>
    <p:extLst>
      <p:ext uri="{BB962C8B-B14F-4D97-AF65-F5344CB8AC3E}">
        <p14:creationId xmlns:p14="http://schemas.microsoft.com/office/powerpoint/2010/main" val="32675529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122" y="212726"/>
            <a:ext cx="10353145" cy="744008"/>
          </a:xfrm>
        </p:spPr>
        <p:txBody>
          <a:bodyPr/>
          <a:lstStyle/>
          <a:p>
            <a:r>
              <a:rPr lang="en-US" b="1" dirty="0"/>
              <a:t>Money Market / Liquidity Preference </a:t>
            </a:r>
            <a:r>
              <a:rPr lang="en-US" b="1" dirty="0" smtClean="0"/>
              <a:t>Model</a:t>
            </a:r>
            <a:endParaRPr lang="en-US" b="1" dirty="0"/>
          </a:p>
        </p:txBody>
      </p:sp>
      <p:sp>
        <p:nvSpPr>
          <p:cNvPr id="6" name="Content Placeholder 5"/>
          <p:cNvSpPr>
            <a:spLocks noGrp="1"/>
          </p:cNvSpPr>
          <p:nvPr>
            <p:ph sz="half" idx="2"/>
          </p:nvPr>
        </p:nvSpPr>
        <p:spPr>
          <a:xfrm>
            <a:off x="360286" y="1035558"/>
            <a:ext cx="5793687" cy="4811863"/>
          </a:xfrm>
        </p:spPr>
        <p:txBody>
          <a:bodyPr>
            <a:normAutofit fontScale="77500" lnSpcReduction="20000"/>
          </a:bodyPr>
          <a:lstStyle/>
          <a:p>
            <a:r>
              <a:rPr lang="en-US" dirty="0" smtClean="0">
                <a:solidFill>
                  <a:srgbClr val="00B0F0"/>
                </a:solidFill>
              </a:rPr>
              <a:t>Money demand </a:t>
            </a:r>
            <a:r>
              <a:rPr lang="en-US" dirty="0" smtClean="0"/>
              <a:t>/ Liquidity </a:t>
            </a:r>
            <a:r>
              <a:rPr lang="en-US" dirty="0"/>
              <a:t>preference refers to the </a:t>
            </a:r>
            <a:r>
              <a:rPr lang="en-US" dirty="0">
                <a:solidFill>
                  <a:srgbClr val="00B0F0"/>
                </a:solidFill>
              </a:rPr>
              <a:t>choice of holding money versus saving it elsewhere</a:t>
            </a:r>
            <a:r>
              <a:rPr lang="en-US" dirty="0"/>
              <a:t>. (Liquidity = cash, </a:t>
            </a:r>
            <a:r>
              <a:rPr lang="en-US" dirty="0" err="1"/>
              <a:t>eg</a:t>
            </a:r>
            <a:r>
              <a:rPr lang="en-US" dirty="0"/>
              <a:t>. converting a house to cash by selling</a:t>
            </a:r>
            <a:r>
              <a:rPr lang="en-US" dirty="0" smtClean="0"/>
              <a:t>)</a:t>
            </a:r>
          </a:p>
          <a:p>
            <a:r>
              <a:rPr lang="en-US" dirty="0" smtClean="0"/>
              <a:t>Note: This money is </a:t>
            </a:r>
            <a:r>
              <a:rPr lang="en-US" dirty="0" smtClean="0">
                <a:solidFill>
                  <a:srgbClr val="00B0F0"/>
                </a:solidFill>
              </a:rPr>
              <a:t>M1, liquid money</a:t>
            </a:r>
            <a:r>
              <a:rPr lang="en-US" dirty="0" smtClean="0"/>
              <a:t>.</a:t>
            </a:r>
            <a:endParaRPr lang="en-US" dirty="0"/>
          </a:p>
          <a:p>
            <a:r>
              <a:rPr lang="en-US" dirty="0" smtClean="0"/>
              <a:t>Reasons to hold money</a:t>
            </a:r>
          </a:p>
          <a:p>
            <a:pPr lvl="1"/>
            <a:r>
              <a:rPr lang="en-US" dirty="0" smtClean="0"/>
              <a:t>transactions (consumption)</a:t>
            </a:r>
          </a:p>
          <a:p>
            <a:pPr lvl="1"/>
            <a:r>
              <a:rPr lang="en-US" dirty="0" smtClean="0"/>
              <a:t>As an asset</a:t>
            </a:r>
          </a:p>
          <a:p>
            <a:pPr lvl="1"/>
            <a:r>
              <a:rPr lang="en-US" dirty="0" smtClean="0"/>
              <a:t>Precaution</a:t>
            </a:r>
          </a:p>
          <a:p>
            <a:r>
              <a:rPr lang="en-US" dirty="0" smtClean="0"/>
              <a:t>Remember: The</a:t>
            </a:r>
            <a:r>
              <a:rPr lang="en-US" dirty="0" smtClean="0">
                <a:solidFill>
                  <a:srgbClr val="00B0F0"/>
                </a:solidFill>
              </a:rPr>
              <a:t> cost of holding money</a:t>
            </a:r>
            <a:r>
              <a:rPr lang="en-US" dirty="0" smtClean="0"/>
              <a:t> is the </a:t>
            </a:r>
            <a:r>
              <a:rPr lang="en-US" dirty="0" smtClean="0">
                <a:solidFill>
                  <a:srgbClr val="00B0F0"/>
                </a:solidFill>
              </a:rPr>
              <a:t>nominal interest rate</a:t>
            </a:r>
            <a:r>
              <a:rPr lang="en-US" dirty="0" smtClean="0"/>
              <a:t>, </a:t>
            </a:r>
            <a:r>
              <a:rPr lang="en-US" dirty="0" err="1" smtClean="0"/>
              <a:t>ie</a:t>
            </a:r>
            <a:r>
              <a:rPr lang="en-US" dirty="0" smtClean="0"/>
              <a:t>. the interest that you give up.</a:t>
            </a:r>
          </a:p>
          <a:p>
            <a:pPr lvl="1"/>
            <a:r>
              <a:rPr lang="en-US" dirty="0" smtClean="0"/>
              <a:t>You do not receive interest when you hold cash or keep money in checking accounts.</a:t>
            </a:r>
          </a:p>
          <a:p>
            <a:pPr lvl="1"/>
            <a:r>
              <a:rPr lang="en-US" dirty="0" smtClean="0"/>
              <a:t>(Interest is also the reward for not holding liquid money.)</a:t>
            </a:r>
            <a:endParaRPr lang="en-US" dirty="0"/>
          </a:p>
        </p:txBody>
      </p:sp>
      <p:pic>
        <p:nvPicPr>
          <p:cNvPr id="3" name="Picture 2"/>
          <p:cNvPicPr>
            <a:picLocks noChangeAspect="1"/>
          </p:cNvPicPr>
          <p:nvPr/>
        </p:nvPicPr>
        <p:blipFill>
          <a:blip r:embed="rId2"/>
          <a:stretch>
            <a:fillRect/>
          </a:stretch>
        </p:blipFill>
        <p:spPr>
          <a:xfrm>
            <a:off x="6177632" y="1456538"/>
            <a:ext cx="5648756" cy="4332813"/>
          </a:xfrm>
          <a:prstGeom prst="rect">
            <a:avLst/>
          </a:prstGeom>
        </p:spPr>
      </p:pic>
      <p:sp>
        <p:nvSpPr>
          <p:cNvPr id="2" name="Right Arrow 1"/>
          <p:cNvSpPr/>
          <p:nvPr/>
        </p:nvSpPr>
        <p:spPr>
          <a:xfrm rot="9055075">
            <a:off x="7606772" y="1889143"/>
            <a:ext cx="1802423" cy="162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p:cNvSpPr txBox="1"/>
          <p:nvPr/>
        </p:nvSpPr>
        <p:spPr>
          <a:xfrm>
            <a:off x="9306140" y="1045818"/>
            <a:ext cx="2127738" cy="830997"/>
          </a:xfrm>
          <a:prstGeom prst="rect">
            <a:avLst/>
          </a:prstGeom>
          <a:noFill/>
        </p:spPr>
        <p:txBody>
          <a:bodyPr wrap="square" rtlCol="0">
            <a:spAutoFit/>
          </a:bodyPr>
          <a:lstStyle/>
          <a:p>
            <a:r>
              <a:rPr lang="en-AU" sz="1200" dirty="0" smtClean="0"/>
              <a:t>These are high value users; people who want to hold liquid money even if they give up a lot of interest.</a:t>
            </a:r>
            <a:endParaRPr lang="en-AU" sz="1200" dirty="0"/>
          </a:p>
        </p:txBody>
      </p:sp>
      <p:sp>
        <p:nvSpPr>
          <p:cNvPr id="7" name="TextBox 6"/>
          <p:cNvSpPr txBox="1"/>
          <p:nvPr/>
        </p:nvSpPr>
        <p:spPr>
          <a:xfrm>
            <a:off x="10269090" y="2702864"/>
            <a:ext cx="2127738" cy="1200329"/>
          </a:xfrm>
          <a:prstGeom prst="rect">
            <a:avLst/>
          </a:prstGeom>
          <a:noFill/>
        </p:spPr>
        <p:txBody>
          <a:bodyPr wrap="square" rtlCol="0">
            <a:spAutoFit/>
          </a:bodyPr>
          <a:lstStyle/>
          <a:p>
            <a:r>
              <a:rPr lang="en-AU" sz="1200" dirty="0" smtClean="0"/>
              <a:t>As the interest rate falls, the Cost of holding liquid money falls because people aren’t giving up as much interest.</a:t>
            </a:r>
          </a:p>
          <a:p>
            <a:r>
              <a:rPr lang="en-AU" sz="1200" dirty="0" smtClean="0"/>
              <a:t>More people will hold liquid money. </a:t>
            </a:r>
            <a:endParaRPr lang="en-AU" sz="1200" dirty="0"/>
          </a:p>
        </p:txBody>
      </p:sp>
      <p:sp>
        <p:nvSpPr>
          <p:cNvPr id="8" name="Right Arrow 7"/>
          <p:cNvSpPr/>
          <p:nvPr/>
        </p:nvSpPr>
        <p:spPr>
          <a:xfrm rot="9055075">
            <a:off x="9168001" y="4076715"/>
            <a:ext cx="1146871" cy="109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6177632" y="5495192"/>
            <a:ext cx="4276422" cy="1200329"/>
          </a:xfrm>
          <a:prstGeom prst="rect">
            <a:avLst/>
          </a:prstGeom>
          <a:solidFill>
            <a:srgbClr val="FFFF00"/>
          </a:solidFill>
        </p:spPr>
        <p:txBody>
          <a:bodyPr wrap="square" rtlCol="0">
            <a:spAutoFit/>
          </a:bodyPr>
          <a:lstStyle/>
          <a:p>
            <a:r>
              <a:rPr lang="en-AU" sz="1600" dirty="0" smtClean="0">
                <a:solidFill>
                  <a:srgbClr val="FF0000"/>
                </a:solidFill>
              </a:rPr>
              <a:t>Summary</a:t>
            </a:r>
          </a:p>
          <a:p>
            <a:r>
              <a:rPr lang="en-AU" sz="1400" dirty="0" smtClean="0">
                <a:solidFill>
                  <a:srgbClr val="FF0000"/>
                </a:solidFill>
              </a:rPr>
              <a:t>The demand for liquid money is for transactions and to hold as an asset. </a:t>
            </a:r>
          </a:p>
          <a:p>
            <a:r>
              <a:rPr lang="en-AU" sz="1400" dirty="0" smtClean="0">
                <a:solidFill>
                  <a:srgbClr val="FF0000"/>
                </a:solidFill>
              </a:rPr>
              <a:t>There is a negative relationship between interest rate and money held. </a:t>
            </a:r>
            <a:endParaRPr lang="en-AU" dirty="0"/>
          </a:p>
        </p:txBody>
      </p:sp>
      <p:cxnSp>
        <p:nvCxnSpPr>
          <p:cNvPr id="11" name="Straight Connector 10"/>
          <p:cNvCxnSpPr/>
          <p:nvPr/>
        </p:nvCxnSpPr>
        <p:spPr>
          <a:xfrm>
            <a:off x="7596554" y="2479086"/>
            <a:ext cx="0" cy="278320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7101588" y="2457412"/>
            <a:ext cx="494966" cy="21674"/>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213784" y="4502480"/>
            <a:ext cx="20877" cy="781533"/>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101588" y="4502480"/>
            <a:ext cx="2112196"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41440" y="2457412"/>
            <a:ext cx="487680" cy="369332"/>
          </a:xfrm>
          <a:prstGeom prst="rect">
            <a:avLst/>
          </a:prstGeom>
          <a:noFill/>
        </p:spPr>
        <p:txBody>
          <a:bodyPr wrap="square" rtlCol="0">
            <a:spAutoFit/>
          </a:bodyPr>
          <a:lstStyle/>
          <a:p>
            <a:r>
              <a:rPr lang="en-AU" dirty="0" smtClean="0"/>
              <a:t>6%</a:t>
            </a:r>
            <a:endParaRPr lang="en-AU" dirty="0"/>
          </a:p>
        </p:txBody>
      </p:sp>
      <p:sp>
        <p:nvSpPr>
          <p:cNvPr id="22" name="TextBox 21"/>
          <p:cNvSpPr txBox="1"/>
          <p:nvPr/>
        </p:nvSpPr>
        <p:spPr>
          <a:xfrm>
            <a:off x="6443019" y="4317814"/>
            <a:ext cx="487680" cy="369332"/>
          </a:xfrm>
          <a:prstGeom prst="rect">
            <a:avLst/>
          </a:prstGeom>
          <a:noFill/>
        </p:spPr>
        <p:txBody>
          <a:bodyPr wrap="square" rtlCol="0">
            <a:spAutoFit/>
          </a:bodyPr>
          <a:lstStyle/>
          <a:p>
            <a:r>
              <a:rPr lang="en-AU" dirty="0" smtClean="0"/>
              <a:t>1%</a:t>
            </a:r>
            <a:endParaRPr lang="en-AU" dirty="0"/>
          </a:p>
        </p:txBody>
      </p:sp>
      <p:sp>
        <p:nvSpPr>
          <p:cNvPr id="23" name="Oval 22">
            <a:hlinkClick r:id="rId3" action="ppaction://hlinksldjump"/>
          </p:cNvPr>
          <p:cNvSpPr/>
          <p:nvPr/>
        </p:nvSpPr>
        <p:spPr>
          <a:xfrm>
            <a:off x="0" y="0"/>
            <a:ext cx="487680" cy="442452"/>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a:off x="6238412" y="1356978"/>
            <a:ext cx="1110659" cy="307777"/>
          </a:xfrm>
          <a:prstGeom prst="rect">
            <a:avLst/>
          </a:prstGeom>
          <a:noFill/>
        </p:spPr>
        <p:txBody>
          <a:bodyPr wrap="square" rtlCol="0">
            <a:spAutoFit/>
          </a:bodyPr>
          <a:lstStyle/>
          <a:p>
            <a:r>
              <a:rPr lang="en-AU" sz="1400" b="1" dirty="0" smtClean="0"/>
              <a:t>Nominal</a:t>
            </a:r>
            <a:endParaRPr lang="en-AU" sz="1400" b="1" dirty="0"/>
          </a:p>
        </p:txBody>
      </p:sp>
      <p:sp>
        <p:nvSpPr>
          <p:cNvPr id="13" name="TextBox 12"/>
          <p:cNvSpPr txBox="1"/>
          <p:nvPr/>
        </p:nvSpPr>
        <p:spPr>
          <a:xfrm>
            <a:off x="10981267" y="5696125"/>
            <a:ext cx="662652" cy="369332"/>
          </a:xfrm>
          <a:prstGeom prst="rect">
            <a:avLst/>
          </a:prstGeom>
          <a:noFill/>
        </p:spPr>
        <p:txBody>
          <a:bodyPr wrap="square" rtlCol="0">
            <a:spAutoFit/>
          </a:bodyPr>
          <a:lstStyle/>
          <a:p>
            <a:r>
              <a:rPr lang="en-US" dirty="0" smtClean="0"/>
              <a:t>(M1)</a:t>
            </a:r>
            <a:endParaRPr lang="en-US" dirty="0"/>
          </a:p>
        </p:txBody>
      </p:sp>
      <p:pic>
        <p:nvPicPr>
          <p:cNvPr id="15" name="Picture 14"/>
          <p:cNvPicPr>
            <a:picLocks noChangeAspect="1"/>
          </p:cNvPicPr>
          <p:nvPr/>
        </p:nvPicPr>
        <p:blipFill>
          <a:blip r:embed="rId4"/>
          <a:stretch>
            <a:fillRect/>
          </a:stretch>
        </p:blipFill>
        <p:spPr>
          <a:xfrm>
            <a:off x="6706436" y="1827306"/>
            <a:ext cx="257211" cy="285790"/>
          </a:xfrm>
          <a:prstGeom prst="rect">
            <a:avLst/>
          </a:prstGeom>
        </p:spPr>
      </p:pic>
    </p:spTree>
    <p:extLst>
      <p:ext uri="{BB962C8B-B14F-4D97-AF65-F5344CB8AC3E}">
        <p14:creationId xmlns:p14="http://schemas.microsoft.com/office/powerpoint/2010/main" val="6901582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5"/>
            <a:ext cx="5352822" cy="509839"/>
          </a:xfrm>
        </p:spPr>
        <p:txBody>
          <a:bodyPr>
            <a:normAutofit fontScale="90000"/>
          </a:bodyPr>
          <a:lstStyle/>
          <a:p>
            <a:r>
              <a:rPr lang="en-AU" dirty="0" smtClean="0"/>
              <a:t>Reasons to Hold Money</a:t>
            </a:r>
            <a:endParaRPr lang="en-AU" dirty="0"/>
          </a:p>
        </p:txBody>
      </p:sp>
      <p:sp>
        <p:nvSpPr>
          <p:cNvPr id="8" name="Content Placeholder 7"/>
          <p:cNvSpPr>
            <a:spLocks noGrp="1"/>
          </p:cNvSpPr>
          <p:nvPr>
            <p:ph sz="half" idx="1"/>
          </p:nvPr>
        </p:nvSpPr>
        <p:spPr>
          <a:xfrm>
            <a:off x="507968" y="1069107"/>
            <a:ext cx="5181600" cy="4351338"/>
          </a:xfrm>
          <a:solidFill>
            <a:schemeClr val="bg1">
              <a:lumMod val="95000"/>
            </a:schemeClr>
          </a:solidFill>
        </p:spPr>
        <p:txBody>
          <a:bodyPr>
            <a:normAutofit/>
          </a:bodyPr>
          <a:lstStyle/>
          <a:p>
            <a:pPr marL="0" indent="0">
              <a:buNone/>
            </a:pPr>
            <a:r>
              <a:rPr lang="en-AU" b="1" dirty="0" smtClean="0"/>
              <a:t>Transactions</a:t>
            </a:r>
          </a:p>
          <a:p>
            <a:r>
              <a:rPr lang="en-AU" sz="2400" dirty="0" smtClean="0"/>
              <a:t>This is self explanatory. Liquid money is needed to buy things.</a:t>
            </a:r>
          </a:p>
          <a:p>
            <a:r>
              <a:rPr lang="en-AU" sz="2400" dirty="0" smtClean="0"/>
              <a:t>This includes all expenditure within the economy, namely</a:t>
            </a:r>
          </a:p>
          <a:p>
            <a:pPr lvl="1"/>
            <a:r>
              <a:rPr lang="en-AU" sz="2000" dirty="0" smtClean="0"/>
              <a:t>C, I, G, X-M</a:t>
            </a:r>
          </a:p>
          <a:p>
            <a:pPr lvl="1"/>
            <a:r>
              <a:rPr lang="en-AU" sz="2000" dirty="0" smtClean="0"/>
              <a:t>Therefore, holding </a:t>
            </a:r>
            <a:r>
              <a:rPr lang="en-AU" sz="2000" dirty="0" smtClean="0">
                <a:solidFill>
                  <a:srgbClr val="00B0F0"/>
                </a:solidFill>
              </a:rPr>
              <a:t>M1 money </a:t>
            </a:r>
            <a:r>
              <a:rPr lang="en-AU" sz="2000" dirty="0" smtClean="0"/>
              <a:t>is very much </a:t>
            </a:r>
            <a:r>
              <a:rPr lang="en-AU" sz="2000" dirty="0" smtClean="0">
                <a:solidFill>
                  <a:srgbClr val="00B0F0"/>
                </a:solidFill>
              </a:rPr>
              <a:t>linked to Aggregate Demand</a:t>
            </a:r>
            <a:r>
              <a:rPr lang="en-AU" sz="2000" dirty="0" smtClean="0"/>
              <a:t>!</a:t>
            </a:r>
            <a:endParaRPr lang="en-AU" sz="2000" dirty="0"/>
          </a:p>
          <a:p>
            <a:pPr lvl="1"/>
            <a:endParaRPr lang="en-AU" dirty="0"/>
          </a:p>
        </p:txBody>
      </p:sp>
      <p:sp>
        <p:nvSpPr>
          <p:cNvPr id="9" name="Content Placeholder 8"/>
          <p:cNvSpPr>
            <a:spLocks noGrp="1"/>
          </p:cNvSpPr>
          <p:nvPr>
            <p:ph sz="half" idx="2"/>
          </p:nvPr>
        </p:nvSpPr>
        <p:spPr>
          <a:xfrm>
            <a:off x="6083933" y="1611964"/>
            <a:ext cx="5181600" cy="4351338"/>
          </a:xfrm>
          <a:solidFill>
            <a:schemeClr val="bg1">
              <a:lumMod val="85000"/>
            </a:schemeClr>
          </a:solidFill>
        </p:spPr>
        <p:txBody>
          <a:bodyPr>
            <a:normAutofit/>
          </a:bodyPr>
          <a:lstStyle/>
          <a:p>
            <a:pPr marL="0" indent="0">
              <a:buNone/>
            </a:pPr>
            <a:r>
              <a:rPr lang="en-AU" b="1" dirty="0" smtClean="0"/>
              <a:t>Asset</a:t>
            </a:r>
          </a:p>
          <a:p>
            <a:r>
              <a:rPr lang="en-AU" dirty="0" smtClean="0"/>
              <a:t>Money, like any asset can go up or down in value.</a:t>
            </a:r>
          </a:p>
          <a:p>
            <a:r>
              <a:rPr lang="en-AU" sz="2000" dirty="0" smtClean="0"/>
              <a:t>Some investors speculate on the prices of various currencies. They can earn profit if they can correctly predict whether the value of an asset goes up or down. </a:t>
            </a:r>
          </a:p>
          <a:p>
            <a:pPr lvl="1"/>
            <a:r>
              <a:rPr lang="en-AU" sz="1600" dirty="0" smtClean="0"/>
              <a:t>Example: Buy 100 USD for 680RMB, then later sell $100 USD for 720RMB. In this case you have made 40RMB profit!)</a:t>
            </a:r>
            <a:endParaRPr lang="en-AU" sz="1600" dirty="0"/>
          </a:p>
        </p:txBody>
      </p:sp>
      <p:pic>
        <p:nvPicPr>
          <p:cNvPr id="5" name="Picture 4"/>
          <p:cNvPicPr>
            <a:picLocks noChangeAspect="1"/>
          </p:cNvPicPr>
          <p:nvPr/>
        </p:nvPicPr>
        <p:blipFill>
          <a:blip r:embed="rId2"/>
          <a:stretch>
            <a:fillRect/>
          </a:stretch>
        </p:blipFill>
        <p:spPr>
          <a:xfrm>
            <a:off x="300209" y="4620012"/>
            <a:ext cx="1550569" cy="1066529"/>
          </a:xfrm>
          <a:prstGeom prst="rect">
            <a:avLst/>
          </a:prstGeom>
        </p:spPr>
      </p:pic>
      <p:pic>
        <p:nvPicPr>
          <p:cNvPr id="2" name="Picture 1"/>
          <p:cNvPicPr>
            <a:picLocks noChangeAspect="1"/>
          </p:cNvPicPr>
          <p:nvPr/>
        </p:nvPicPr>
        <p:blipFill>
          <a:blip r:embed="rId3"/>
          <a:stretch>
            <a:fillRect/>
          </a:stretch>
        </p:blipFill>
        <p:spPr>
          <a:xfrm>
            <a:off x="634616" y="5849758"/>
            <a:ext cx="1368766" cy="1008242"/>
          </a:xfrm>
          <a:prstGeom prst="rect">
            <a:avLst/>
          </a:prstGeom>
        </p:spPr>
      </p:pic>
      <p:pic>
        <p:nvPicPr>
          <p:cNvPr id="3" name="Picture 2"/>
          <p:cNvPicPr>
            <a:picLocks noChangeAspect="1"/>
          </p:cNvPicPr>
          <p:nvPr/>
        </p:nvPicPr>
        <p:blipFill>
          <a:blip r:embed="rId4"/>
          <a:stretch>
            <a:fillRect/>
          </a:stretch>
        </p:blipFill>
        <p:spPr>
          <a:xfrm>
            <a:off x="2641571" y="4669217"/>
            <a:ext cx="1736713" cy="1340904"/>
          </a:xfrm>
          <a:prstGeom prst="rect">
            <a:avLst/>
          </a:prstGeom>
        </p:spPr>
      </p:pic>
      <p:pic>
        <p:nvPicPr>
          <p:cNvPr id="4" name="Picture 3"/>
          <p:cNvPicPr>
            <a:picLocks noChangeAspect="1"/>
          </p:cNvPicPr>
          <p:nvPr/>
        </p:nvPicPr>
        <p:blipFill>
          <a:blip r:embed="rId5"/>
          <a:stretch>
            <a:fillRect/>
          </a:stretch>
        </p:blipFill>
        <p:spPr>
          <a:xfrm>
            <a:off x="3437691" y="5838834"/>
            <a:ext cx="1652751" cy="1008242"/>
          </a:xfrm>
          <a:prstGeom prst="rect">
            <a:avLst/>
          </a:prstGeom>
        </p:spPr>
      </p:pic>
      <p:pic>
        <p:nvPicPr>
          <p:cNvPr id="6" name="Picture 5"/>
          <p:cNvPicPr>
            <a:picLocks noChangeAspect="1"/>
          </p:cNvPicPr>
          <p:nvPr/>
        </p:nvPicPr>
        <p:blipFill>
          <a:blip r:embed="rId6"/>
          <a:stretch>
            <a:fillRect/>
          </a:stretch>
        </p:blipFill>
        <p:spPr>
          <a:xfrm>
            <a:off x="6191022" y="5311849"/>
            <a:ext cx="2026110" cy="1427849"/>
          </a:xfrm>
          <a:prstGeom prst="rect">
            <a:avLst/>
          </a:prstGeom>
        </p:spPr>
      </p:pic>
      <p:pic>
        <p:nvPicPr>
          <p:cNvPr id="10" name="Picture 9"/>
          <p:cNvPicPr>
            <a:picLocks noChangeAspect="1"/>
          </p:cNvPicPr>
          <p:nvPr/>
        </p:nvPicPr>
        <p:blipFill>
          <a:blip r:embed="rId7"/>
          <a:stretch>
            <a:fillRect/>
          </a:stretch>
        </p:blipFill>
        <p:spPr>
          <a:xfrm>
            <a:off x="8571445" y="5186906"/>
            <a:ext cx="2191056" cy="1552792"/>
          </a:xfrm>
          <a:prstGeom prst="rect">
            <a:avLst/>
          </a:prstGeom>
        </p:spPr>
      </p:pic>
      <p:sp>
        <p:nvSpPr>
          <p:cNvPr id="11" name="TextBox 10"/>
          <p:cNvSpPr txBox="1"/>
          <p:nvPr/>
        </p:nvSpPr>
        <p:spPr>
          <a:xfrm>
            <a:off x="6353118" y="170982"/>
            <a:ext cx="5019504" cy="1354217"/>
          </a:xfrm>
          <a:prstGeom prst="rect">
            <a:avLst/>
          </a:prstGeom>
          <a:solidFill>
            <a:srgbClr val="FFFF00"/>
          </a:solidFill>
        </p:spPr>
        <p:txBody>
          <a:bodyPr wrap="square" rtlCol="0">
            <a:spAutoFit/>
          </a:bodyPr>
          <a:lstStyle/>
          <a:p>
            <a:r>
              <a:rPr lang="en-AU" dirty="0" smtClean="0">
                <a:solidFill>
                  <a:srgbClr val="FF0000"/>
                </a:solidFill>
              </a:rPr>
              <a:t>Summary</a:t>
            </a:r>
            <a:endParaRPr lang="en-AU" sz="1600" dirty="0" smtClean="0">
              <a:solidFill>
                <a:srgbClr val="FF0000"/>
              </a:solidFill>
            </a:endParaRPr>
          </a:p>
          <a:p>
            <a:r>
              <a:rPr lang="en-AU" sz="1600" dirty="0" smtClean="0">
                <a:solidFill>
                  <a:srgbClr val="FF0000"/>
                </a:solidFill>
              </a:rPr>
              <a:t>M1 money is held for 3 reasons: Transactions, as an Asset, as a precaution. </a:t>
            </a:r>
          </a:p>
          <a:p>
            <a:r>
              <a:rPr lang="en-AU" sz="1600" dirty="0" smtClean="0">
                <a:solidFill>
                  <a:srgbClr val="FF0000"/>
                </a:solidFill>
              </a:rPr>
              <a:t>The need for M1 money in transactions means that demand for money is linked to Aggregate Demand. </a:t>
            </a:r>
            <a:endParaRPr lang="en-AU" sz="1600" dirty="0">
              <a:solidFill>
                <a:srgbClr val="FF0000"/>
              </a:solidFill>
            </a:endParaRPr>
          </a:p>
        </p:txBody>
      </p:sp>
    </p:spTree>
    <p:extLst>
      <p:ext uri="{BB962C8B-B14F-4D97-AF65-F5344CB8AC3E}">
        <p14:creationId xmlns:p14="http://schemas.microsoft.com/office/powerpoint/2010/main" val="147046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838200" y="365125"/>
            <a:ext cx="5352822" cy="509839"/>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smtClean="0"/>
              <a:t>Reasons to Hold Money continued…</a:t>
            </a:r>
            <a:endParaRPr lang="en-AU" dirty="0"/>
          </a:p>
        </p:txBody>
      </p:sp>
      <p:sp>
        <p:nvSpPr>
          <p:cNvPr id="6" name="Content Placeholder 7"/>
          <p:cNvSpPr txBox="1">
            <a:spLocks/>
          </p:cNvSpPr>
          <p:nvPr/>
        </p:nvSpPr>
        <p:spPr>
          <a:xfrm>
            <a:off x="507968" y="1069107"/>
            <a:ext cx="5181600" cy="4351338"/>
          </a:xfrm>
          <a:prstGeom prst="rect">
            <a:avLst/>
          </a:prstGeom>
          <a:solidFill>
            <a:schemeClr val="accent1">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b="1" dirty="0" smtClean="0"/>
              <a:t>Precaution</a:t>
            </a:r>
          </a:p>
          <a:p>
            <a:r>
              <a:rPr lang="en-AU" sz="2400" dirty="0" smtClean="0"/>
              <a:t>This is a relatively minor category, however many people store small amounts of cash for certain emergency situations.</a:t>
            </a:r>
          </a:p>
          <a:p>
            <a:r>
              <a:rPr lang="en-AU" sz="2400" dirty="0" err="1" smtClean="0"/>
              <a:t>Eg</a:t>
            </a:r>
            <a:r>
              <a:rPr lang="en-AU" sz="2400" dirty="0" smtClean="0"/>
              <a:t>. Many people keep some extra money in their wallet.</a:t>
            </a:r>
          </a:p>
          <a:p>
            <a:r>
              <a:rPr lang="en-AU" sz="2400" dirty="0" smtClean="0"/>
              <a:t>Many people keep extra money in their house in a safe place.</a:t>
            </a:r>
            <a:endParaRPr lang="en-AU" sz="2000" dirty="0" smtClean="0"/>
          </a:p>
          <a:p>
            <a:pPr lvl="1"/>
            <a:endParaRPr lang="en-AU" dirty="0"/>
          </a:p>
        </p:txBody>
      </p:sp>
      <p:pic>
        <p:nvPicPr>
          <p:cNvPr id="7" name="Picture 6"/>
          <p:cNvPicPr>
            <a:picLocks noChangeAspect="1"/>
          </p:cNvPicPr>
          <p:nvPr/>
        </p:nvPicPr>
        <p:blipFill>
          <a:blip r:embed="rId2"/>
          <a:stretch>
            <a:fillRect/>
          </a:stretch>
        </p:blipFill>
        <p:spPr>
          <a:xfrm>
            <a:off x="6191022" y="620044"/>
            <a:ext cx="2455673" cy="2438501"/>
          </a:xfrm>
          <a:prstGeom prst="rect">
            <a:avLst/>
          </a:prstGeom>
        </p:spPr>
      </p:pic>
      <p:pic>
        <p:nvPicPr>
          <p:cNvPr id="8" name="Picture 7"/>
          <p:cNvPicPr>
            <a:picLocks noChangeAspect="1"/>
          </p:cNvPicPr>
          <p:nvPr/>
        </p:nvPicPr>
        <p:blipFill>
          <a:blip r:embed="rId3"/>
          <a:stretch>
            <a:fillRect/>
          </a:stretch>
        </p:blipFill>
        <p:spPr>
          <a:xfrm>
            <a:off x="6191022" y="3313464"/>
            <a:ext cx="2219635" cy="2715004"/>
          </a:xfrm>
          <a:prstGeom prst="rect">
            <a:avLst/>
          </a:prstGeom>
        </p:spPr>
      </p:pic>
    </p:spTree>
    <p:extLst>
      <p:ext uri="{BB962C8B-B14F-4D97-AF65-F5344CB8AC3E}">
        <p14:creationId xmlns:p14="http://schemas.microsoft.com/office/powerpoint/2010/main" val="25587921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989" y="80645"/>
            <a:ext cx="3771411" cy="1138555"/>
          </a:xfrm>
        </p:spPr>
        <p:txBody>
          <a:bodyPr/>
          <a:lstStyle/>
          <a:p>
            <a:r>
              <a:rPr lang="en-US" dirty="0" smtClean="0"/>
              <a:t>Cash = Liquid</a:t>
            </a:r>
            <a:endParaRPr lang="en-US" dirty="0"/>
          </a:p>
        </p:txBody>
      </p:sp>
      <p:sp>
        <p:nvSpPr>
          <p:cNvPr id="3" name="Content Placeholder 2"/>
          <p:cNvSpPr>
            <a:spLocks noGrp="1"/>
          </p:cNvSpPr>
          <p:nvPr>
            <p:ph idx="1"/>
          </p:nvPr>
        </p:nvSpPr>
        <p:spPr>
          <a:xfrm>
            <a:off x="211667" y="1084023"/>
            <a:ext cx="7877581" cy="2679085"/>
          </a:xfrm>
        </p:spPr>
        <p:txBody>
          <a:bodyPr>
            <a:normAutofit fontScale="85000" lnSpcReduction="20000"/>
          </a:bodyPr>
          <a:lstStyle/>
          <a:p>
            <a:r>
              <a:rPr lang="en-US" dirty="0" smtClean="0">
                <a:solidFill>
                  <a:srgbClr val="00B0F0"/>
                </a:solidFill>
              </a:rPr>
              <a:t>Cash</a:t>
            </a:r>
            <a:r>
              <a:rPr lang="en-US" dirty="0" smtClean="0"/>
              <a:t> is the most liquid asset. It is </a:t>
            </a:r>
            <a:r>
              <a:rPr lang="en-US" dirty="0" smtClean="0">
                <a:solidFill>
                  <a:srgbClr val="00B0F0"/>
                </a:solidFill>
              </a:rPr>
              <a:t>100% liquid</a:t>
            </a:r>
            <a:r>
              <a:rPr lang="en-US" dirty="0" smtClean="0"/>
              <a:t>.</a:t>
            </a:r>
          </a:p>
          <a:p>
            <a:r>
              <a:rPr lang="en-US" dirty="0" smtClean="0"/>
              <a:t>We can also say cash </a:t>
            </a:r>
            <a:r>
              <a:rPr lang="en-US" dirty="0" smtClean="0">
                <a:solidFill>
                  <a:srgbClr val="00B0F0"/>
                </a:solidFill>
              </a:rPr>
              <a:t>has 100% liquidity</a:t>
            </a:r>
            <a:r>
              <a:rPr lang="en-US" dirty="0" smtClean="0"/>
              <a:t>.</a:t>
            </a:r>
          </a:p>
          <a:p>
            <a:endParaRPr lang="en-US" dirty="0"/>
          </a:p>
          <a:p>
            <a:r>
              <a:rPr lang="en-US" dirty="0" smtClean="0">
                <a:solidFill>
                  <a:srgbClr val="00B0F0"/>
                </a:solidFill>
              </a:rPr>
              <a:t>A house is not very liquid </a:t>
            </a:r>
            <a:r>
              <a:rPr lang="en-US" dirty="0" smtClean="0"/>
              <a:t>because it will take a while to convert to cash.</a:t>
            </a:r>
          </a:p>
          <a:p>
            <a:pPr lvl="1"/>
            <a:r>
              <a:rPr lang="en-US" dirty="0" smtClean="0"/>
              <a:t>You have to put the house up for sale, negotiate with buyers, sign documents and many other things! This process can take weeks or even months</a:t>
            </a:r>
            <a:r>
              <a:rPr lang="en-US" dirty="0"/>
              <a:t> </a:t>
            </a:r>
            <a:r>
              <a:rPr lang="en-US" dirty="0" smtClean="0"/>
              <a:t>before you can finally convert it to cash!</a:t>
            </a:r>
          </a:p>
          <a:p>
            <a:pPr lvl="1"/>
            <a:endParaRPr lang="en-US" dirty="0"/>
          </a:p>
          <a:p>
            <a:endParaRPr lang="en-US" dirty="0" smtClean="0"/>
          </a:p>
        </p:txBody>
      </p:sp>
      <p:sp>
        <p:nvSpPr>
          <p:cNvPr id="4" name="TextBox 3"/>
          <p:cNvSpPr txBox="1"/>
          <p:nvPr/>
        </p:nvSpPr>
        <p:spPr>
          <a:xfrm>
            <a:off x="9359900" y="5756255"/>
            <a:ext cx="2438400" cy="923330"/>
          </a:xfrm>
          <a:prstGeom prst="rect">
            <a:avLst/>
          </a:prstGeom>
          <a:noFill/>
        </p:spPr>
        <p:txBody>
          <a:bodyPr wrap="square" rtlCol="0">
            <a:spAutoFit/>
          </a:bodyPr>
          <a:lstStyle/>
          <a:p>
            <a:r>
              <a:rPr lang="en-US" dirty="0">
                <a:hlinkClick r:id="rId2"/>
              </a:rPr>
              <a:t>(1) Prison Economy | National Geographic - YouTube</a:t>
            </a:r>
            <a:endParaRPr lang="en-US" dirty="0"/>
          </a:p>
        </p:txBody>
      </p:sp>
      <p:pic>
        <p:nvPicPr>
          <p:cNvPr id="5" name="Picture 4"/>
          <p:cNvPicPr>
            <a:picLocks noChangeAspect="1"/>
          </p:cNvPicPr>
          <p:nvPr/>
        </p:nvPicPr>
        <p:blipFill>
          <a:blip r:embed="rId3"/>
          <a:stretch>
            <a:fillRect/>
          </a:stretch>
        </p:blipFill>
        <p:spPr>
          <a:xfrm>
            <a:off x="8809398" y="284176"/>
            <a:ext cx="2722201" cy="3099121"/>
          </a:xfrm>
          <a:prstGeom prst="rect">
            <a:avLst/>
          </a:prstGeom>
        </p:spPr>
      </p:pic>
      <p:sp>
        <p:nvSpPr>
          <p:cNvPr id="7" name="Rectangle 6"/>
          <p:cNvSpPr/>
          <p:nvPr/>
        </p:nvSpPr>
        <p:spPr>
          <a:xfrm>
            <a:off x="389467" y="4213661"/>
            <a:ext cx="6096000" cy="2308324"/>
          </a:xfrm>
          <a:prstGeom prst="rect">
            <a:avLst/>
          </a:prstGeom>
          <a:solidFill>
            <a:schemeClr val="accent6">
              <a:lumMod val="20000"/>
              <a:lumOff val="80000"/>
            </a:schemeClr>
          </a:solidFill>
        </p:spPr>
        <p:txBody>
          <a:bodyPr>
            <a:spAutoFit/>
          </a:bodyPr>
          <a:lstStyle/>
          <a:p>
            <a:r>
              <a:rPr lang="en-US" b="1" u="sng" dirty="0" smtClean="0"/>
              <a:t>Activity</a:t>
            </a:r>
          </a:p>
          <a:p>
            <a:r>
              <a:rPr lang="en-US" dirty="0" smtClean="0"/>
              <a:t>Put </a:t>
            </a:r>
            <a:r>
              <a:rPr lang="en-US" dirty="0"/>
              <a:t>these items in order of liquidity.</a:t>
            </a:r>
          </a:p>
          <a:p>
            <a:r>
              <a:rPr lang="en-US" dirty="0"/>
              <a:t>Shares, your retirement fund, your </a:t>
            </a:r>
            <a:r>
              <a:rPr lang="en-US" dirty="0" err="1"/>
              <a:t>Wechatpay</a:t>
            </a:r>
            <a:r>
              <a:rPr lang="en-US" dirty="0"/>
              <a:t> balance, US dollars in China, your laptop, a candy </a:t>
            </a:r>
            <a:r>
              <a:rPr lang="en-US" dirty="0" smtClean="0"/>
              <a:t>bar</a:t>
            </a:r>
          </a:p>
          <a:p>
            <a:endParaRPr lang="en-US" dirty="0"/>
          </a:p>
          <a:p>
            <a:endParaRPr lang="en-US" dirty="0" smtClean="0"/>
          </a:p>
          <a:p>
            <a:endParaRPr lang="en-US" dirty="0"/>
          </a:p>
          <a:p>
            <a:endParaRPr lang="en-US" dirty="0"/>
          </a:p>
        </p:txBody>
      </p:sp>
      <p:sp>
        <p:nvSpPr>
          <p:cNvPr id="6" name="TextBox 5"/>
          <p:cNvSpPr txBox="1"/>
          <p:nvPr/>
        </p:nvSpPr>
        <p:spPr>
          <a:xfrm>
            <a:off x="444989" y="5598655"/>
            <a:ext cx="5984956" cy="923330"/>
          </a:xfrm>
          <a:prstGeom prst="rect">
            <a:avLst/>
          </a:prstGeom>
          <a:noFill/>
        </p:spPr>
        <p:txBody>
          <a:bodyPr wrap="square" rtlCol="0">
            <a:spAutoFit/>
          </a:bodyPr>
          <a:lstStyle/>
          <a:p>
            <a:r>
              <a:rPr lang="en-AU" dirty="0" smtClean="0">
                <a:solidFill>
                  <a:srgbClr val="FF0000"/>
                </a:solidFill>
              </a:rPr>
              <a:t>Answer:</a:t>
            </a:r>
          </a:p>
          <a:p>
            <a:r>
              <a:rPr lang="en-AU" dirty="0" err="1" smtClean="0">
                <a:solidFill>
                  <a:srgbClr val="FF0000"/>
                </a:solidFill>
              </a:rPr>
              <a:t>Wechat</a:t>
            </a:r>
            <a:r>
              <a:rPr lang="en-AU" dirty="0" smtClean="0">
                <a:solidFill>
                  <a:srgbClr val="FF0000"/>
                </a:solidFill>
              </a:rPr>
              <a:t> pay, US dollars, Laptop, Candy Bar, Shares, Retirement Fund</a:t>
            </a:r>
            <a:endParaRPr lang="en-AU" dirty="0">
              <a:solidFill>
                <a:srgbClr val="FF0000"/>
              </a:solidFill>
            </a:endParaRPr>
          </a:p>
        </p:txBody>
      </p:sp>
      <p:sp>
        <p:nvSpPr>
          <p:cNvPr id="8" name="TextBox 7"/>
          <p:cNvSpPr txBox="1"/>
          <p:nvPr/>
        </p:nvSpPr>
        <p:spPr>
          <a:xfrm>
            <a:off x="6901962" y="3692613"/>
            <a:ext cx="4290646" cy="1754326"/>
          </a:xfrm>
          <a:prstGeom prst="rect">
            <a:avLst/>
          </a:prstGeom>
          <a:solidFill>
            <a:schemeClr val="accent4">
              <a:lumMod val="20000"/>
              <a:lumOff val="80000"/>
            </a:schemeClr>
          </a:solidFill>
        </p:spPr>
        <p:txBody>
          <a:bodyPr wrap="square" rtlCol="0">
            <a:spAutoFit/>
          </a:bodyPr>
          <a:lstStyle/>
          <a:p>
            <a:r>
              <a:rPr lang="en-AU" b="1" dirty="0" smtClean="0"/>
              <a:t>Thought Experiment</a:t>
            </a:r>
          </a:p>
          <a:p>
            <a:r>
              <a:rPr lang="en-AU" dirty="0" smtClean="0"/>
              <a:t>Imagine trying to pay for a taxi with a piece of your house! This isn’t possible and so you would need to convert your house to cash first before being able to buy goods/services.</a:t>
            </a:r>
            <a:endParaRPr lang="en-AU" dirty="0"/>
          </a:p>
        </p:txBody>
      </p:sp>
      <p:pic>
        <p:nvPicPr>
          <p:cNvPr id="9" name="Picture 8"/>
          <p:cNvPicPr>
            <a:picLocks noChangeAspect="1"/>
          </p:cNvPicPr>
          <p:nvPr/>
        </p:nvPicPr>
        <p:blipFill>
          <a:blip r:embed="rId4"/>
          <a:stretch>
            <a:fillRect/>
          </a:stretch>
        </p:blipFill>
        <p:spPr>
          <a:xfrm>
            <a:off x="9926433" y="4897315"/>
            <a:ext cx="1146484" cy="635313"/>
          </a:xfrm>
          <a:prstGeom prst="rect">
            <a:avLst/>
          </a:prstGeom>
        </p:spPr>
      </p:pic>
      <p:pic>
        <p:nvPicPr>
          <p:cNvPr id="10" name="Picture 9"/>
          <p:cNvPicPr>
            <a:picLocks noChangeAspect="1"/>
          </p:cNvPicPr>
          <p:nvPr/>
        </p:nvPicPr>
        <p:blipFill>
          <a:blip r:embed="rId5"/>
          <a:stretch>
            <a:fillRect/>
          </a:stretch>
        </p:blipFill>
        <p:spPr>
          <a:xfrm>
            <a:off x="7517423" y="5440680"/>
            <a:ext cx="1471513" cy="674444"/>
          </a:xfrm>
          <a:prstGeom prst="rect">
            <a:avLst/>
          </a:prstGeom>
        </p:spPr>
      </p:pic>
    </p:spTree>
    <p:extLst>
      <p:ext uri="{BB962C8B-B14F-4D97-AF65-F5344CB8AC3E}">
        <p14:creationId xmlns:p14="http://schemas.microsoft.com/office/powerpoint/2010/main" val="344458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6"/>
            <a:ext cx="10515600" cy="918552"/>
          </a:xfrm>
        </p:spPr>
        <p:txBody>
          <a:bodyPr/>
          <a:lstStyle/>
          <a:p>
            <a:r>
              <a:rPr lang="en-AU" dirty="0"/>
              <a:t>Shifters of Money </a:t>
            </a:r>
            <a:r>
              <a:rPr lang="en-AU" dirty="0" smtClean="0"/>
              <a:t>Demand</a:t>
            </a:r>
            <a:endParaRPr lang="en-AU" dirty="0"/>
          </a:p>
        </p:txBody>
      </p:sp>
      <p:sp>
        <p:nvSpPr>
          <p:cNvPr id="9" name="Content Placeholder 8"/>
          <p:cNvSpPr txBox="1">
            <a:spLocks noGrp="1"/>
          </p:cNvSpPr>
          <p:nvPr>
            <p:ph idx="1"/>
          </p:nvPr>
        </p:nvSpPr>
        <p:spPr>
          <a:xfrm>
            <a:off x="325745" y="1283680"/>
            <a:ext cx="5882549" cy="3672800"/>
          </a:xfrm>
          <a:prstGeom prst="rect">
            <a:avLst/>
          </a:prstGeom>
          <a:noFill/>
        </p:spPr>
        <p:txBody>
          <a:bodyPr wrap="square" rtlCol="0">
            <a:spAutoFit/>
          </a:bodyPr>
          <a:lstStyle/>
          <a:p>
            <a:r>
              <a:rPr lang="en-US" sz="2000" b="1" i="1" dirty="0" smtClean="0"/>
              <a:t>The </a:t>
            </a:r>
            <a:r>
              <a:rPr lang="en-US" sz="2000" b="1" i="1" dirty="0"/>
              <a:t>price </a:t>
            </a:r>
            <a:r>
              <a:rPr lang="en-US" sz="2000" b="1" i="1" dirty="0" smtClean="0"/>
              <a:t>level - </a:t>
            </a:r>
            <a:r>
              <a:rPr lang="en-US" sz="2000" dirty="0" smtClean="0"/>
              <a:t>When </a:t>
            </a:r>
            <a:r>
              <a:rPr lang="en-US" sz="2000" dirty="0"/>
              <a:t>inflation occurs, people start demanding more money because the cost of living increases. As a result, the </a:t>
            </a:r>
            <a:r>
              <a:rPr lang="en-US" sz="2000" dirty="0" smtClean="0"/>
              <a:t>MD </a:t>
            </a:r>
            <a:r>
              <a:rPr lang="en-US" sz="2000" dirty="0"/>
              <a:t>curve shifts to the </a:t>
            </a:r>
            <a:r>
              <a:rPr lang="en-US" sz="2000" dirty="0" smtClean="0"/>
              <a:t>right</a:t>
            </a:r>
            <a:r>
              <a:rPr lang="en-US" sz="2000" dirty="0"/>
              <a:t>.</a:t>
            </a:r>
            <a:endParaRPr lang="en-US" sz="2000" dirty="0" smtClean="0"/>
          </a:p>
          <a:p>
            <a:r>
              <a:rPr lang="en-US" sz="2000" b="1" i="1" dirty="0" smtClean="0"/>
              <a:t>The </a:t>
            </a:r>
            <a:r>
              <a:rPr lang="en-US" sz="2000" b="1" i="1" dirty="0"/>
              <a:t>national income </a:t>
            </a:r>
            <a:r>
              <a:rPr lang="en-US" sz="2000" b="1" i="1" dirty="0" smtClean="0"/>
              <a:t>level</a:t>
            </a:r>
            <a:r>
              <a:rPr lang="en-US" sz="2000" dirty="0"/>
              <a:t> </a:t>
            </a:r>
            <a:r>
              <a:rPr lang="en-US" sz="2000" dirty="0" smtClean="0"/>
              <a:t>- </a:t>
            </a:r>
            <a:r>
              <a:rPr lang="en-US" sz="2000" dirty="0"/>
              <a:t>An increase in the real GDP results in higher incomes. Consequently, people start demanding more money since their wealth increases</a:t>
            </a:r>
            <a:r>
              <a:rPr lang="en-US" sz="2000" dirty="0" smtClean="0"/>
              <a:t>.</a:t>
            </a:r>
            <a:endParaRPr lang="en-US" sz="2000" dirty="0">
              <a:solidFill>
                <a:srgbClr val="606060"/>
              </a:solidFill>
              <a:latin typeface="Calibri" panose="020F0502020204030204" pitchFamily="34" charset="0"/>
            </a:endParaRPr>
          </a:p>
          <a:p>
            <a:r>
              <a:rPr lang="en-AU" sz="2000" b="1" i="1" dirty="0"/>
              <a:t>Changes in technology </a:t>
            </a:r>
            <a:r>
              <a:rPr lang="en-AU" sz="2000" dirty="0" smtClean="0"/>
              <a:t>– people can hold less liquid money because of online banking, so that money is converted to M1 money just as they make the purchase.</a:t>
            </a:r>
          </a:p>
        </p:txBody>
      </p:sp>
      <p:sp>
        <p:nvSpPr>
          <p:cNvPr id="5" name="Oval 4">
            <a:hlinkClick r:id="rId2" action="ppaction://hlinksldjump"/>
          </p:cNvPr>
          <p:cNvSpPr/>
          <p:nvPr/>
        </p:nvSpPr>
        <p:spPr>
          <a:xfrm>
            <a:off x="0" y="0"/>
            <a:ext cx="457200" cy="442452"/>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p:cNvPicPr>
            <a:picLocks noChangeAspect="1"/>
          </p:cNvPicPr>
          <p:nvPr/>
        </p:nvPicPr>
        <p:blipFill>
          <a:blip r:embed="rId3"/>
          <a:stretch>
            <a:fillRect/>
          </a:stretch>
        </p:blipFill>
        <p:spPr>
          <a:xfrm>
            <a:off x="6128084" y="1283678"/>
            <a:ext cx="5738170" cy="4621822"/>
          </a:xfrm>
          <a:prstGeom prst="rect">
            <a:avLst/>
          </a:prstGeom>
        </p:spPr>
      </p:pic>
      <p:sp>
        <p:nvSpPr>
          <p:cNvPr id="3" name="TextBox 2"/>
          <p:cNvSpPr txBox="1"/>
          <p:nvPr/>
        </p:nvSpPr>
        <p:spPr>
          <a:xfrm>
            <a:off x="457200" y="4995015"/>
            <a:ext cx="5804034" cy="1231106"/>
          </a:xfrm>
          <a:prstGeom prst="rect">
            <a:avLst/>
          </a:prstGeom>
          <a:solidFill>
            <a:schemeClr val="accent1">
              <a:lumMod val="20000"/>
              <a:lumOff val="80000"/>
            </a:schemeClr>
          </a:solidFill>
        </p:spPr>
        <p:txBody>
          <a:bodyPr wrap="square" rtlCol="0">
            <a:spAutoFit/>
          </a:bodyPr>
          <a:lstStyle/>
          <a:p>
            <a:r>
              <a:rPr lang="en-AU" sz="2000" b="1" u="sng" dirty="0" smtClean="0"/>
              <a:t>Increase in AD effect on MD</a:t>
            </a:r>
          </a:p>
          <a:p>
            <a:r>
              <a:rPr lang="en-AU" dirty="0" smtClean="0"/>
              <a:t>In order to buy goods and services liquid money is required. Therefore anything that will increase or decrease AD will also increase or decrease MD.</a:t>
            </a:r>
            <a:endParaRPr lang="en-AU" dirty="0"/>
          </a:p>
        </p:txBody>
      </p:sp>
      <p:sp>
        <p:nvSpPr>
          <p:cNvPr id="4" name="TextBox 3"/>
          <p:cNvSpPr txBox="1"/>
          <p:nvPr/>
        </p:nvSpPr>
        <p:spPr>
          <a:xfrm>
            <a:off x="7603959" y="118387"/>
            <a:ext cx="3975233" cy="1200329"/>
          </a:xfrm>
          <a:prstGeom prst="rect">
            <a:avLst/>
          </a:prstGeom>
          <a:solidFill>
            <a:srgbClr val="FFFF00"/>
          </a:solidFill>
        </p:spPr>
        <p:txBody>
          <a:bodyPr wrap="square" rtlCol="0">
            <a:spAutoFit/>
          </a:bodyPr>
          <a:lstStyle/>
          <a:p>
            <a:r>
              <a:rPr lang="en-AU" dirty="0" smtClean="0">
                <a:solidFill>
                  <a:srgbClr val="FF0000"/>
                </a:solidFill>
              </a:rPr>
              <a:t>Summary</a:t>
            </a:r>
          </a:p>
          <a:p>
            <a:r>
              <a:rPr lang="en-AU" dirty="0" smtClean="0">
                <a:solidFill>
                  <a:srgbClr val="FF0000"/>
                </a:solidFill>
              </a:rPr>
              <a:t>Changes in price level, national income, technology or anything that changes AD will shift the MD curve.</a:t>
            </a:r>
          </a:p>
        </p:txBody>
      </p:sp>
      <p:sp>
        <p:nvSpPr>
          <p:cNvPr id="6" name="TextBox 5"/>
          <p:cNvSpPr txBox="1"/>
          <p:nvPr/>
        </p:nvSpPr>
        <p:spPr>
          <a:xfrm>
            <a:off x="9711891" y="1530417"/>
            <a:ext cx="2242686" cy="1477328"/>
          </a:xfrm>
          <a:prstGeom prst="rect">
            <a:avLst/>
          </a:prstGeom>
          <a:noFill/>
        </p:spPr>
        <p:txBody>
          <a:bodyPr wrap="square" rtlCol="0">
            <a:spAutoFit/>
          </a:bodyPr>
          <a:lstStyle/>
          <a:p>
            <a:r>
              <a:rPr lang="en-AU" dirty="0" smtClean="0">
                <a:solidFill>
                  <a:srgbClr val="FF0000"/>
                </a:solidFill>
              </a:rPr>
              <a:t>Important Note: Change in interest rate will move us up and down the same MD curve.</a:t>
            </a:r>
            <a:endParaRPr lang="en-AU" dirty="0">
              <a:solidFill>
                <a:srgbClr val="FF0000"/>
              </a:solidFill>
            </a:endParaRPr>
          </a:p>
        </p:txBody>
      </p:sp>
    </p:spTree>
    <p:extLst>
      <p:ext uri="{BB962C8B-B14F-4D97-AF65-F5344CB8AC3E}">
        <p14:creationId xmlns:p14="http://schemas.microsoft.com/office/powerpoint/2010/main" val="356386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Money Demand Shifters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46432570"/>
              </p:ext>
            </p:extLst>
          </p:nvPr>
        </p:nvGraphicFramePr>
        <p:xfrm>
          <a:off x="1242646" y="1597562"/>
          <a:ext cx="8850924" cy="4284491"/>
        </p:xfrm>
        <a:graphic>
          <a:graphicData uri="http://schemas.openxmlformats.org/drawingml/2006/table">
            <a:tbl>
              <a:tblPr firstRow="1" bandRow="1">
                <a:tableStyleId>{5C22544A-7EE6-4342-B048-85BDC9FD1C3A}</a:tableStyleId>
              </a:tblPr>
              <a:tblGrid>
                <a:gridCol w="2950308">
                  <a:extLst>
                    <a:ext uri="{9D8B030D-6E8A-4147-A177-3AD203B41FA5}">
                      <a16:colId xmlns:a16="http://schemas.microsoft.com/office/drawing/2014/main" val="271755209"/>
                    </a:ext>
                  </a:extLst>
                </a:gridCol>
                <a:gridCol w="2950308">
                  <a:extLst>
                    <a:ext uri="{9D8B030D-6E8A-4147-A177-3AD203B41FA5}">
                      <a16:colId xmlns:a16="http://schemas.microsoft.com/office/drawing/2014/main" val="247929819"/>
                    </a:ext>
                  </a:extLst>
                </a:gridCol>
                <a:gridCol w="2950308">
                  <a:extLst>
                    <a:ext uri="{9D8B030D-6E8A-4147-A177-3AD203B41FA5}">
                      <a16:colId xmlns:a16="http://schemas.microsoft.com/office/drawing/2014/main" val="1838968900"/>
                    </a:ext>
                  </a:extLst>
                </a:gridCol>
              </a:tblGrid>
              <a:tr h="397484">
                <a:tc>
                  <a:txBody>
                    <a:bodyPr/>
                    <a:lstStyle/>
                    <a:p>
                      <a:r>
                        <a:rPr lang="en-US" dirty="0" smtClean="0"/>
                        <a:t>Factor</a:t>
                      </a:r>
                      <a:endParaRPr lang="en-US" dirty="0"/>
                    </a:p>
                  </a:txBody>
                  <a:tcPr/>
                </a:tc>
                <a:tc>
                  <a:txBody>
                    <a:bodyPr/>
                    <a:lstStyle/>
                    <a:p>
                      <a:r>
                        <a:rPr lang="en-US" dirty="0" smtClean="0"/>
                        <a:t>Increase</a:t>
                      </a:r>
                      <a:endParaRPr lang="en-US" dirty="0"/>
                    </a:p>
                  </a:txBody>
                  <a:tcPr/>
                </a:tc>
                <a:tc>
                  <a:txBody>
                    <a:bodyPr/>
                    <a:lstStyle/>
                    <a:p>
                      <a:r>
                        <a:rPr lang="en-US" dirty="0" smtClean="0"/>
                        <a:t>Decrease</a:t>
                      </a:r>
                      <a:endParaRPr lang="en-US" dirty="0"/>
                    </a:p>
                  </a:txBody>
                  <a:tcPr/>
                </a:tc>
                <a:extLst>
                  <a:ext uri="{0D108BD9-81ED-4DB2-BD59-A6C34878D82A}">
                    <a16:rowId xmlns:a16="http://schemas.microsoft.com/office/drawing/2014/main" val="2964988764"/>
                  </a:ext>
                </a:extLst>
              </a:tr>
              <a:tr h="686069">
                <a:tc>
                  <a:txBody>
                    <a:bodyPr/>
                    <a:lstStyle/>
                    <a:p>
                      <a:r>
                        <a:rPr lang="en-US" dirty="0" smtClean="0"/>
                        <a:t>Wealth</a:t>
                      </a:r>
                    </a:p>
                  </a:txBody>
                  <a:tcPr/>
                </a:tc>
                <a:tc>
                  <a:txBody>
                    <a:bodyPr/>
                    <a:lstStyle/>
                    <a:p>
                      <a:r>
                        <a:rPr lang="en-US" dirty="0" smtClean="0">
                          <a:solidFill>
                            <a:srgbClr val="00B050"/>
                          </a:solidFill>
                        </a:rPr>
                        <a:t>↑MD (wealthier people spend more)</a:t>
                      </a:r>
                      <a:endParaRPr lang="en-US" dirty="0">
                        <a:solidFill>
                          <a:srgbClr val="00B050"/>
                        </a:solidFill>
                      </a:endParaRPr>
                    </a:p>
                  </a:txBody>
                  <a:tcPr/>
                </a:tc>
                <a:tc>
                  <a:txBody>
                    <a:bodyPr/>
                    <a:lstStyle/>
                    <a:p>
                      <a:r>
                        <a:rPr lang="en-US" dirty="0" smtClean="0">
                          <a:solidFill>
                            <a:srgbClr val="FF0000"/>
                          </a:solidFill>
                        </a:rPr>
                        <a:t>↓MD </a:t>
                      </a:r>
                      <a:endParaRPr lang="en-US" dirty="0">
                        <a:solidFill>
                          <a:srgbClr val="FF0000"/>
                        </a:solidFill>
                      </a:endParaRPr>
                    </a:p>
                  </a:txBody>
                  <a:tcPr/>
                </a:tc>
                <a:extLst>
                  <a:ext uri="{0D108BD9-81ED-4DB2-BD59-A6C34878D82A}">
                    <a16:rowId xmlns:a16="http://schemas.microsoft.com/office/drawing/2014/main" val="739365893"/>
                  </a:ext>
                </a:extLst>
              </a:tr>
              <a:tr h="686069">
                <a:tc>
                  <a:txBody>
                    <a:bodyPr/>
                    <a:lstStyle/>
                    <a:p>
                      <a:r>
                        <a:rPr lang="en-US" dirty="0" smtClean="0"/>
                        <a:t>Income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↑MD (higher income people spend more)</a:t>
                      </a:r>
                    </a:p>
                  </a:txBody>
                  <a:tcPr/>
                </a:tc>
                <a:tc>
                  <a:txBody>
                    <a:bodyPr/>
                    <a:lstStyle/>
                    <a:p>
                      <a:r>
                        <a:rPr lang="en-US" dirty="0" smtClean="0">
                          <a:solidFill>
                            <a:srgbClr val="FF0000"/>
                          </a:solidFill>
                        </a:rPr>
                        <a:t>↓MD </a:t>
                      </a:r>
                      <a:endParaRPr lang="en-US" dirty="0">
                        <a:solidFill>
                          <a:srgbClr val="FF0000"/>
                        </a:solidFill>
                      </a:endParaRPr>
                    </a:p>
                  </a:txBody>
                  <a:tcPr/>
                </a:tc>
                <a:extLst>
                  <a:ext uri="{0D108BD9-81ED-4DB2-BD59-A6C34878D82A}">
                    <a16:rowId xmlns:a16="http://schemas.microsoft.com/office/drawing/2014/main" val="2951221022"/>
                  </a:ext>
                </a:extLst>
              </a:tr>
              <a:tr h="686069">
                <a:tc>
                  <a:txBody>
                    <a:bodyPr/>
                    <a:lstStyle/>
                    <a:p>
                      <a:r>
                        <a:rPr lang="en-US" dirty="0" smtClean="0"/>
                        <a:t>AD</a:t>
                      </a:r>
                      <a:r>
                        <a:rPr lang="en-US" baseline="0" dirty="0" smtClean="0"/>
                        <a:t> Aggregate Demand</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↑MD (more spending means people</a:t>
                      </a:r>
                      <a:r>
                        <a:rPr lang="en-US" baseline="0" dirty="0" smtClean="0">
                          <a:solidFill>
                            <a:srgbClr val="00B050"/>
                          </a:solidFill>
                        </a:rPr>
                        <a:t> need more liquid money)</a:t>
                      </a:r>
                      <a:endParaRPr lang="en-US" dirty="0" smtClean="0">
                        <a:solidFill>
                          <a:srgbClr val="00B050"/>
                        </a:solidFill>
                      </a:endParaRPr>
                    </a:p>
                  </a:txBody>
                  <a:tcPr/>
                </a:tc>
                <a:tc>
                  <a:txBody>
                    <a:bodyPr/>
                    <a:lstStyle/>
                    <a:p>
                      <a:r>
                        <a:rPr lang="en-US" dirty="0" smtClean="0">
                          <a:solidFill>
                            <a:srgbClr val="FF0000"/>
                          </a:solidFill>
                        </a:rPr>
                        <a:t>↓MD </a:t>
                      </a:r>
                      <a:endParaRPr lang="en-US" dirty="0">
                        <a:solidFill>
                          <a:srgbClr val="FF0000"/>
                        </a:solidFill>
                      </a:endParaRPr>
                    </a:p>
                  </a:txBody>
                  <a:tcPr/>
                </a:tc>
                <a:extLst>
                  <a:ext uri="{0D108BD9-81ED-4DB2-BD59-A6C34878D82A}">
                    <a16:rowId xmlns:a16="http://schemas.microsoft.com/office/drawing/2014/main" val="1582491217"/>
                  </a:ext>
                </a:extLst>
              </a:tr>
              <a:tr h="686069">
                <a:tc>
                  <a:txBody>
                    <a:bodyPr/>
                    <a:lstStyle/>
                    <a:p>
                      <a:r>
                        <a:rPr lang="en-US" dirty="0" smtClean="0"/>
                        <a:t>Price Level</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↑MD (more spending means people</a:t>
                      </a:r>
                      <a:r>
                        <a:rPr lang="en-US" baseline="0" dirty="0" smtClean="0">
                          <a:solidFill>
                            <a:srgbClr val="00B050"/>
                          </a:solidFill>
                        </a:rPr>
                        <a:t> need more liquid money)</a:t>
                      </a:r>
                      <a:endParaRPr lang="en-US" dirty="0" smtClean="0">
                        <a:solidFill>
                          <a:srgbClr val="00B050"/>
                        </a:solidFill>
                      </a:endParaRPr>
                    </a:p>
                  </a:txBody>
                  <a:tcPr/>
                </a:tc>
                <a:tc>
                  <a:txBody>
                    <a:bodyPr/>
                    <a:lstStyle/>
                    <a:p>
                      <a:r>
                        <a:rPr lang="en-US" dirty="0" smtClean="0">
                          <a:solidFill>
                            <a:srgbClr val="FF0000"/>
                          </a:solidFill>
                        </a:rPr>
                        <a:t>↓MD </a:t>
                      </a:r>
                      <a:endParaRPr lang="en-US" dirty="0">
                        <a:solidFill>
                          <a:srgbClr val="FF0000"/>
                        </a:solidFill>
                      </a:endParaRPr>
                    </a:p>
                  </a:txBody>
                  <a:tcPr/>
                </a:tc>
                <a:extLst>
                  <a:ext uri="{0D108BD9-81ED-4DB2-BD59-A6C34878D82A}">
                    <a16:rowId xmlns:a16="http://schemas.microsoft.com/office/drawing/2014/main" val="3198259055"/>
                  </a:ext>
                </a:extLst>
              </a:tr>
              <a:tr h="686069">
                <a:tc>
                  <a:txBody>
                    <a:bodyPr/>
                    <a:lstStyle/>
                    <a:p>
                      <a:r>
                        <a:rPr lang="en-US" dirty="0" smtClean="0"/>
                        <a:t>Banking System Convenience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↓MD (people need to hold less liquid money)</a:t>
                      </a:r>
                    </a:p>
                  </a:txBody>
                  <a:tcPr/>
                </a:tc>
                <a:tc>
                  <a:txBody>
                    <a:bodyPr/>
                    <a:lstStyle/>
                    <a:p>
                      <a:r>
                        <a:rPr lang="en-US" dirty="0" smtClean="0">
                          <a:solidFill>
                            <a:srgbClr val="00B050"/>
                          </a:solidFill>
                        </a:rPr>
                        <a:t>↑MD </a:t>
                      </a:r>
                      <a:endParaRPr lang="en-US" dirty="0">
                        <a:solidFill>
                          <a:srgbClr val="00B050"/>
                        </a:solidFill>
                      </a:endParaRPr>
                    </a:p>
                  </a:txBody>
                  <a:tcPr/>
                </a:tc>
                <a:extLst>
                  <a:ext uri="{0D108BD9-81ED-4DB2-BD59-A6C34878D82A}">
                    <a16:rowId xmlns:a16="http://schemas.microsoft.com/office/drawing/2014/main" val="4218472420"/>
                  </a:ext>
                </a:extLst>
              </a:tr>
            </a:tbl>
          </a:graphicData>
        </a:graphic>
      </p:graphicFrame>
    </p:spTree>
    <p:extLst>
      <p:ext uri="{BB962C8B-B14F-4D97-AF65-F5344CB8AC3E}">
        <p14:creationId xmlns:p14="http://schemas.microsoft.com/office/powerpoint/2010/main" val="1504975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Money Market Supply</a:t>
            </a:r>
            <a:endParaRPr lang="en-AU" dirty="0"/>
          </a:p>
        </p:txBody>
      </p:sp>
      <p:sp>
        <p:nvSpPr>
          <p:cNvPr id="8" name="Content Placeholder 7"/>
          <p:cNvSpPr>
            <a:spLocks noGrp="1"/>
          </p:cNvSpPr>
          <p:nvPr>
            <p:ph idx="1"/>
          </p:nvPr>
        </p:nvSpPr>
        <p:spPr>
          <a:xfrm>
            <a:off x="302117" y="1477777"/>
            <a:ext cx="5710678" cy="2297624"/>
          </a:xfrm>
        </p:spPr>
        <p:txBody>
          <a:bodyPr>
            <a:normAutofit fontScale="62500" lnSpcReduction="20000"/>
          </a:bodyPr>
          <a:lstStyle/>
          <a:p>
            <a:r>
              <a:rPr lang="en-AU" dirty="0" smtClean="0"/>
              <a:t>The </a:t>
            </a:r>
            <a:r>
              <a:rPr lang="en-AU" dirty="0" smtClean="0">
                <a:solidFill>
                  <a:srgbClr val="00B0F0"/>
                </a:solidFill>
              </a:rPr>
              <a:t>money supply</a:t>
            </a:r>
            <a:r>
              <a:rPr lang="en-AU" dirty="0" smtClean="0"/>
              <a:t>, </a:t>
            </a:r>
            <a:r>
              <a:rPr lang="en-AU" dirty="0" smtClean="0">
                <a:solidFill>
                  <a:srgbClr val="00B0F0"/>
                </a:solidFill>
              </a:rPr>
              <a:t>MS</a:t>
            </a:r>
            <a:r>
              <a:rPr lang="en-AU" dirty="0" smtClean="0"/>
              <a:t>, is </a:t>
            </a:r>
            <a:r>
              <a:rPr lang="en-AU" dirty="0" smtClean="0">
                <a:solidFill>
                  <a:srgbClr val="00B0F0"/>
                </a:solidFill>
              </a:rPr>
              <a:t>set by the Federal Reserve</a:t>
            </a:r>
            <a:r>
              <a:rPr lang="en-AU" dirty="0" smtClean="0"/>
              <a:t> through their various policies and how much money is printed.</a:t>
            </a:r>
          </a:p>
          <a:p>
            <a:r>
              <a:rPr lang="en-AU" dirty="0" smtClean="0"/>
              <a:t>The MS </a:t>
            </a:r>
            <a:r>
              <a:rPr lang="en-AU" dirty="0" smtClean="0">
                <a:solidFill>
                  <a:srgbClr val="00B0F0"/>
                </a:solidFill>
              </a:rPr>
              <a:t>determines how much money people have access to</a:t>
            </a:r>
            <a:r>
              <a:rPr lang="en-AU" dirty="0" smtClean="0"/>
              <a:t>.</a:t>
            </a:r>
          </a:p>
          <a:p>
            <a:r>
              <a:rPr lang="en-AU" dirty="0" smtClean="0"/>
              <a:t>Because the Federal Reserve is a non-profit organization, it will not seek additional profit when the interest rate is higher. </a:t>
            </a:r>
          </a:p>
          <a:p>
            <a:pPr lvl="1"/>
            <a:r>
              <a:rPr lang="en-AU" dirty="0" smtClean="0"/>
              <a:t>Therefore we can assume that the supply curve, </a:t>
            </a:r>
            <a:r>
              <a:rPr lang="en-AU" dirty="0" smtClean="0">
                <a:solidFill>
                  <a:srgbClr val="00B0F0"/>
                </a:solidFill>
              </a:rPr>
              <a:t>money supply curve, MS, is vertical</a:t>
            </a:r>
            <a:r>
              <a:rPr lang="en-AU" dirty="0" smtClean="0"/>
              <a:t>.</a:t>
            </a:r>
            <a:endParaRPr lang="en-AU" dirty="0"/>
          </a:p>
        </p:txBody>
      </p:sp>
      <p:pic>
        <p:nvPicPr>
          <p:cNvPr id="9" name="Picture 8"/>
          <p:cNvPicPr>
            <a:picLocks noChangeAspect="1"/>
          </p:cNvPicPr>
          <p:nvPr/>
        </p:nvPicPr>
        <p:blipFill>
          <a:blip r:embed="rId2"/>
          <a:stretch>
            <a:fillRect/>
          </a:stretch>
        </p:blipFill>
        <p:spPr>
          <a:xfrm>
            <a:off x="6228820" y="1311847"/>
            <a:ext cx="5214396" cy="4303945"/>
          </a:xfrm>
          <a:prstGeom prst="rect">
            <a:avLst/>
          </a:prstGeom>
        </p:spPr>
      </p:pic>
      <p:pic>
        <p:nvPicPr>
          <p:cNvPr id="10" name="Picture 9"/>
          <p:cNvPicPr>
            <a:picLocks noChangeAspect="1"/>
          </p:cNvPicPr>
          <p:nvPr/>
        </p:nvPicPr>
        <p:blipFill>
          <a:blip r:embed="rId3"/>
          <a:stretch>
            <a:fillRect/>
          </a:stretch>
        </p:blipFill>
        <p:spPr>
          <a:xfrm>
            <a:off x="8087295" y="5633868"/>
            <a:ext cx="1981329" cy="1080411"/>
          </a:xfrm>
          <a:prstGeom prst="rect">
            <a:avLst/>
          </a:prstGeom>
        </p:spPr>
      </p:pic>
      <p:sp>
        <p:nvSpPr>
          <p:cNvPr id="11" name="TextBox 10"/>
          <p:cNvSpPr txBox="1"/>
          <p:nvPr/>
        </p:nvSpPr>
        <p:spPr>
          <a:xfrm>
            <a:off x="6624320" y="213360"/>
            <a:ext cx="4907280" cy="1200329"/>
          </a:xfrm>
          <a:prstGeom prst="rect">
            <a:avLst/>
          </a:prstGeom>
          <a:solidFill>
            <a:srgbClr val="FFFF00"/>
          </a:solidFill>
        </p:spPr>
        <p:txBody>
          <a:bodyPr wrap="square" rtlCol="0">
            <a:spAutoFit/>
          </a:bodyPr>
          <a:lstStyle/>
          <a:p>
            <a:r>
              <a:rPr lang="en-AU" dirty="0" smtClean="0">
                <a:solidFill>
                  <a:srgbClr val="FF0000"/>
                </a:solidFill>
              </a:rPr>
              <a:t>Summary</a:t>
            </a:r>
          </a:p>
          <a:p>
            <a:r>
              <a:rPr lang="en-AU" dirty="0" smtClean="0">
                <a:solidFill>
                  <a:srgbClr val="FF0000"/>
                </a:solidFill>
              </a:rPr>
              <a:t>The money supply, MS is vertical because it is set by the Federal Reserve.  The Fed will increase or decrease the money supply in different situations.</a:t>
            </a:r>
          </a:p>
        </p:txBody>
      </p:sp>
      <p:sp>
        <p:nvSpPr>
          <p:cNvPr id="12" name="Oval 11">
            <a:hlinkClick r:id="rId4" action="ppaction://hlinksldjump"/>
          </p:cNvPr>
          <p:cNvSpPr/>
          <p:nvPr/>
        </p:nvSpPr>
        <p:spPr>
          <a:xfrm>
            <a:off x="0" y="0"/>
            <a:ext cx="416560" cy="442452"/>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p:cNvSpPr txBox="1"/>
          <p:nvPr/>
        </p:nvSpPr>
        <p:spPr>
          <a:xfrm>
            <a:off x="10068624" y="5633868"/>
            <a:ext cx="2055756" cy="1107996"/>
          </a:xfrm>
          <a:prstGeom prst="rect">
            <a:avLst/>
          </a:prstGeom>
          <a:noFill/>
        </p:spPr>
        <p:txBody>
          <a:bodyPr wrap="square" rtlCol="0">
            <a:spAutoFit/>
          </a:bodyPr>
          <a:lstStyle/>
          <a:p>
            <a:r>
              <a:rPr lang="en-AU" sz="1100" b="1" u="sng" dirty="0" smtClean="0"/>
              <a:t>Real World Money Supply Changes</a:t>
            </a:r>
          </a:p>
          <a:p>
            <a:r>
              <a:rPr lang="en-AU" sz="1100" dirty="0" smtClean="0"/>
              <a:t>In recent years the money supply has increased multiple times in response to recession type events. </a:t>
            </a:r>
            <a:endParaRPr lang="en-AU" sz="1100" dirty="0"/>
          </a:p>
        </p:txBody>
      </p:sp>
      <p:sp>
        <p:nvSpPr>
          <p:cNvPr id="2" name="TextBox 1"/>
          <p:cNvSpPr txBox="1"/>
          <p:nvPr/>
        </p:nvSpPr>
        <p:spPr>
          <a:xfrm>
            <a:off x="302117" y="3775401"/>
            <a:ext cx="3317295" cy="2585323"/>
          </a:xfrm>
          <a:prstGeom prst="rect">
            <a:avLst/>
          </a:prstGeom>
          <a:solidFill>
            <a:schemeClr val="accent1">
              <a:lumMod val="20000"/>
              <a:lumOff val="80000"/>
            </a:schemeClr>
          </a:solidFill>
        </p:spPr>
        <p:txBody>
          <a:bodyPr wrap="square" rtlCol="0">
            <a:spAutoFit/>
          </a:bodyPr>
          <a:lstStyle/>
          <a:p>
            <a:r>
              <a:rPr lang="en-AU" b="1" dirty="0" smtClean="0"/>
              <a:t>Shifts of MS</a:t>
            </a:r>
          </a:p>
          <a:p>
            <a:r>
              <a:rPr lang="en-AU" dirty="0" smtClean="0"/>
              <a:t>Because the MS is controlled by the Fed, any increase or decrease in MS is also made by the Fed.  </a:t>
            </a:r>
          </a:p>
          <a:p>
            <a:endParaRPr lang="en-AU" dirty="0"/>
          </a:p>
          <a:p>
            <a:r>
              <a:rPr lang="en-AU" dirty="0" smtClean="0"/>
              <a:t>The Fed can choose to increase or decrease the money supply depending on the state of the economy.  </a:t>
            </a:r>
            <a:endParaRPr lang="en-AU" dirty="0"/>
          </a:p>
        </p:txBody>
      </p:sp>
      <p:pic>
        <p:nvPicPr>
          <p:cNvPr id="14" name="Picture 13"/>
          <p:cNvPicPr>
            <a:picLocks noChangeAspect="1"/>
          </p:cNvPicPr>
          <p:nvPr/>
        </p:nvPicPr>
        <p:blipFill>
          <a:blip r:embed="rId2"/>
          <a:stretch>
            <a:fillRect/>
          </a:stretch>
        </p:blipFill>
        <p:spPr>
          <a:xfrm>
            <a:off x="3989832" y="4018420"/>
            <a:ext cx="3082268" cy="2544094"/>
          </a:xfrm>
          <a:prstGeom prst="rect">
            <a:avLst/>
          </a:prstGeom>
        </p:spPr>
      </p:pic>
      <p:cxnSp>
        <p:nvCxnSpPr>
          <p:cNvPr id="4" name="Straight Connector 3"/>
          <p:cNvCxnSpPr/>
          <p:nvPr/>
        </p:nvCxnSpPr>
        <p:spPr>
          <a:xfrm flipH="1">
            <a:off x="6383215" y="4097215"/>
            <a:ext cx="8793" cy="20046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265062" y="4097215"/>
            <a:ext cx="8793" cy="20046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ight Arrow 4"/>
          <p:cNvSpPr/>
          <p:nvPr/>
        </p:nvSpPr>
        <p:spPr>
          <a:xfrm>
            <a:off x="6012795" y="4923692"/>
            <a:ext cx="288826" cy="175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0800000">
            <a:off x="5440647" y="4923692"/>
            <a:ext cx="288826" cy="175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6431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Money Supply Shifters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1182188"/>
              </p:ext>
            </p:extLst>
          </p:nvPr>
        </p:nvGraphicFramePr>
        <p:xfrm>
          <a:off x="1242646" y="1597563"/>
          <a:ext cx="6468208" cy="3827293"/>
        </p:xfrm>
        <a:graphic>
          <a:graphicData uri="http://schemas.openxmlformats.org/drawingml/2006/table">
            <a:tbl>
              <a:tblPr firstRow="1" bandRow="1">
                <a:tableStyleId>{5C22544A-7EE6-4342-B048-85BDC9FD1C3A}</a:tableStyleId>
              </a:tblPr>
              <a:tblGrid>
                <a:gridCol w="3061140">
                  <a:extLst>
                    <a:ext uri="{9D8B030D-6E8A-4147-A177-3AD203B41FA5}">
                      <a16:colId xmlns:a16="http://schemas.microsoft.com/office/drawing/2014/main" val="271755209"/>
                    </a:ext>
                  </a:extLst>
                </a:gridCol>
                <a:gridCol w="1615419">
                  <a:extLst>
                    <a:ext uri="{9D8B030D-6E8A-4147-A177-3AD203B41FA5}">
                      <a16:colId xmlns:a16="http://schemas.microsoft.com/office/drawing/2014/main" val="247929819"/>
                    </a:ext>
                  </a:extLst>
                </a:gridCol>
                <a:gridCol w="1791649">
                  <a:extLst>
                    <a:ext uri="{9D8B030D-6E8A-4147-A177-3AD203B41FA5}">
                      <a16:colId xmlns:a16="http://schemas.microsoft.com/office/drawing/2014/main" val="1838968900"/>
                    </a:ext>
                  </a:extLst>
                </a:gridCol>
              </a:tblGrid>
              <a:tr h="375056">
                <a:tc>
                  <a:txBody>
                    <a:bodyPr/>
                    <a:lstStyle/>
                    <a:p>
                      <a:r>
                        <a:rPr lang="en-US" dirty="0" smtClean="0"/>
                        <a:t>Factor</a:t>
                      </a:r>
                      <a:endParaRPr lang="en-US" dirty="0"/>
                    </a:p>
                  </a:txBody>
                  <a:tcPr/>
                </a:tc>
                <a:tc>
                  <a:txBody>
                    <a:bodyPr/>
                    <a:lstStyle/>
                    <a:p>
                      <a:r>
                        <a:rPr lang="en-US" dirty="0" smtClean="0"/>
                        <a:t>Increase</a:t>
                      </a:r>
                      <a:endParaRPr lang="en-US" dirty="0"/>
                    </a:p>
                  </a:txBody>
                  <a:tcPr/>
                </a:tc>
                <a:tc>
                  <a:txBody>
                    <a:bodyPr/>
                    <a:lstStyle/>
                    <a:p>
                      <a:r>
                        <a:rPr lang="en-US" dirty="0" smtClean="0"/>
                        <a:t>Decrease</a:t>
                      </a:r>
                      <a:endParaRPr lang="en-US" dirty="0"/>
                    </a:p>
                  </a:txBody>
                  <a:tcPr/>
                </a:tc>
                <a:extLst>
                  <a:ext uri="{0D108BD9-81ED-4DB2-BD59-A6C34878D82A}">
                    <a16:rowId xmlns:a16="http://schemas.microsoft.com/office/drawing/2014/main" val="2964988764"/>
                  </a:ext>
                </a:extLst>
              </a:tr>
              <a:tr h="647358">
                <a:tc>
                  <a:txBody>
                    <a:bodyPr/>
                    <a:lstStyle/>
                    <a:p>
                      <a:r>
                        <a:rPr lang="en-US" dirty="0" smtClean="0"/>
                        <a:t>Required</a:t>
                      </a:r>
                      <a:r>
                        <a:rPr lang="en-US" baseline="0" dirty="0" smtClean="0"/>
                        <a:t> Reserve Ratio</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↓MS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↑MS</a:t>
                      </a:r>
                    </a:p>
                  </a:txBody>
                  <a:tcPr/>
                </a:tc>
                <a:extLst>
                  <a:ext uri="{0D108BD9-81ED-4DB2-BD59-A6C34878D82A}">
                    <a16:rowId xmlns:a16="http://schemas.microsoft.com/office/drawing/2014/main" val="2951221022"/>
                  </a:ext>
                </a:extLst>
              </a:tr>
              <a:tr h="647358">
                <a:tc>
                  <a:txBody>
                    <a:bodyPr/>
                    <a:lstStyle/>
                    <a:p>
                      <a:r>
                        <a:rPr lang="en-US" dirty="0" smtClean="0"/>
                        <a:t>Discount</a:t>
                      </a:r>
                      <a:r>
                        <a:rPr lang="en-US" baseline="0" dirty="0" smtClean="0"/>
                        <a:t> Rate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↓MS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↑MS</a:t>
                      </a:r>
                    </a:p>
                    <a:p>
                      <a:endParaRPr lang="en-US" dirty="0"/>
                    </a:p>
                  </a:txBody>
                  <a:tcPr/>
                </a:tc>
                <a:extLst>
                  <a:ext uri="{0D108BD9-81ED-4DB2-BD59-A6C34878D82A}">
                    <a16:rowId xmlns:a16="http://schemas.microsoft.com/office/drawing/2014/main" val="1582491217"/>
                  </a:ext>
                </a:extLst>
              </a:tr>
              <a:tr h="647358">
                <a:tc>
                  <a:txBody>
                    <a:bodyPr/>
                    <a:lstStyle/>
                    <a:p>
                      <a:r>
                        <a:rPr lang="en-US" dirty="0" smtClean="0"/>
                        <a:t>Buying Bonds</a:t>
                      </a:r>
                    </a:p>
                  </a:txBody>
                  <a:tcPr/>
                </a:tc>
                <a:tc>
                  <a:txBody>
                    <a:bodyPr/>
                    <a:lstStyle/>
                    <a:p>
                      <a:r>
                        <a:rPr lang="en-US" dirty="0" smtClean="0">
                          <a:solidFill>
                            <a:srgbClr val="00B050"/>
                          </a:solidFill>
                        </a:rPr>
                        <a:t>↑MS</a:t>
                      </a:r>
                      <a:endParaRPr lang="en-US" dirty="0">
                        <a:solidFill>
                          <a:srgbClr val="00B050"/>
                        </a:solidFill>
                      </a:endParaRPr>
                    </a:p>
                  </a:txBody>
                  <a:tcPr/>
                </a:tc>
                <a:tc>
                  <a:txBody>
                    <a:bodyPr/>
                    <a:lstStyle/>
                    <a:p>
                      <a:r>
                        <a:rPr lang="en-US" dirty="0" smtClean="0">
                          <a:solidFill>
                            <a:srgbClr val="FF0000"/>
                          </a:solidFill>
                        </a:rPr>
                        <a:t>↓MS </a:t>
                      </a:r>
                      <a:endParaRPr lang="en-US" dirty="0">
                        <a:solidFill>
                          <a:srgbClr val="FF0000"/>
                        </a:solidFill>
                      </a:endParaRPr>
                    </a:p>
                  </a:txBody>
                  <a:tcPr/>
                </a:tc>
                <a:extLst>
                  <a:ext uri="{0D108BD9-81ED-4DB2-BD59-A6C34878D82A}">
                    <a16:rowId xmlns:a16="http://schemas.microsoft.com/office/drawing/2014/main" val="1245916491"/>
                  </a:ext>
                </a:extLst>
              </a:tr>
              <a:tr h="647358">
                <a:tc>
                  <a:txBody>
                    <a:bodyPr/>
                    <a:lstStyle/>
                    <a:p>
                      <a:r>
                        <a:rPr lang="en-US" dirty="0" smtClean="0"/>
                        <a:t>Selling Bonds</a:t>
                      </a:r>
                      <a:endParaRPr lang="en-US" dirty="0"/>
                    </a:p>
                  </a:txBody>
                  <a:tcPr/>
                </a:tc>
                <a:tc>
                  <a:txBody>
                    <a:bodyPr/>
                    <a:lstStyle/>
                    <a:p>
                      <a:r>
                        <a:rPr lang="en-US" dirty="0" smtClean="0">
                          <a:solidFill>
                            <a:srgbClr val="FF0000"/>
                          </a:solidFill>
                        </a:rPr>
                        <a:t>↓MS </a:t>
                      </a:r>
                      <a:endParaRPr lang="en-US" dirty="0">
                        <a:solidFill>
                          <a:srgbClr val="FF0000"/>
                        </a:solidFill>
                      </a:endParaRPr>
                    </a:p>
                  </a:txBody>
                  <a:tcPr/>
                </a:tc>
                <a:tc>
                  <a:txBody>
                    <a:bodyPr/>
                    <a:lstStyle/>
                    <a:p>
                      <a:r>
                        <a:rPr lang="en-US" dirty="0" smtClean="0">
                          <a:solidFill>
                            <a:srgbClr val="00B050"/>
                          </a:solidFill>
                        </a:rPr>
                        <a:t>↑MS </a:t>
                      </a:r>
                      <a:endParaRPr lang="en-US" dirty="0">
                        <a:solidFill>
                          <a:srgbClr val="00B050"/>
                        </a:solidFill>
                      </a:endParaRPr>
                    </a:p>
                  </a:txBody>
                  <a:tcPr/>
                </a:tc>
                <a:extLst>
                  <a:ext uri="{0D108BD9-81ED-4DB2-BD59-A6C34878D82A}">
                    <a16:rowId xmlns:a16="http://schemas.microsoft.com/office/drawing/2014/main" val="4005775413"/>
                  </a:ext>
                </a:extLst>
              </a:tr>
              <a:tr h="862805">
                <a:tc>
                  <a:txBody>
                    <a:bodyPr/>
                    <a:lstStyle/>
                    <a:p>
                      <a:r>
                        <a:rPr lang="en-US" dirty="0" smtClean="0"/>
                        <a:t>Note: Only central</a:t>
                      </a:r>
                      <a:r>
                        <a:rPr lang="en-US" baseline="0" dirty="0" smtClean="0"/>
                        <a:t> bank policy will shift money supply. </a:t>
                      </a:r>
                      <a:endParaRPr lang="en-US" dirty="0"/>
                    </a:p>
                  </a:txBody>
                  <a:tcPr/>
                </a:tc>
                <a:tc>
                  <a:txBody>
                    <a:bodyPr/>
                    <a:lstStyle/>
                    <a:p>
                      <a:endParaRPr lang="en-US" dirty="0">
                        <a:solidFill>
                          <a:srgbClr val="FF0000"/>
                        </a:solidFill>
                      </a:endParaRPr>
                    </a:p>
                  </a:txBody>
                  <a:tcPr/>
                </a:tc>
                <a:tc>
                  <a:txBody>
                    <a:bodyPr/>
                    <a:lstStyle/>
                    <a:p>
                      <a:endParaRPr lang="en-US" dirty="0">
                        <a:solidFill>
                          <a:srgbClr val="00B050"/>
                        </a:solidFill>
                      </a:endParaRPr>
                    </a:p>
                  </a:txBody>
                  <a:tcPr/>
                </a:tc>
                <a:extLst>
                  <a:ext uri="{0D108BD9-81ED-4DB2-BD59-A6C34878D82A}">
                    <a16:rowId xmlns:a16="http://schemas.microsoft.com/office/drawing/2014/main" val="433943802"/>
                  </a:ext>
                </a:extLst>
              </a:tr>
            </a:tbl>
          </a:graphicData>
        </a:graphic>
      </p:graphicFrame>
    </p:spTree>
    <p:extLst>
      <p:ext uri="{BB962C8B-B14F-4D97-AF65-F5344CB8AC3E}">
        <p14:creationId xmlns:p14="http://schemas.microsoft.com/office/powerpoint/2010/main" val="18464110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06864"/>
            <a:ext cx="10515600" cy="733913"/>
          </a:xfrm>
        </p:spPr>
        <p:txBody>
          <a:bodyPr/>
          <a:lstStyle/>
          <a:p>
            <a:r>
              <a:rPr lang="en-AU" dirty="0" smtClean="0"/>
              <a:t>Money Market Equilibrium</a:t>
            </a:r>
            <a:endParaRPr lang="en-AU" dirty="0"/>
          </a:p>
        </p:txBody>
      </p:sp>
      <p:pic>
        <p:nvPicPr>
          <p:cNvPr id="4" name="Picture 3"/>
          <p:cNvPicPr>
            <a:picLocks noChangeAspect="1"/>
          </p:cNvPicPr>
          <p:nvPr/>
        </p:nvPicPr>
        <p:blipFill>
          <a:blip r:embed="rId2"/>
          <a:stretch>
            <a:fillRect/>
          </a:stretch>
        </p:blipFill>
        <p:spPr>
          <a:xfrm>
            <a:off x="5048251" y="1376241"/>
            <a:ext cx="6969158" cy="4477995"/>
          </a:xfrm>
          <a:prstGeom prst="rect">
            <a:avLst/>
          </a:prstGeom>
        </p:spPr>
      </p:pic>
      <p:sp>
        <p:nvSpPr>
          <p:cNvPr id="5" name="Oval 4">
            <a:hlinkClick r:id="rId3" action="ppaction://hlinksldjump"/>
          </p:cNvPr>
          <p:cNvSpPr/>
          <p:nvPr/>
        </p:nvSpPr>
        <p:spPr>
          <a:xfrm>
            <a:off x="0" y="0"/>
            <a:ext cx="413238" cy="442452"/>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idx="1"/>
          </p:nvPr>
        </p:nvSpPr>
        <p:spPr>
          <a:xfrm>
            <a:off x="413238" y="1169378"/>
            <a:ext cx="4457145" cy="2651852"/>
          </a:xfrm>
        </p:spPr>
        <p:txBody>
          <a:bodyPr>
            <a:normAutofit lnSpcReduction="10000"/>
          </a:bodyPr>
          <a:lstStyle/>
          <a:p>
            <a:r>
              <a:rPr lang="en-AU" dirty="0" smtClean="0"/>
              <a:t>The MD and MS results in an </a:t>
            </a:r>
            <a:r>
              <a:rPr lang="en-AU" dirty="0" smtClean="0">
                <a:solidFill>
                  <a:srgbClr val="00B050"/>
                </a:solidFill>
              </a:rPr>
              <a:t>equilibrium</a:t>
            </a:r>
            <a:r>
              <a:rPr lang="en-AU" dirty="0" smtClean="0"/>
              <a:t> where </a:t>
            </a:r>
            <a:r>
              <a:rPr lang="en-AU" dirty="0" smtClean="0">
                <a:solidFill>
                  <a:srgbClr val="00B050"/>
                </a:solidFill>
              </a:rPr>
              <a:t>MD = MS</a:t>
            </a:r>
          </a:p>
          <a:p>
            <a:r>
              <a:rPr lang="en-AU" dirty="0" smtClean="0"/>
              <a:t>Because the </a:t>
            </a:r>
            <a:r>
              <a:rPr lang="en-AU" dirty="0" smtClean="0">
                <a:solidFill>
                  <a:srgbClr val="00B0F0"/>
                </a:solidFill>
              </a:rPr>
              <a:t>MS is vertical</a:t>
            </a:r>
            <a:r>
              <a:rPr lang="en-AU" dirty="0" smtClean="0"/>
              <a:t>, the quantity of money </a:t>
            </a:r>
            <a:r>
              <a:rPr lang="en-AU" dirty="0" smtClean="0">
                <a:solidFill>
                  <a:srgbClr val="00B0F0"/>
                </a:solidFill>
              </a:rPr>
              <a:t>will always be at the same level </a:t>
            </a:r>
            <a:r>
              <a:rPr lang="en-AU" dirty="0" smtClean="0"/>
              <a:t>determined by the MS.</a:t>
            </a:r>
          </a:p>
        </p:txBody>
      </p:sp>
      <p:sp>
        <p:nvSpPr>
          <p:cNvPr id="6" name="TextBox 5"/>
          <p:cNvSpPr txBox="1"/>
          <p:nvPr/>
        </p:nvSpPr>
        <p:spPr>
          <a:xfrm>
            <a:off x="7296151" y="92159"/>
            <a:ext cx="4362450" cy="1323439"/>
          </a:xfrm>
          <a:prstGeom prst="rect">
            <a:avLst/>
          </a:prstGeom>
          <a:solidFill>
            <a:srgbClr val="FFFF00"/>
          </a:solidFill>
        </p:spPr>
        <p:txBody>
          <a:bodyPr wrap="square" rtlCol="0">
            <a:spAutoFit/>
          </a:bodyPr>
          <a:lstStyle/>
          <a:p>
            <a:r>
              <a:rPr lang="en-AU" sz="1600" dirty="0" smtClean="0">
                <a:solidFill>
                  <a:srgbClr val="FF0000"/>
                </a:solidFill>
              </a:rPr>
              <a:t>Summary</a:t>
            </a:r>
          </a:p>
          <a:p>
            <a:r>
              <a:rPr lang="en-AU" sz="1600" dirty="0" smtClean="0">
                <a:solidFill>
                  <a:srgbClr val="FF0000"/>
                </a:solidFill>
              </a:rPr>
              <a:t>The money market shows demand and supply of liquid money. </a:t>
            </a:r>
          </a:p>
          <a:p>
            <a:r>
              <a:rPr lang="en-AU" sz="1600" dirty="0" smtClean="0">
                <a:solidFill>
                  <a:srgbClr val="FF0000"/>
                </a:solidFill>
              </a:rPr>
              <a:t>Nominal interest is used because it is short term and has no expectations of inflation. </a:t>
            </a:r>
            <a:endParaRPr lang="en-AU" sz="1600" dirty="0">
              <a:solidFill>
                <a:srgbClr val="FF0000"/>
              </a:solidFill>
            </a:endParaRPr>
          </a:p>
        </p:txBody>
      </p:sp>
      <p:sp>
        <p:nvSpPr>
          <p:cNvPr id="7" name="Rectangle 6"/>
          <p:cNvSpPr/>
          <p:nvPr/>
        </p:nvSpPr>
        <p:spPr>
          <a:xfrm>
            <a:off x="495377" y="3922369"/>
            <a:ext cx="4914021" cy="2308324"/>
          </a:xfrm>
          <a:prstGeom prst="rect">
            <a:avLst/>
          </a:prstGeom>
          <a:solidFill>
            <a:schemeClr val="accent2">
              <a:lumMod val="20000"/>
              <a:lumOff val="80000"/>
            </a:schemeClr>
          </a:solidFill>
        </p:spPr>
        <p:txBody>
          <a:bodyPr wrap="square">
            <a:spAutoFit/>
          </a:bodyPr>
          <a:lstStyle/>
          <a:p>
            <a:r>
              <a:rPr lang="en-AU" b="1" dirty="0"/>
              <a:t>Nominal </a:t>
            </a:r>
            <a:r>
              <a:rPr lang="en-AU" b="1" dirty="0" smtClean="0"/>
              <a:t>Interest Rate</a:t>
            </a:r>
            <a:endParaRPr lang="en-AU" b="1" dirty="0"/>
          </a:p>
          <a:p>
            <a:r>
              <a:rPr lang="en-AU" dirty="0"/>
              <a:t>However, the nominal interest rate ‘</a:t>
            </a:r>
            <a:r>
              <a:rPr lang="en-AU" dirty="0" err="1"/>
              <a:t>i</a:t>
            </a:r>
            <a:r>
              <a:rPr lang="en-AU" dirty="0"/>
              <a:t>’ will vary.</a:t>
            </a:r>
          </a:p>
          <a:p>
            <a:r>
              <a:rPr lang="en-AU" dirty="0"/>
              <a:t> The reason that </a:t>
            </a:r>
            <a:r>
              <a:rPr lang="en-AU" dirty="0">
                <a:solidFill>
                  <a:srgbClr val="9C5BCD"/>
                </a:solidFill>
              </a:rPr>
              <a:t>we use nominal interest for the Money Market </a:t>
            </a:r>
            <a:r>
              <a:rPr lang="en-AU" dirty="0"/>
              <a:t>is that it is based in the short run and there are </a:t>
            </a:r>
            <a:r>
              <a:rPr lang="en-AU" dirty="0">
                <a:solidFill>
                  <a:srgbClr val="9C5BCD"/>
                </a:solidFill>
              </a:rPr>
              <a:t>no expectations about future change of price level</a:t>
            </a:r>
            <a:r>
              <a:rPr lang="en-AU" dirty="0"/>
              <a:t> </a:t>
            </a:r>
            <a:r>
              <a:rPr lang="en-AU" dirty="0" err="1"/>
              <a:t>ie</a:t>
            </a:r>
            <a:r>
              <a:rPr lang="en-AU" dirty="0"/>
              <a:t>. Inflation. </a:t>
            </a:r>
            <a:r>
              <a:rPr lang="en-AU" dirty="0" smtClean="0"/>
              <a:t>Because we are not concerned with inflation, we are looking at the nominal interest rate.</a:t>
            </a:r>
            <a:endParaRPr lang="en-AU" dirty="0"/>
          </a:p>
        </p:txBody>
      </p:sp>
    </p:spTree>
    <p:extLst>
      <p:ext uri="{BB962C8B-B14F-4D97-AF65-F5344CB8AC3E}">
        <p14:creationId xmlns:p14="http://schemas.microsoft.com/office/powerpoint/2010/main" val="165664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Adjustment – Surplus and Shortage</a:t>
            </a:r>
            <a:endParaRPr lang="en-US" dirty="0"/>
          </a:p>
        </p:txBody>
      </p:sp>
      <p:pic>
        <p:nvPicPr>
          <p:cNvPr id="7" name="Picture 6"/>
          <p:cNvPicPr>
            <a:picLocks noChangeAspect="1"/>
          </p:cNvPicPr>
          <p:nvPr/>
        </p:nvPicPr>
        <p:blipFill>
          <a:blip r:embed="rId2"/>
          <a:stretch>
            <a:fillRect/>
          </a:stretch>
        </p:blipFill>
        <p:spPr>
          <a:xfrm>
            <a:off x="6364130" y="1354774"/>
            <a:ext cx="5496692" cy="4887007"/>
          </a:xfrm>
          <a:prstGeom prst="rect">
            <a:avLst/>
          </a:prstGeom>
        </p:spPr>
      </p:pic>
      <p:sp>
        <p:nvSpPr>
          <p:cNvPr id="9" name="Content Placeholder 8"/>
          <p:cNvSpPr txBox="1">
            <a:spLocks noGrp="1"/>
          </p:cNvSpPr>
          <p:nvPr>
            <p:ph idx="1"/>
          </p:nvPr>
        </p:nvSpPr>
        <p:spPr>
          <a:xfrm>
            <a:off x="331178" y="1490978"/>
            <a:ext cx="5597769" cy="5002395"/>
          </a:xfrm>
          <a:prstGeom prst="rect">
            <a:avLst/>
          </a:prstGeom>
          <a:noFill/>
        </p:spPr>
        <p:txBody>
          <a:bodyPr wrap="square" rtlCol="0">
            <a:spAutoFit/>
          </a:bodyPr>
          <a:lstStyle/>
          <a:p>
            <a:r>
              <a:rPr lang="en-US" dirty="0" smtClean="0"/>
              <a:t>Just like with all demand and supply, the market will return an equilibrium where </a:t>
            </a:r>
            <a:r>
              <a:rPr lang="en-US" dirty="0" err="1" smtClean="0"/>
              <a:t>Qd</a:t>
            </a:r>
            <a:r>
              <a:rPr lang="en-US" dirty="0" smtClean="0"/>
              <a:t> = Qs. </a:t>
            </a:r>
          </a:p>
          <a:p>
            <a:r>
              <a:rPr lang="en-US" dirty="0" smtClean="0"/>
              <a:t>At </a:t>
            </a:r>
            <a:r>
              <a:rPr lang="en-US" dirty="0" smtClean="0">
                <a:solidFill>
                  <a:srgbClr val="00B0F0"/>
                </a:solidFill>
              </a:rPr>
              <a:t>higher interest rates</a:t>
            </a:r>
            <a:r>
              <a:rPr lang="en-US" dirty="0" smtClean="0"/>
              <a:t>, there will be </a:t>
            </a:r>
            <a:r>
              <a:rPr lang="en-US" dirty="0" smtClean="0">
                <a:solidFill>
                  <a:srgbClr val="00B0F0"/>
                </a:solidFill>
              </a:rPr>
              <a:t>a surplus </a:t>
            </a:r>
            <a:r>
              <a:rPr lang="en-US" dirty="0" smtClean="0"/>
              <a:t>of M1 money (Qs &gt; </a:t>
            </a:r>
            <a:r>
              <a:rPr lang="en-US" dirty="0" err="1" smtClean="0"/>
              <a:t>Qd</a:t>
            </a:r>
            <a:r>
              <a:rPr lang="en-US" dirty="0" smtClean="0"/>
              <a:t>) Eventually lenders will decide to </a:t>
            </a:r>
            <a:r>
              <a:rPr lang="en-US" dirty="0" smtClean="0">
                <a:solidFill>
                  <a:srgbClr val="00B0F0"/>
                </a:solidFill>
              </a:rPr>
              <a:t>lower the interest rate </a:t>
            </a:r>
            <a:r>
              <a:rPr lang="en-US" dirty="0" smtClean="0"/>
              <a:t>and equilibrium will be restored.</a:t>
            </a:r>
          </a:p>
          <a:p>
            <a:r>
              <a:rPr lang="en-US" dirty="0" smtClean="0"/>
              <a:t>At </a:t>
            </a:r>
            <a:r>
              <a:rPr lang="en-US" dirty="0" smtClean="0">
                <a:solidFill>
                  <a:srgbClr val="00B050"/>
                </a:solidFill>
              </a:rPr>
              <a:t>lower interest rates</a:t>
            </a:r>
            <a:r>
              <a:rPr lang="en-US" dirty="0" smtClean="0"/>
              <a:t>, there will be a </a:t>
            </a:r>
            <a:r>
              <a:rPr lang="en-US" dirty="0" smtClean="0">
                <a:solidFill>
                  <a:srgbClr val="00B050"/>
                </a:solidFill>
              </a:rPr>
              <a:t>shortage (</a:t>
            </a:r>
            <a:r>
              <a:rPr lang="en-US" dirty="0" err="1" smtClean="0">
                <a:solidFill>
                  <a:srgbClr val="00B050"/>
                </a:solidFill>
              </a:rPr>
              <a:t>Qd</a:t>
            </a:r>
            <a:r>
              <a:rPr lang="en-US" dirty="0" smtClean="0">
                <a:solidFill>
                  <a:srgbClr val="00B050"/>
                </a:solidFill>
              </a:rPr>
              <a:t> &gt; Qs) </a:t>
            </a:r>
            <a:r>
              <a:rPr lang="en-US" dirty="0" smtClean="0"/>
              <a:t>which eventually will </a:t>
            </a:r>
            <a:r>
              <a:rPr lang="en-US" dirty="0" smtClean="0">
                <a:solidFill>
                  <a:srgbClr val="00B050"/>
                </a:solidFill>
              </a:rPr>
              <a:t>lead to a higher interest rate</a:t>
            </a:r>
            <a:r>
              <a:rPr lang="en-US" dirty="0" smtClean="0"/>
              <a:t>. </a:t>
            </a:r>
            <a:endParaRPr lang="en-US" dirty="0"/>
          </a:p>
        </p:txBody>
      </p:sp>
      <p:sp>
        <p:nvSpPr>
          <p:cNvPr id="11" name="TextBox 10"/>
          <p:cNvSpPr txBox="1"/>
          <p:nvPr/>
        </p:nvSpPr>
        <p:spPr>
          <a:xfrm>
            <a:off x="8493369" y="70338"/>
            <a:ext cx="3094893" cy="584775"/>
          </a:xfrm>
          <a:prstGeom prst="rect">
            <a:avLst/>
          </a:prstGeom>
          <a:solidFill>
            <a:srgbClr val="FFFF00"/>
          </a:solidFill>
        </p:spPr>
        <p:txBody>
          <a:bodyPr wrap="square" rtlCol="0">
            <a:spAutoFit/>
          </a:bodyPr>
          <a:lstStyle/>
          <a:p>
            <a:r>
              <a:rPr lang="en-US" sz="800" dirty="0" smtClean="0">
                <a:solidFill>
                  <a:srgbClr val="FF0000"/>
                </a:solidFill>
              </a:rPr>
              <a:t>Summary</a:t>
            </a:r>
          </a:p>
          <a:p>
            <a:r>
              <a:rPr lang="en-US" sz="800" dirty="0" smtClean="0">
                <a:solidFill>
                  <a:srgbClr val="FF0000"/>
                </a:solidFill>
              </a:rPr>
              <a:t>The market will naturally return to equilibrium where </a:t>
            </a:r>
            <a:r>
              <a:rPr lang="en-US" sz="800" dirty="0" err="1" smtClean="0">
                <a:solidFill>
                  <a:srgbClr val="FF0000"/>
                </a:solidFill>
              </a:rPr>
              <a:t>Qd</a:t>
            </a:r>
            <a:r>
              <a:rPr lang="en-US" sz="800" dirty="0" smtClean="0">
                <a:solidFill>
                  <a:srgbClr val="FF0000"/>
                </a:solidFill>
              </a:rPr>
              <a:t>=Qs.</a:t>
            </a:r>
          </a:p>
          <a:p>
            <a:r>
              <a:rPr lang="en-US" sz="800" dirty="0" smtClean="0">
                <a:solidFill>
                  <a:srgbClr val="FF0000"/>
                </a:solidFill>
              </a:rPr>
              <a:t>Interest rate too high -&gt; surplus -&gt; IR will fall.</a:t>
            </a:r>
          </a:p>
          <a:p>
            <a:r>
              <a:rPr lang="en-US" sz="800" dirty="0" smtClean="0">
                <a:solidFill>
                  <a:srgbClr val="FF0000"/>
                </a:solidFill>
              </a:rPr>
              <a:t>Interest rate too low -&gt; shortage -&gt; IR will increase.</a:t>
            </a:r>
            <a:endParaRPr lang="en-US" sz="800" dirty="0">
              <a:solidFill>
                <a:srgbClr val="FF0000"/>
              </a:solidFill>
            </a:endParaRPr>
          </a:p>
        </p:txBody>
      </p:sp>
    </p:spTree>
    <p:extLst>
      <p:ext uri="{BB962C8B-B14F-4D97-AF65-F5344CB8AC3E}">
        <p14:creationId xmlns:p14="http://schemas.microsoft.com/office/powerpoint/2010/main" val="25414597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69" y="256370"/>
            <a:ext cx="5534552" cy="930592"/>
          </a:xfrm>
        </p:spPr>
        <p:txBody>
          <a:bodyPr/>
          <a:lstStyle/>
          <a:p>
            <a:r>
              <a:rPr lang="en-AU" dirty="0" smtClean="0"/>
              <a:t>Change in Equilibrium</a:t>
            </a:r>
            <a:endParaRPr lang="en-AU" dirty="0"/>
          </a:p>
        </p:txBody>
      </p:sp>
      <p:sp>
        <p:nvSpPr>
          <p:cNvPr id="3" name="Content Placeholder 2"/>
          <p:cNvSpPr>
            <a:spLocks noGrp="1"/>
          </p:cNvSpPr>
          <p:nvPr>
            <p:ph idx="1"/>
          </p:nvPr>
        </p:nvSpPr>
        <p:spPr>
          <a:xfrm>
            <a:off x="328675" y="1380393"/>
            <a:ext cx="5534553" cy="2327370"/>
          </a:xfrm>
        </p:spPr>
        <p:txBody>
          <a:bodyPr>
            <a:normAutofit fontScale="77500" lnSpcReduction="20000"/>
          </a:bodyPr>
          <a:lstStyle/>
          <a:p>
            <a:r>
              <a:rPr lang="en-AU" dirty="0" smtClean="0">
                <a:solidFill>
                  <a:srgbClr val="00B0F0"/>
                </a:solidFill>
              </a:rPr>
              <a:t>Equilibrium will change </a:t>
            </a:r>
            <a:r>
              <a:rPr lang="en-AU" dirty="0" smtClean="0"/>
              <a:t>if either </a:t>
            </a:r>
            <a:r>
              <a:rPr lang="en-AU" dirty="0" smtClean="0">
                <a:solidFill>
                  <a:srgbClr val="00B0F0"/>
                </a:solidFill>
              </a:rPr>
              <a:t>MD</a:t>
            </a:r>
            <a:r>
              <a:rPr lang="en-AU" dirty="0" smtClean="0"/>
              <a:t> or </a:t>
            </a:r>
            <a:r>
              <a:rPr lang="en-AU" dirty="0" smtClean="0">
                <a:solidFill>
                  <a:srgbClr val="00B0F0"/>
                </a:solidFill>
              </a:rPr>
              <a:t>MS changes</a:t>
            </a:r>
            <a:r>
              <a:rPr lang="en-AU" dirty="0" smtClean="0"/>
              <a:t>.</a:t>
            </a:r>
          </a:p>
          <a:p>
            <a:pPr>
              <a:buFont typeface="Wingdings" panose="05000000000000000000" pitchFamily="2" charset="2"/>
              <a:buChar char="q"/>
            </a:pPr>
            <a:r>
              <a:rPr lang="en-AU" dirty="0" smtClean="0"/>
              <a:t>Change in MD</a:t>
            </a:r>
          </a:p>
          <a:p>
            <a:pPr lvl="1"/>
            <a:r>
              <a:rPr lang="en-AU" dirty="0"/>
              <a:t>O</a:t>
            </a:r>
            <a:r>
              <a:rPr lang="en-AU" dirty="0" smtClean="0"/>
              <a:t>nly </a:t>
            </a:r>
            <a:r>
              <a:rPr lang="en-AU" dirty="0" smtClean="0">
                <a:solidFill>
                  <a:srgbClr val="00B050"/>
                </a:solidFill>
              </a:rPr>
              <a:t>affects the interest rate </a:t>
            </a:r>
            <a:r>
              <a:rPr lang="en-AU" dirty="0" smtClean="0"/>
              <a:t>but not the quantity of money because of the vertical MS.</a:t>
            </a:r>
          </a:p>
          <a:p>
            <a:pPr>
              <a:buFont typeface="Wingdings" panose="05000000000000000000" pitchFamily="2" charset="2"/>
              <a:buChar char="q"/>
            </a:pPr>
            <a:r>
              <a:rPr lang="en-AU" dirty="0" smtClean="0"/>
              <a:t>Change in the MS</a:t>
            </a:r>
          </a:p>
          <a:p>
            <a:pPr lvl="1"/>
            <a:r>
              <a:rPr lang="en-AU" dirty="0" smtClean="0">
                <a:solidFill>
                  <a:srgbClr val="7030A0"/>
                </a:solidFill>
              </a:rPr>
              <a:t>Affects both the quantity of money</a:t>
            </a:r>
            <a:r>
              <a:rPr lang="en-AU" dirty="0" smtClean="0">
                <a:solidFill>
                  <a:srgbClr val="00B050"/>
                </a:solidFill>
              </a:rPr>
              <a:t> </a:t>
            </a:r>
            <a:r>
              <a:rPr lang="en-AU" dirty="0" smtClean="0"/>
              <a:t>and the </a:t>
            </a:r>
            <a:r>
              <a:rPr lang="en-AU" dirty="0" smtClean="0">
                <a:solidFill>
                  <a:srgbClr val="7030A0"/>
                </a:solidFill>
              </a:rPr>
              <a:t>nominal interest rate</a:t>
            </a:r>
            <a:r>
              <a:rPr lang="en-AU" dirty="0" smtClean="0"/>
              <a:t>.</a:t>
            </a:r>
            <a:endParaRPr lang="en-AU" dirty="0"/>
          </a:p>
        </p:txBody>
      </p:sp>
      <p:pic>
        <p:nvPicPr>
          <p:cNvPr id="4" name="Picture 3"/>
          <p:cNvPicPr>
            <a:picLocks noChangeAspect="1"/>
          </p:cNvPicPr>
          <p:nvPr/>
        </p:nvPicPr>
        <p:blipFill>
          <a:blip r:embed="rId2"/>
          <a:stretch>
            <a:fillRect/>
          </a:stretch>
        </p:blipFill>
        <p:spPr>
          <a:xfrm>
            <a:off x="6366928" y="828417"/>
            <a:ext cx="2393716" cy="2008798"/>
          </a:xfrm>
          <a:prstGeom prst="rect">
            <a:avLst/>
          </a:prstGeom>
        </p:spPr>
      </p:pic>
      <p:pic>
        <p:nvPicPr>
          <p:cNvPr id="6" name="Picture 5"/>
          <p:cNvPicPr>
            <a:picLocks noChangeAspect="1"/>
          </p:cNvPicPr>
          <p:nvPr/>
        </p:nvPicPr>
        <p:blipFill>
          <a:blip r:embed="rId3"/>
          <a:stretch>
            <a:fillRect/>
          </a:stretch>
        </p:blipFill>
        <p:spPr>
          <a:xfrm>
            <a:off x="9214951" y="847111"/>
            <a:ext cx="2396023" cy="1971411"/>
          </a:xfrm>
          <a:prstGeom prst="rect">
            <a:avLst/>
          </a:prstGeom>
        </p:spPr>
      </p:pic>
      <p:pic>
        <p:nvPicPr>
          <p:cNvPr id="7" name="Picture 6"/>
          <p:cNvPicPr>
            <a:picLocks noChangeAspect="1"/>
          </p:cNvPicPr>
          <p:nvPr/>
        </p:nvPicPr>
        <p:blipFill>
          <a:blip r:embed="rId4"/>
          <a:stretch>
            <a:fillRect/>
          </a:stretch>
        </p:blipFill>
        <p:spPr>
          <a:xfrm>
            <a:off x="6071633" y="3612919"/>
            <a:ext cx="2984306" cy="2069415"/>
          </a:xfrm>
          <a:prstGeom prst="rect">
            <a:avLst/>
          </a:prstGeom>
        </p:spPr>
      </p:pic>
      <p:pic>
        <p:nvPicPr>
          <p:cNvPr id="8" name="Picture 7"/>
          <p:cNvPicPr>
            <a:picLocks noChangeAspect="1"/>
          </p:cNvPicPr>
          <p:nvPr/>
        </p:nvPicPr>
        <p:blipFill>
          <a:blip r:embed="rId5"/>
          <a:stretch>
            <a:fillRect/>
          </a:stretch>
        </p:blipFill>
        <p:spPr>
          <a:xfrm>
            <a:off x="9214950" y="3612919"/>
            <a:ext cx="2836985" cy="2093231"/>
          </a:xfrm>
          <a:prstGeom prst="rect">
            <a:avLst/>
          </a:prstGeom>
        </p:spPr>
      </p:pic>
      <p:sp>
        <p:nvSpPr>
          <p:cNvPr id="9" name="TextBox 8"/>
          <p:cNvSpPr txBox="1"/>
          <p:nvPr/>
        </p:nvSpPr>
        <p:spPr>
          <a:xfrm>
            <a:off x="6489994" y="2837214"/>
            <a:ext cx="2238533" cy="307777"/>
          </a:xfrm>
          <a:prstGeom prst="rect">
            <a:avLst/>
          </a:prstGeom>
          <a:noFill/>
        </p:spPr>
        <p:txBody>
          <a:bodyPr wrap="square" rtlCol="0">
            <a:spAutoFit/>
          </a:bodyPr>
          <a:lstStyle/>
          <a:p>
            <a:r>
              <a:rPr lang="en-AU" sz="1400" dirty="0"/>
              <a:t>↓ </a:t>
            </a:r>
            <a:r>
              <a:rPr lang="en-AU" sz="1400" dirty="0" smtClean="0"/>
              <a:t>MD→↓nominal interest</a:t>
            </a:r>
            <a:endParaRPr lang="en-AU" sz="1400" baseline="-25000" dirty="0" smtClean="0"/>
          </a:p>
        </p:txBody>
      </p:sp>
      <p:pic>
        <p:nvPicPr>
          <p:cNvPr id="13" name="Picture 12"/>
          <p:cNvPicPr>
            <a:picLocks noChangeAspect="1"/>
          </p:cNvPicPr>
          <p:nvPr/>
        </p:nvPicPr>
        <p:blipFill>
          <a:blip r:embed="rId6"/>
          <a:stretch>
            <a:fillRect/>
          </a:stretch>
        </p:blipFill>
        <p:spPr>
          <a:xfrm>
            <a:off x="6489994" y="1621275"/>
            <a:ext cx="257211" cy="304843"/>
          </a:xfrm>
          <a:prstGeom prst="rect">
            <a:avLst/>
          </a:prstGeom>
        </p:spPr>
      </p:pic>
      <p:pic>
        <p:nvPicPr>
          <p:cNvPr id="14" name="Picture 13"/>
          <p:cNvPicPr>
            <a:picLocks noChangeAspect="1"/>
          </p:cNvPicPr>
          <p:nvPr/>
        </p:nvPicPr>
        <p:blipFill>
          <a:blip r:embed="rId7"/>
          <a:stretch>
            <a:fillRect/>
          </a:stretch>
        </p:blipFill>
        <p:spPr>
          <a:xfrm>
            <a:off x="6517839" y="2037174"/>
            <a:ext cx="238158" cy="295316"/>
          </a:xfrm>
          <a:prstGeom prst="rect">
            <a:avLst/>
          </a:prstGeom>
        </p:spPr>
      </p:pic>
      <p:pic>
        <p:nvPicPr>
          <p:cNvPr id="15" name="Picture 14"/>
          <p:cNvPicPr>
            <a:picLocks noChangeAspect="1"/>
          </p:cNvPicPr>
          <p:nvPr/>
        </p:nvPicPr>
        <p:blipFill>
          <a:blip r:embed="rId7"/>
          <a:stretch>
            <a:fillRect/>
          </a:stretch>
        </p:blipFill>
        <p:spPr>
          <a:xfrm>
            <a:off x="9379542" y="1621275"/>
            <a:ext cx="238158" cy="295316"/>
          </a:xfrm>
          <a:prstGeom prst="rect">
            <a:avLst/>
          </a:prstGeom>
        </p:spPr>
      </p:pic>
      <p:pic>
        <p:nvPicPr>
          <p:cNvPr id="17" name="Picture 16"/>
          <p:cNvPicPr>
            <a:picLocks noChangeAspect="1"/>
          </p:cNvPicPr>
          <p:nvPr/>
        </p:nvPicPr>
        <p:blipFill>
          <a:blip r:embed="rId8"/>
          <a:stretch>
            <a:fillRect/>
          </a:stretch>
        </p:blipFill>
        <p:spPr>
          <a:xfrm>
            <a:off x="9334282" y="1979706"/>
            <a:ext cx="285790" cy="323895"/>
          </a:xfrm>
          <a:prstGeom prst="rect">
            <a:avLst/>
          </a:prstGeom>
        </p:spPr>
      </p:pic>
      <p:sp>
        <p:nvSpPr>
          <p:cNvPr id="18" name="Rectangle 17"/>
          <p:cNvSpPr/>
          <p:nvPr/>
        </p:nvSpPr>
        <p:spPr>
          <a:xfrm>
            <a:off x="9264344" y="2837214"/>
            <a:ext cx="2254207" cy="307777"/>
          </a:xfrm>
          <a:prstGeom prst="rect">
            <a:avLst/>
          </a:prstGeom>
        </p:spPr>
        <p:txBody>
          <a:bodyPr wrap="none">
            <a:spAutoFit/>
          </a:bodyPr>
          <a:lstStyle/>
          <a:p>
            <a:r>
              <a:rPr lang="en-AU" sz="1400" dirty="0"/>
              <a:t>↑</a:t>
            </a:r>
            <a:r>
              <a:rPr lang="en-AU" sz="1400" dirty="0" smtClean="0"/>
              <a:t>MD →↑ nominal interest</a:t>
            </a:r>
            <a:endParaRPr lang="en-AU" sz="1400" baseline="-25000" dirty="0"/>
          </a:p>
        </p:txBody>
      </p:sp>
      <p:sp>
        <p:nvSpPr>
          <p:cNvPr id="19" name="Rectangle 18"/>
          <p:cNvSpPr/>
          <p:nvPr/>
        </p:nvSpPr>
        <p:spPr>
          <a:xfrm>
            <a:off x="9546413" y="5741070"/>
            <a:ext cx="2230162" cy="666849"/>
          </a:xfrm>
          <a:prstGeom prst="rect">
            <a:avLst/>
          </a:prstGeom>
        </p:spPr>
        <p:txBody>
          <a:bodyPr wrap="none">
            <a:spAutoFit/>
          </a:bodyPr>
          <a:lstStyle/>
          <a:p>
            <a:r>
              <a:rPr lang="en-AU" sz="1400" dirty="0"/>
              <a:t>↑</a:t>
            </a:r>
            <a:r>
              <a:rPr lang="en-AU" sz="1400" dirty="0" smtClean="0"/>
              <a:t> MS→↓</a:t>
            </a:r>
            <a:r>
              <a:rPr lang="en-AU" sz="1400" dirty="0"/>
              <a:t>nominal </a:t>
            </a:r>
            <a:r>
              <a:rPr lang="en-AU" sz="1400" dirty="0" smtClean="0"/>
              <a:t>interest, </a:t>
            </a:r>
          </a:p>
          <a:p>
            <a:r>
              <a:rPr lang="en-AU" sz="1400" dirty="0"/>
              <a:t>↑ </a:t>
            </a:r>
            <a:r>
              <a:rPr lang="en-AU" sz="1400" dirty="0" smtClean="0"/>
              <a:t>Quantity of Money</a:t>
            </a:r>
            <a:endParaRPr lang="en-AU" sz="1400" baseline="-25000" dirty="0"/>
          </a:p>
          <a:p>
            <a:endParaRPr lang="en-AU" sz="1400" baseline="-25000" dirty="0"/>
          </a:p>
        </p:txBody>
      </p:sp>
      <p:sp>
        <p:nvSpPr>
          <p:cNvPr id="20" name="Rectangle 19"/>
          <p:cNvSpPr/>
          <p:nvPr/>
        </p:nvSpPr>
        <p:spPr>
          <a:xfrm>
            <a:off x="6554470" y="5741069"/>
            <a:ext cx="2779812" cy="666849"/>
          </a:xfrm>
          <a:prstGeom prst="rect">
            <a:avLst/>
          </a:prstGeom>
        </p:spPr>
        <p:txBody>
          <a:bodyPr wrap="square">
            <a:spAutoFit/>
          </a:bodyPr>
          <a:lstStyle/>
          <a:p>
            <a:r>
              <a:rPr lang="en-AU" sz="1400" dirty="0"/>
              <a:t>↓ </a:t>
            </a:r>
            <a:r>
              <a:rPr lang="en-AU" sz="1400" dirty="0" smtClean="0"/>
              <a:t>MS→ </a:t>
            </a:r>
            <a:r>
              <a:rPr lang="en-AU" sz="1400" dirty="0"/>
              <a:t>↑ </a:t>
            </a:r>
            <a:r>
              <a:rPr lang="en-AU" sz="1400" dirty="0" smtClean="0"/>
              <a:t>nominal interest, </a:t>
            </a:r>
          </a:p>
          <a:p>
            <a:r>
              <a:rPr lang="en-AU" sz="1400" dirty="0" smtClean="0"/>
              <a:t>↓Quantity of Money</a:t>
            </a:r>
            <a:endParaRPr lang="en-AU" sz="1400" baseline="-25000" dirty="0"/>
          </a:p>
          <a:p>
            <a:endParaRPr lang="en-AU" sz="1400" baseline="-25000" dirty="0"/>
          </a:p>
        </p:txBody>
      </p:sp>
      <p:pic>
        <p:nvPicPr>
          <p:cNvPr id="21" name="Picture 20"/>
          <p:cNvPicPr>
            <a:picLocks noChangeAspect="1"/>
          </p:cNvPicPr>
          <p:nvPr/>
        </p:nvPicPr>
        <p:blipFill>
          <a:blip r:embed="rId9"/>
          <a:stretch>
            <a:fillRect/>
          </a:stretch>
        </p:blipFill>
        <p:spPr>
          <a:xfrm flipH="1">
            <a:off x="7218485" y="3920695"/>
            <a:ext cx="271072" cy="158125"/>
          </a:xfrm>
          <a:prstGeom prst="rect">
            <a:avLst/>
          </a:prstGeom>
        </p:spPr>
      </p:pic>
      <p:pic>
        <p:nvPicPr>
          <p:cNvPr id="22" name="Picture 21"/>
          <p:cNvPicPr>
            <a:picLocks noChangeAspect="1"/>
          </p:cNvPicPr>
          <p:nvPr/>
        </p:nvPicPr>
        <p:blipFill>
          <a:blip r:embed="rId10"/>
          <a:stretch>
            <a:fillRect/>
          </a:stretch>
        </p:blipFill>
        <p:spPr>
          <a:xfrm>
            <a:off x="6306310" y="659115"/>
            <a:ext cx="2514951" cy="2219635"/>
          </a:xfrm>
          <a:prstGeom prst="rect">
            <a:avLst/>
          </a:prstGeom>
        </p:spPr>
      </p:pic>
      <p:pic>
        <p:nvPicPr>
          <p:cNvPr id="23" name="Picture 22"/>
          <p:cNvPicPr>
            <a:picLocks noChangeAspect="1"/>
          </p:cNvPicPr>
          <p:nvPr/>
        </p:nvPicPr>
        <p:blipFill>
          <a:blip r:embed="rId11"/>
          <a:stretch>
            <a:fillRect/>
          </a:stretch>
        </p:blipFill>
        <p:spPr>
          <a:xfrm>
            <a:off x="9233082" y="684624"/>
            <a:ext cx="2505425" cy="2133898"/>
          </a:xfrm>
          <a:prstGeom prst="rect">
            <a:avLst/>
          </a:prstGeom>
        </p:spPr>
      </p:pic>
      <p:pic>
        <p:nvPicPr>
          <p:cNvPr id="24" name="Picture 23"/>
          <p:cNvPicPr>
            <a:picLocks noChangeAspect="1"/>
          </p:cNvPicPr>
          <p:nvPr/>
        </p:nvPicPr>
        <p:blipFill>
          <a:blip r:embed="rId12"/>
          <a:stretch>
            <a:fillRect/>
          </a:stretch>
        </p:blipFill>
        <p:spPr>
          <a:xfrm>
            <a:off x="5797934" y="3418394"/>
            <a:ext cx="3258005" cy="2267266"/>
          </a:xfrm>
          <a:prstGeom prst="rect">
            <a:avLst/>
          </a:prstGeom>
        </p:spPr>
      </p:pic>
      <p:sp>
        <p:nvSpPr>
          <p:cNvPr id="26" name="TextBox 25"/>
          <p:cNvSpPr txBox="1"/>
          <p:nvPr/>
        </p:nvSpPr>
        <p:spPr>
          <a:xfrm>
            <a:off x="475213" y="3707763"/>
            <a:ext cx="4879639" cy="1200329"/>
          </a:xfrm>
          <a:prstGeom prst="rect">
            <a:avLst/>
          </a:prstGeom>
          <a:noFill/>
        </p:spPr>
        <p:txBody>
          <a:bodyPr wrap="square" rtlCol="0">
            <a:spAutoFit/>
          </a:bodyPr>
          <a:lstStyle/>
          <a:p>
            <a:r>
              <a:rPr lang="en-AU" dirty="0" smtClean="0"/>
              <a:t>The </a:t>
            </a:r>
            <a:r>
              <a:rPr lang="en-AU" dirty="0" smtClean="0">
                <a:solidFill>
                  <a:srgbClr val="FF0000"/>
                </a:solidFill>
              </a:rPr>
              <a:t>change in nominal interest </a:t>
            </a:r>
            <a:r>
              <a:rPr lang="en-AU" dirty="0" smtClean="0"/>
              <a:t>rate has significant consequences for the rest of the economy! </a:t>
            </a:r>
          </a:p>
          <a:p>
            <a:r>
              <a:rPr lang="en-AU" dirty="0" smtClean="0"/>
              <a:t>Hint: We briefly looked at </a:t>
            </a:r>
            <a:r>
              <a:rPr lang="en-AU" dirty="0" smtClean="0">
                <a:solidFill>
                  <a:srgbClr val="FF0000"/>
                </a:solidFill>
              </a:rPr>
              <a:t>monetary policy </a:t>
            </a:r>
            <a:r>
              <a:rPr lang="en-AU" dirty="0" smtClean="0"/>
              <a:t>in previous classes. We will see how this </a:t>
            </a:r>
            <a:endParaRPr lang="en-AU" dirty="0"/>
          </a:p>
        </p:txBody>
      </p:sp>
      <p:sp>
        <p:nvSpPr>
          <p:cNvPr id="27" name="TextBox 26"/>
          <p:cNvSpPr txBox="1"/>
          <p:nvPr/>
        </p:nvSpPr>
        <p:spPr>
          <a:xfrm>
            <a:off x="468590" y="4908092"/>
            <a:ext cx="5107803" cy="1754326"/>
          </a:xfrm>
          <a:prstGeom prst="rect">
            <a:avLst/>
          </a:prstGeom>
          <a:solidFill>
            <a:srgbClr val="FFFF00"/>
          </a:solidFill>
        </p:spPr>
        <p:txBody>
          <a:bodyPr wrap="square" rtlCol="0">
            <a:spAutoFit/>
          </a:bodyPr>
          <a:lstStyle/>
          <a:p>
            <a:r>
              <a:rPr lang="en-AU" dirty="0" smtClean="0">
                <a:solidFill>
                  <a:srgbClr val="FF0000"/>
                </a:solidFill>
              </a:rPr>
              <a:t>Summary</a:t>
            </a:r>
          </a:p>
          <a:p>
            <a:r>
              <a:rPr lang="en-AU" dirty="0" smtClean="0">
                <a:solidFill>
                  <a:srgbClr val="FF0000"/>
                </a:solidFill>
              </a:rPr>
              <a:t>Changes in MD or MS will change the equilibrium.</a:t>
            </a:r>
          </a:p>
          <a:p>
            <a:r>
              <a:rPr lang="en-AU" dirty="0" smtClean="0">
                <a:solidFill>
                  <a:srgbClr val="FF0000"/>
                </a:solidFill>
              </a:rPr>
              <a:t>There will be:</a:t>
            </a:r>
          </a:p>
          <a:p>
            <a:r>
              <a:rPr lang="en-AU" dirty="0" smtClean="0">
                <a:solidFill>
                  <a:srgbClr val="FF0000"/>
                </a:solidFill>
              </a:rPr>
              <a:t>change in Nominal </a:t>
            </a:r>
            <a:r>
              <a:rPr lang="en-AU" dirty="0">
                <a:solidFill>
                  <a:srgbClr val="FF0000"/>
                </a:solidFill>
              </a:rPr>
              <a:t>interest </a:t>
            </a:r>
            <a:endParaRPr lang="en-AU" dirty="0" smtClean="0">
              <a:solidFill>
                <a:srgbClr val="FF0000"/>
              </a:solidFill>
            </a:endParaRPr>
          </a:p>
          <a:p>
            <a:r>
              <a:rPr lang="en-AU" dirty="0" smtClean="0">
                <a:solidFill>
                  <a:srgbClr val="FF0000"/>
                </a:solidFill>
              </a:rPr>
              <a:t>and/or</a:t>
            </a:r>
          </a:p>
          <a:p>
            <a:r>
              <a:rPr lang="en-AU" dirty="0" smtClean="0">
                <a:solidFill>
                  <a:srgbClr val="FF0000"/>
                </a:solidFill>
              </a:rPr>
              <a:t>change in Quantity </a:t>
            </a:r>
            <a:r>
              <a:rPr lang="en-AU" dirty="0">
                <a:solidFill>
                  <a:srgbClr val="FF0000"/>
                </a:solidFill>
              </a:rPr>
              <a:t>of Money held</a:t>
            </a:r>
          </a:p>
        </p:txBody>
      </p:sp>
    </p:spTree>
    <p:extLst>
      <p:ext uri="{BB962C8B-B14F-4D97-AF65-F5344CB8AC3E}">
        <p14:creationId xmlns:p14="http://schemas.microsoft.com/office/powerpoint/2010/main" val="9616017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Money Market and Monetary Policy</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3681615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56" y="0"/>
            <a:ext cx="10515600" cy="869133"/>
          </a:xfrm>
        </p:spPr>
        <p:txBody>
          <a:bodyPr>
            <a:normAutofit/>
          </a:bodyPr>
          <a:lstStyle/>
          <a:p>
            <a:r>
              <a:rPr lang="en-AU" sz="3200" b="1" dirty="0" smtClean="0"/>
              <a:t>How the Money Market is Connected to Monetary Policy</a:t>
            </a:r>
            <a:endParaRPr lang="en-AU" sz="3200" dirty="0"/>
          </a:p>
        </p:txBody>
      </p:sp>
      <p:sp>
        <p:nvSpPr>
          <p:cNvPr id="3" name="Content Placeholder 2"/>
          <p:cNvSpPr>
            <a:spLocks noGrp="1"/>
          </p:cNvSpPr>
          <p:nvPr>
            <p:ph sz="half" idx="1"/>
          </p:nvPr>
        </p:nvSpPr>
        <p:spPr>
          <a:xfrm>
            <a:off x="458063" y="1825624"/>
            <a:ext cx="5467607" cy="4727575"/>
          </a:xfrm>
          <a:solidFill>
            <a:schemeClr val="accent1">
              <a:lumMod val="20000"/>
              <a:lumOff val="80000"/>
            </a:schemeClr>
          </a:solidFill>
        </p:spPr>
        <p:txBody>
          <a:bodyPr>
            <a:normAutofit/>
          </a:bodyPr>
          <a:lstStyle/>
          <a:p>
            <a:pPr marL="0" indent="0">
              <a:buNone/>
            </a:pPr>
            <a:r>
              <a:rPr lang="en-AU" sz="1600" b="1" dirty="0" smtClean="0"/>
              <a:t>Increase </a:t>
            </a:r>
            <a:r>
              <a:rPr lang="en-AU" sz="1600" b="1" dirty="0"/>
              <a:t>MS</a:t>
            </a:r>
          </a:p>
          <a:p>
            <a:r>
              <a:rPr lang="en-AU" sz="1400" dirty="0"/>
              <a:t>An increase in MS, will </a:t>
            </a:r>
            <a:r>
              <a:rPr lang="en-AU" sz="1400" dirty="0">
                <a:solidFill>
                  <a:srgbClr val="00B0F0"/>
                </a:solidFill>
              </a:rPr>
              <a:t>decrease the nominal interest rate</a:t>
            </a:r>
            <a:r>
              <a:rPr lang="en-AU" sz="1400" dirty="0"/>
              <a:t>. </a:t>
            </a:r>
          </a:p>
          <a:p>
            <a:r>
              <a:rPr lang="en-AU" sz="1400" dirty="0"/>
              <a:t>This lowers the cost of borrowing money, which will increase C and I in the economy. </a:t>
            </a:r>
            <a:r>
              <a:rPr lang="en-AU" sz="1400" dirty="0" smtClean="0"/>
              <a:t>This </a:t>
            </a:r>
            <a:r>
              <a:rPr lang="en-AU" sz="1400" dirty="0"/>
              <a:t>will increase AD. </a:t>
            </a:r>
          </a:p>
          <a:p>
            <a:r>
              <a:rPr lang="en-AU" sz="1400" dirty="0"/>
              <a:t>↑MS</a:t>
            </a:r>
            <a:r>
              <a:rPr lang="en-AU" sz="1400" dirty="0" smtClean="0"/>
              <a:t>→</a:t>
            </a:r>
            <a:r>
              <a:rPr lang="en-AU" sz="1400" dirty="0"/>
              <a:t> </a:t>
            </a:r>
            <a:r>
              <a:rPr lang="en-AU" sz="1400" dirty="0" smtClean="0">
                <a:solidFill>
                  <a:srgbClr val="00B0F0"/>
                </a:solidFill>
              </a:rPr>
              <a:t>↓Nominal </a:t>
            </a:r>
            <a:r>
              <a:rPr lang="en-AU" sz="1400" dirty="0">
                <a:solidFill>
                  <a:srgbClr val="00B0F0"/>
                </a:solidFill>
              </a:rPr>
              <a:t>Interest </a:t>
            </a:r>
            <a:r>
              <a:rPr lang="en-AU" sz="1400" dirty="0" smtClean="0">
                <a:solidFill>
                  <a:srgbClr val="00B0F0"/>
                </a:solidFill>
              </a:rPr>
              <a:t>Rates</a:t>
            </a:r>
            <a:r>
              <a:rPr lang="en-AU" sz="1400" dirty="0">
                <a:solidFill>
                  <a:srgbClr val="00B0F0"/>
                </a:solidFill>
              </a:rPr>
              <a:t> </a:t>
            </a:r>
            <a:endParaRPr lang="en-AU" sz="1400" dirty="0" smtClean="0">
              <a:solidFill>
                <a:srgbClr val="00B0F0"/>
              </a:solidFill>
            </a:endParaRPr>
          </a:p>
          <a:p>
            <a:r>
              <a:rPr lang="en-AU" sz="1400" dirty="0" smtClean="0"/>
              <a:t>→ ↓</a:t>
            </a:r>
            <a:r>
              <a:rPr lang="en-AU" sz="1400" dirty="0"/>
              <a:t>Cost of </a:t>
            </a:r>
            <a:r>
              <a:rPr lang="en-AU" sz="1400" dirty="0" smtClean="0"/>
              <a:t>Borrowing</a:t>
            </a:r>
          </a:p>
          <a:p>
            <a:r>
              <a:rPr lang="en-AU" sz="1400" dirty="0" smtClean="0"/>
              <a:t>→ ↑Consumption↑ Investment</a:t>
            </a:r>
          </a:p>
          <a:p>
            <a:r>
              <a:rPr lang="en-AU" sz="1400" dirty="0" smtClean="0"/>
              <a:t>→</a:t>
            </a:r>
            <a:r>
              <a:rPr lang="en-AU" sz="1400" dirty="0"/>
              <a:t> </a:t>
            </a:r>
            <a:r>
              <a:rPr lang="en-AU" sz="1400" dirty="0">
                <a:solidFill>
                  <a:srgbClr val="00B0F0"/>
                </a:solidFill>
              </a:rPr>
              <a:t>↑ </a:t>
            </a:r>
            <a:r>
              <a:rPr lang="en-AU" sz="1400" dirty="0" smtClean="0">
                <a:solidFill>
                  <a:srgbClr val="00B0F0"/>
                </a:solidFill>
              </a:rPr>
              <a:t>Aggregate Demand </a:t>
            </a:r>
            <a:endParaRPr lang="en-AU" sz="1400" dirty="0">
              <a:solidFill>
                <a:srgbClr val="00B0F0"/>
              </a:solidFill>
            </a:endParaRPr>
          </a:p>
          <a:p>
            <a:endParaRPr lang="en-AU" dirty="0"/>
          </a:p>
        </p:txBody>
      </p:sp>
      <p:sp>
        <p:nvSpPr>
          <p:cNvPr id="4" name="Content Placeholder 3"/>
          <p:cNvSpPr>
            <a:spLocks noGrp="1"/>
          </p:cNvSpPr>
          <p:nvPr>
            <p:ph sz="half" idx="2"/>
          </p:nvPr>
        </p:nvSpPr>
        <p:spPr>
          <a:xfrm>
            <a:off x="6172199" y="1825625"/>
            <a:ext cx="5798019" cy="4727575"/>
          </a:xfrm>
          <a:solidFill>
            <a:schemeClr val="accent3">
              <a:lumMod val="20000"/>
              <a:lumOff val="80000"/>
            </a:schemeClr>
          </a:solidFill>
        </p:spPr>
        <p:txBody>
          <a:bodyPr>
            <a:normAutofit/>
          </a:bodyPr>
          <a:lstStyle/>
          <a:p>
            <a:pPr marL="0" indent="0">
              <a:buNone/>
            </a:pPr>
            <a:r>
              <a:rPr lang="en-AU" sz="2000" b="1" dirty="0"/>
              <a:t>Decrease MS</a:t>
            </a:r>
          </a:p>
          <a:p>
            <a:r>
              <a:rPr lang="en-AU" sz="1800" dirty="0" smtClean="0"/>
              <a:t>A decrease in MS will </a:t>
            </a:r>
            <a:r>
              <a:rPr lang="en-AU" sz="1800" dirty="0" smtClean="0">
                <a:solidFill>
                  <a:srgbClr val="00B050"/>
                </a:solidFill>
              </a:rPr>
              <a:t>increase the nominal interest rate</a:t>
            </a:r>
          </a:p>
          <a:p>
            <a:r>
              <a:rPr lang="en-AU" sz="1800" dirty="0" smtClean="0"/>
              <a:t>↓MS→</a:t>
            </a:r>
            <a:r>
              <a:rPr lang="en-AU" sz="1800" dirty="0" smtClean="0">
                <a:solidFill>
                  <a:srgbClr val="00B050"/>
                </a:solidFill>
              </a:rPr>
              <a:t>↑Nominal Interest Rates</a:t>
            </a:r>
          </a:p>
          <a:p>
            <a:r>
              <a:rPr lang="en-AU" sz="1800" dirty="0" smtClean="0"/>
              <a:t>→↑Cost </a:t>
            </a:r>
            <a:r>
              <a:rPr lang="en-AU" sz="1800" dirty="0"/>
              <a:t>of </a:t>
            </a:r>
            <a:r>
              <a:rPr lang="en-AU" sz="1800" dirty="0" smtClean="0"/>
              <a:t>Borrowing</a:t>
            </a:r>
          </a:p>
          <a:p>
            <a:r>
              <a:rPr lang="en-AU" sz="1800" dirty="0" smtClean="0"/>
              <a:t>→↓</a:t>
            </a:r>
            <a:r>
              <a:rPr lang="en-AU" sz="1800" dirty="0" err="1" smtClean="0"/>
              <a:t>Consumption↓Investment</a:t>
            </a:r>
            <a:endParaRPr lang="en-AU" sz="1800" dirty="0" smtClean="0"/>
          </a:p>
          <a:p>
            <a:r>
              <a:rPr lang="en-AU" sz="1800" dirty="0" smtClean="0"/>
              <a:t>→</a:t>
            </a:r>
            <a:r>
              <a:rPr lang="en-AU" sz="1800" dirty="0" smtClean="0">
                <a:solidFill>
                  <a:srgbClr val="00B050"/>
                </a:solidFill>
              </a:rPr>
              <a:t>↓Aggregate </a:t>
            </a:r>
            <a:r>
              <a:rPr lang="en-AU" sz="1800" dirty="0">
                <a:solidFill>
                  <a:srgbClr val="00B050"/>
                </a:solidFill>
              </a:rPr>
              <a:t>Demand</a:t>
            </a:r>
          </a:p>
          <a:p>
            <a:endParaRPr lang="en-AU" dirty="0"/>
          </a:p>
        </p:txBody>
      </p:sp>
      <p:pic>
        <p:nvPicPr>
          <p:cNvPr id="5" name="Picture 4"/>
          <p:cNvPicPr>
            <a:picLocks noChangeAspect="1"/>
          </p:cNvPicPr>
          <p:nvPr/>
        </p:nvPicPr>
        <p:blipFill>
          <a:blip r:embed="rId2"/>
          <a:stretch>
            <a:fillRect/>
          </a:stretch>
        </p:blipFill>
        <p:spPr>
          <a:xfrm>
            <a:off x="6069644" y="4547479"/>
            <a:ext cx="2939540" cy="2045644"/>
          </a:xfrm>
          <a:prstGeom prst="rect">
            <a:avLst/>
          </a:prstGeom>
        </p:spPr>
      </p:pic>
      <p:pic>
        <p:nvPicPr>
          <p:cNvPr id="6" name="Picture 5"/>
          <p:cNvPicPr>
            <a:picLocks noChangeAspect="1"/>
          </p:cNvPicPr>
          <p:nvPr/>
        </p:nvPicPr>
        <p:blipFill>
          <a:blip r:embed="rId3"/>
          <a:stretch>
            <a:fillRect/>
          </a:stretch>
        </p:blipFill>
        <p:spPr>
          <a:xfrm>
            <a:off x="354881" y="4548261"/>
            <a:ext cx="2836985" cy="2093231"/>
          </a:xfrm>
          <a:prstGeom prst="rect">
            <a:avLst/>
          </a:prstGeom>
        </p:spPr>
      </p:pic>
      <p:sp>
        <p:nvSpPr>
          <p:cNvPr id="7" name="Rectangle 6"/>
          <p:cNvSpPr/>
          <p:nvPr/>
        </p:nvSpPr>
        <p:spPr>
          <a:xfrm>
            <a:off x="1958789" y="751496"/>
            <a:ext cx="6096000" cy="923330"/>
          </a:xfrm>
          <a:prstGeom prst="rect">
            <a:avLst/>
          </a:prstGeom>
        </p:spPr>
        <p:txBody>
          <a:bodyPr>
            <a:spAutoFit/>
          </a:bodyPr>
          <a:lstStyle/>
          <a:p>
            <a:pPr marL="285750" indent="-285750">
              <a:buFont typeface="Arial" panose="020B0604020202020204" pitchFamily="34" charset="0"/>
              <a:buChar char="•"/>
            </a:pPr>
            <a:r>
              <a:rPr lang="en-AU" dirty="0" smtClean="0">
                <a:solidFill>
                  <a:srgbClr val="00B0F0"/>
                </a:solidFill>
              </a:rPr>
              <a:t>Monetary policy </a:t>
            </a:r>
            <a:r>
              <a:rPr lang="en-AU" dirty="0"/>
              <a:t>is </a:t>
            </a:r>
            <a:r>
              <a:rPr lang="en-AU" dirty="0" smtClean="0"/>
              <a:t>often conducted </a:t>
            </a:r>
            <a:r>
              <a:rPr lang="en-AU" dirty="0"/>
              <a:t>by </a:t>
            </a:r>
            <a:r>
              <a:rPr lang="en-AU" dirty="0">
                <a:solidFill>
                  <a:srgbClr val="00B0F0"/>
                </a:solidFill>
              </a:rPr>
              <a:t>changing the money supply </a:t>
            </a:r>
            <a:r>
              <a:rPr lang="en-AU" dirty="0"/>
              <a:t>which then </a:t>
            </a:r>
            <a:r>
              <a:rPr lang="en-AU" dirty="0">
                <a:solidFill>
                  <a:srgbClr val="00B0F0"/>
                </a:solidFill>
              </a:rPr>
              <a:t>changes the interest rate</a:t>
            </a:r>
            <a:r>
              <a:rPr lang="en-AU" dirty="0"/>
              <a:t>. </a:t>
            </a:r>
            <a:endParaRPr lang="en-AU" dirty="0" smtClean="0"/>
          </a:p>
          <a:p>
            <a:pPr marL="285750" indent="-285750">
              <a:buFont typeface="Arial" panose="020B0604020202020204" pitchFamily="34" charset="0"/>
              <a:buChar char="•"/>
            </a:pPr>
            <a:r>
              <a:rPr lang="en-AU" dirty="0" smtClean="0"/>
              <a:t>We will see how this occurs.</a:t>
            </a:r>
            <a:endParaRPr lang="en-AU" dirty="0"/>
          </a:p>
        </p:txBody>
      </p:sp>
      <p:sp>
        <p:nvSpPr>
          <p:cNvPr id="8" name="TextBox 7"/>
          <p:cNvSpPr txBox="1"/>
          <p:nvPr/>
        </p:nvSpPr>
        <p:spPr>
          <a:xfrm>
            <a:off x="2878534" y="3914050"/>
            <a:ext cx="3047136" cy="369332"/>
          </a:xfrm>
          <a:prstGeom prst="rect">
            <a:avLst/>
          </a:prstGeom>
          <a:solidFill>
            <a:srgbClr val="FFFF00"/>
          </a:solidFill>
        </p:spPr>
        <p:txBody>
          <a:bodyPr wrap="square" rtlCol="0">
            <a:spAutoFit/>
          </a:bodyPr>
          <a:lstStyle/>
          <a:p>
            <a:r>
              <a:rPr lang="en-AU" b="1" dirty="0" smtClean="0"/>
              <a:t>Expansionary Monetary Policy</a:t>
            </a:r>
            <a:endParaRPr lang="en-AU" b="1" dirty="0"/>
          </a:p>
        </p:txBody>
      </p:sp>
      <p:sp>
        <p:nvSpPr>
          <p:cNvPr id="9" name="TextBox 8"/>
          <p:cNvSpPr txBox="1"/>
          <p:nvPr/>
        </p:nvSpPr>
        <p:spPr>
          <a:xfrm>
            <a:off x="6447983" y="4083562"/>
            <a:ext cx="3648341" cy="369332"/>
          </a:xfrm>
          <a:prstGeom prst="rect">
            <a:avLst/>
          </a:prstGeom>
          <a:solidFill>
            <a:srgbClr val="FFFF00"/>
          </a:solidFill>
        </p:spPr>
        <p:txBody>
          <a:bodyPr wrap="square" rtlCol="0">
            <a:spAutoFit/>
          </a:bodyPr>
          <a:lstStyle/>
          <a:p>
            <a:r>
              <a:rPr lang="en-AU" b="1" dirty="0" smtClean="0"/>
              <a:t>Contractionary Monetary Policy</a:t>
            </a:r>
            <a:endParaRPr lang="en-AU" b="1" dirty="0"/>
          </a:p>
        </p:txBody>
      </p:sp>
      <p:sp>
        <p:nvSpPr>
          <p:cNvPr id="10" name="TextBox 9"/>
          <p:cNvSpPr txBox="1"/>
          <p:nvPr/>
        </p:nvSpPr>
        <p:spPr>
          <a:xfrm>
            <a:off x="8540086" y="695998"/>
            <a:ext cx="3112477" cy="1169551"/>
          </a:xfrm>
          <a:prstGeom prst="rect">
            <a:avLst/>
          </a:prstGeom>
          <a:solidFill>
            <a:srgbClr val="FFFF00"/>
          </a:solidFill>
        </p:spPr>
        <p:txBody>
          <a:bodyPr wrap="square" rtlCol="0">
            <a:spAutoFit/>
          </a:bodyPr>
          <a:lstStyle/>
          <a:p>
            <a:r>
              <a:rPr lang="en-AU" sz="1400" dirty="0" smtClean="0">
                <a:solidFill>
                  <a:srgbClr val="FF0000"/>
                </a:solidFill>
              </a:rPr>
              <a:t>Summary</a:t>
            </a:r>
          </a:p>
          <a:p>
            <a:r>
              <a:rPr lang="en-AU" sz="1400" dirty="0" smtClean="0">
                <a:solidFill>
                  <a:srgbClr val="FF0000"/>
                </a:solidFill>
              </a:rPr>
              <a:t>Monetary policy is often done by </a:t>
            </a:r>
            <a:r>
              <a:rPr lang="en-AU" sz="1400" b="1" dirty="0" smtClean="0">
                <a:solidFill>
                  <a:srgbClr val="FF0000"/>
                </a:solidFill>
              </a:rPr>
              <a:t>increasing or decreasing the money supply</a:t>
            </a:r>
            <a:r>
              <a:rPr lang="en-AU" sz="1400" dirty="0" smtClean="0">
                <a:solidFill>
                  <a:srgbClr val="FF0000"/>
                </a:solidFill>
              </a:rPr>
              <a:t>! This affects the interest rate which then affects AD. </a:t>
            </a:r>
            <a:endParaRPr lang="en-AU" sz="1400" dirty="0">
              <a:solidFill>
                <a:srgbClr val="FF0000"/>
              </a:solidFill>
            </a:endParaRPr>
          </a:p>
        </p:txBody>
      </p:sp>
      <p:pic>
        <p:nvPicPr>
          <p:cNvPr id="17" name="Picture 16"/>
          <p:cNvPicPr>
            <a:picLocks noChangeAspect="1"/>
          </p:cNvPicPr>
          <p:nvPr/>
        </p:nvPicPr>
        <p:blipFill>
          <a:blip r:embed="rId4"/>
          <a:stretch>
            <a:fillRect/>
          </a:stretch>
        </p:blipFill>
        <p:spPr>
          <a:xfrm>
            <a:off x="3169566" y="4598777"/>
            <a:ext cx="2676899" cy="2048161"/>
          </a:xfrm>
          <a:prstGeom prst="rect">
            <a:avLst/>
          </a:prstGeom>
        </p:spPr>
      </p:pic>
      <p:pic>
        <p:nvPicPr>
          <p:cNvPr id="18" name="Picture 17"/>
          <p:cNvPicPr>
            <a:picLocks noChangeAspect="1"/>
          </p:cNvPicPr>
          <p:nvPr/>
        </p:nvPicPr>
        <p:blipFill>
          <a:blip r:embed="rId5"/>
          <a:stretch>
            <a:fillRect/>
          </a:stretch>
        </p:blipFill>
        <p:spPr>
          <a:xfrm>
            <a:off x="9009184" y="4507555"/>
            <a:ext cx="2734057" cy="2261245"/>
          </a:xfrm>
          <a:prstGeom prst="rect">
            <a:avLst/>
          </a:prstGeom>
        </p:spPr>
      </p:pic>
    </p:spTree>
    <p:extLst>
      <p:ext uri="{BB962C8B-B14F-4D97-AF65-F5344CB8AC3E}">
        <p14:creationId xmlns:p14="http://schemas.microsoft.com/office/powerpoint/2010/main" val="182115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AU"/>
          </a:p>
        </p:txBody>
      </p:sp>
      <p:sp>
        <p:nvSpPr>
          <p:cNvPr id="6" name="Content Placeholder 5"/>
          <p:cNvSpPr>
            <a:spLocks noGrp="1"/>
          </p:cNvSpPr>
          <p:nvPr>
            <p:ph idx="1"/>
          </p:nvPr>
        </p:nvSpPr>
        <p:spPr/>
        <p:txBody>
          <a:bodyPr>
            <a:normAutofit/>
          </a:bodyPr>
          <a:lstStyle/>
          <a:p>
            <a:r>
              <a:rPr lang="en-AU" sz="3600" dirty="0" smtClean="0"/>
              <a:t>In many cases:</a:t>
            </a:r>
          </a:p>
          <a:p>
            <a:r>
              <a:rPr lang="en-AU" sz="3600" dirty="0" smtClean="0"/>
              <a:t>Monetary Policy = Changing the Money Supply -&gt; changing the interest rate</a:t>
            </a:r>
            <a:endParaRPr lang="en-AU" sz="3600" dirty="0"/>
          </a:p>
        </p:txBody>
      </p:sp>
      <p:pic>
        <p:nvPicPr>
          <p:cNvPr id="7" name="Picture 6"/>
          <p:cNvPicPr>
            <a:picLocks noChangeAspect="1"/>
          </p:cNvPicPr>
          <p:nvPr/>
        </p:nvPicPr>
        <p:blipFill>
          <a:blip r:embed="rId2"/>
          <a:stretch>
            <a:fillRect/>
          </a:stretch>
        </p:blipFill>
        <p:spPr>
          <a:xfrm>
            <a:off x="5741951" y="4083732"/>
            <a:ext cx="2939540" cy="2045644"/>
          </a:xfrm>
          <a:prstGeom prst="rect">
            <a:avLst/>
          </a:prstGeom>
        </p:spPr>
      </p:pic>
      <p:pic>
        <p:nvPicPr>
          <p:cNvPr id="8" name="Picture 7"/>
          <p:cNvPicPr>
            <a:picLocks noChangeAspect="1"/>
          </p:cNvPicPr>
          <p:nvPr/>
        </p:nvPicPr>
        <p:blipFill>
          <a:blip r:embed="rId3"/>
          <a:stretch>
            <a:fillRect/>
          </a:stretch>
        </p:blipFill>
        <p:spPr>
          <a:xfrm>
            <a:off x="2606468" y="4083732"/>
            <a:ext cx="2836985" cy="2093231"/>
          </a:xfrm>
          <a:prstGeom prst="rect">
            <a:avLst/>
          </a:prstGeom>
        </p:spPr>
      </p:pic>
    </p:spTree>
    <p:extLst>
      <p:ext uri="{BB962C8B-B14F-4D97-AF65-F5344CB8AC3E}">
        <p14:creationId xmlns:p14="http://schemas.microsoft.com/office/powerpoint/2010/main" val="110881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More on Bonds</a:t>
            </a:r>
            <a:endParaRPr lang="en-AU" dirty="0"/>
          </a:p>
        </p:txBody>
      </p:sp>
      <p:sp>
        <p:nvSpPr>
          <p:cNvPr id="4" name="Text Placeholder 3"/>
          <p:cNvSpPr>
            <a:spLocks noGrp="1"/>
          </p:cNvSpPr>
          <p:nvPr>
            <p:ph type="body" idx="1"/>
          </p:nvPr>
        </p:nvSpPr>
        <p:spPr/>
        <p:txBody>
          <a:bodyPr/>
          <a:lstStyle/>
          <a:p>
            <a:endParaRPr lang="en-AU"/>
          </a:p>
        </p:txBody>
      </p:sp>
    </p:spTree>
    <p:extLst>
      <p:ext uri="{BB962C8B-B14F-4D97-AF65-F5344CB8AC3E}">
        <p14:creationId xmlns:p14="http://schemas.microsoft.com/office/powerpoint/2010/main" val="227828405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067" y="148760"/>
            <a:ext cx="6110674" cy="633111"/>
          </a:xfrm>
        </p:spPr>
        <p:txBody>
          <a:bodyPr>
            <a:normAutofit fontScale="90000"/>
          </a:bodyPr>
          <a:lstStyle/>
          <a:p>
            <a:r>
              <a:rPr lang="en-AU" dirty="0" smtClean="0"/>
              <a:t>Money Market Summary</a:t>
            </a:r>
            <a:endParaRPr lang="en-AU" dirty="0"/>
          </a:p>
        </p:txBody>
      </p:sp>
      <p:sp>
        <p:nvSpPr>
          <p:cNvPr id="3" name="Content Placeholder 2"/>
          <p:cNvSpPr>
            <a:spLocks noGrp="1"/>
          </p:cNvSpPr>
          <p:nvPr>
            <p:ph idx="1"/>
          </p:nvPr>
        </p:nvSpPr>
        <p:spPr>
          <a:xfrm>
            <a:off x="6296593" y="3021850"/>
            <a:ext cx="5626466" cy="3914928"/>
          </a:xfrm>
        </p:spPr>
        <p:txBody>
          <a:bodyPr>
            <a:normAutofit fontScale="92500" lnSpcReduction="20000"/>
          </a:bodyPr>
          <a:lstStyle/>
          <a:p>
            <a:pPr>
              <a:buFont typeface="Wingdings" panose="05000000000000000000" pitchFamily="2" charset="2"/>
              <a:buChar char="q"/>
            </a:pPr>
            <a:r>
              <a:rPr lang="en-AU" sz="2000" dirty="0" smtClean="0"/>
              <a:t>Money Demand (MD)</a:t>
            </a:r>
          </a:p>
          <a:p>
            <a:pPr lvl="1"/>
            <a:r>
              <a:rPr lang="en-AU" sz="1800" dirty="0" smtClean="0"/>
              <a:t>The demand to hold liquid money.</a:t>
            </a:r>
          </a:p>
          <a:p>
            <a:pPr lvl="2"/>
            <a:r>
              <a:rPr lang="en-AU" sz="1600" dirty="0" smtClean="0"/>
              <a:t>Reasons: Transactions, to hold as an asset</a:t>
            </a:r>
          </a:p>
          <a:p>
            <a:pPr lvl="1"/>
            <a:r>
              <a:rPr lang="en-AU" sz="1800" dirty="0" smtClean="0"/>
              <a:t>↑Interest </a:t>
            </a:r>
            <a:r>
              <a:rPr lang="en-AU" sz="1800" dirty="0" err="1" smtClean="0"/>
              <a:t>Rate↓Quantity</a:t>
            </a:r>
            <a:r>
              <a:rPr lang="en-AU" sz="1800" dirty="0"/>
              <a:t> </a:t>
            </a:r>
            <a:r>
              <a:rPr lang="en-AU" sz="1800" dirty="0" smtClean="0"/>
              <a:t>of Money demanded (negative relationship)</a:t>
            </a:r>
          </a:p>
          <a:p>
            <a:pPr lvl="1"/>
            <a:r>
              <a:rPr lang="en-AU" sz="1800" dirty="0" smtClean="0"/>
              <a:t>Shifters: </a:t>
            </a:r>
            <a:r>
              <a:rPr lang="en-AU" sz="1800" dirty="0" smtClean="0">
                <a:latin typeface="Script MT Bold" panose="03040602040607080904" pitchFamily="66" charset="0"/>
              </a:rPr>
              <a:t>∆</a:t>
            </a:r>
            <a:r>
              <a:rPr lang="en-AU" sz="1800" dirty="0" smtClean="0"/>
              <a:t>Price Level, </a:t>
            </a:r>
            <a:r>
              <a:rPr lang="en-AU" sz="1800" dirty="0" smtClean="0">
                <a:latin typeface="Script MT Bold" panose="03040602040607080904" pitchFamily="66" charset="0"/>
              </a:rPr>
              <a:t>∆</a:t>
            </a:r>
            <a:r>
              <a:rPr lang="en-AU" sz="1800" dirty="0" smtClean="0"/>
              <a:t>National Income, </a:t>
            </a:r>
            <a:r>
              <a:rPr lang="en-AU" sz="1800" dirty="0">
                <a:latin typeface="Script MT Bold" panose="03040602040607080904" pitchFamily="66" charset="0"/>
              </a:rPr>
              <a:t>∆ </a:t>
            </a:r>
            <a:r>
              <a:rPr lang="en-AU" sz="1800" dirty="0" smtClean="0"/>
              <a:t>Bank Technology, </a:t>
            </a:r>
            <a:r>
              <a:rPr lang="en-AU" sz="1800" dirty="0" smtClean="0">
                <a:latin typeface="Script MT Bold" panose="03040602040607080904" pitchFamily="66" charset="0"/>
              </a:rPr>
              <a:t>∆</a:t>
            </a:r>
            <a:r>
              <a:rPr lang="en-AU" sz="1800" dirty="0"/>
              <a:t>AD</a:t>
            </a:r>
          </a:p>
          <a:p>
            <a:pPr>
              <a:buFont typeface="Wingdings" panose="05000000000000000000" pitchFamily="2" charset="2"/>
              <a:buChar char="q"/>
            </a:pPr>
            <a:r>
              <a:rPr lang="en-AU" sz="2000" dirty="0" smtClean="0"/>
              <a:t>Money Supply (MS)</a:t>
            </a:r>
          </a:p>
          <a:p>
            <a:pPr lvl="1"/>
            <a:r>
              <a:rPr lang="en-AU" sz="1800" dirty="0" smtClean="0"/>
              <a:t>The supply of money which is controlled by the Federal Reserve which is why it is vertical.</a:t>
            </a:r>
          </a:p>
          <a:p>
            <a:pPr lvl="1"/>
            <a:r>
              <a:rPr lang="en-AU" sz="1900" dirty="0"/>
              <a:t>Shifters: </a:t>
            </a:r>
            <a:r>
              <a:rPr lang="en-AU" sz="1900" dirty="0" smtClean="0"/>
              <a:t>Increases or decreases in MS are made by the Fed</a:t>
            </a:r>
            <a:endParaRPr lang="en-AU" sz="1900" dirty="0"/>
          </a:p>
          <a:p>
            <a:pPr>
              <a:buFont typeface="Wingdings" panose="05000000000000000000" pitchFamily="2" charset="2"/>
              <a:buChar char="q"/>
            </a:pPr>
            <a:r>
              <a:rPr lang="en-AU" sz="2000" dirty="0" smtClean="0"/>
              <a:t>Nominal Interest Rate is used in this model</a:t>
            </a:r>
          </a:p>
          <a:p>
            <a:pPr lvl="1"/>
            <a:r>
              <a:rPr lang="en-AU" sz="1800" dirty="0" smtClean="0"/>
              <a:t>The Money Market is a ‘short term’ market and inflation is not a factor in the short run. </a:t>
            </a:r>
            <a:endParaRPr lang="en-AU" sz="1800" dirty="0"/>
          </a:p>
        </p:txBody>
      </p:sp>
      <p:pic>
        <p:nvPicPr>
          <p:cNvPr id="4" name="Picture 3"/>
          <p:cNvPicPr>
            <a:picLocks noChangeAspect="1"/>
          </p:cNvPicPr>
          <p:nvPr/>
        </p:nvPicPr>
        <p:blipFill>
          <a:blip r:embed="rId2"/>
          <a:stretch>
            <a:fillRect/>
          </a:stretch>
        </p:blipFill>
        <p:spPr>
          <a:xfrm>
            <a:off x="6837005" y="148760"/>
            <a:ext cx="4545642" cy="2794565"/>
          </a:xfrm>
          <a:prstGeom prst="rect">
            <a:avLst/>
          </a:prstGeom>
        </p:spPr>
      </p:pic>
      <p:pic>
        <p:nvPicPr>
          <p:cNvPr id="5" name="Picture 4"/>
          <p:cNvPicPr>
            <a:picLocks noChangeAspect="1"/>
          </p:cNvPicPr>
          <p:nvPr/>
        </p:nvPicPr>
        <p:blipFill>
          <a:blip r:embed="rId3"/>
          <a:stretch>
            <a:fillRect/>
          </a:stretch>
        </p:blipFill>
        <p:spPr>
          <a:xfrm>
            <a:off x="152369" y="1178141"/>
            <a:ext cx="3161823" cy="2200332"/>
          </a:xfrm>
          <a:prstGeom prst="rect">
            <a:avLst/>
          </a:prstGeom>
        </p:spPr>
      </p:pic>
      <p:pic>
        <p:nvPicPr>
          <p:cNvPr id="6" name="Picture 5"/>
          <p:cNvPicPr>
            <a:picLocks noChangeAspect="1"/>
          </p:cNvPicPr>
          <p:nvPr/>
        </p:nvPicPr>
        <p:blipFill>
          <a:blip r:embed="rId4"/>
          <a:stretch>
            <a:fillRect/>
          </a:stretch>
        </p:blipFill>
        <p:spPr>
          <a:xfrm>
            <a:off x="3234245" y="4432225"/>
            <a:ext cx="2879074" cy="2202850"/>
          </a:xfrm>
          <a:prstGeom prst="rect">
            <a:avLst/>
          </a:prstGeom>
        </p:spPr>
      </p:pic>
      <p:pic>
        <p:nvPicPr>
          <p:cNvPr id="7" name="Picture 6"/>
          <p:cNvPicPr>
            <a:picLocks noChangeAspect="1"/>
          </p:cNvPicPr>
          <p:nvPr/>
        </p:nvPicPr>
        <p:blipFill>
          <a:blip r:embed="rId5"/>
          <a:stretch>
            <a:fillRect/>
          </a:stretch>
        </p:blipFill>
        <p:spPr>
          <a:xfrm>
            <a:off x="162993" y="4329956"/>
            <a:ext cx="2923505" cy="2233734"/>
          </a:xfrm>
          <a:prstGeom prst="rect">
            <a:avLst/>
          </a:prstGeom>
        </p:spPr>
      </p:pic>
      <p:pic>
        <p:nvPicPr>
          <p:cNvPr id="8" name="Picture 7"/>
          <p:cNvPicPr>
            <a:picLocks noChangeAspect="1"/>
          </p:cNvPicPr>
          <p:nvPr/>
        </p:nvPicPr>
        <p:blipFill>
          <a:blip r:embed="rId6"/>
          <a:stretch>
            <a:fillRect/>
          </a:stretch>
        </p:blipFill>
        <p:spPr>
          <a:xfrm>
            <a:off x="3460311" y="1200043"/>
            <a:ext cx="2793490" cy="2310400"/>
          </a:xfrm>
          <a:prstGeom prst="rect">
            <a:avLst/>
          </a:prstGeom>
        </p:spPr>
      </p:pic>
      <p:sp>
        <p:nvSpPr>
          <p:cNvPr id="14" name="TextBox 13"/>
          <p:cNvSpPr txBox="1"/>
          <p:nvPr/>
        </p:nvSpPr>
        <p:spPr>
          <a:xfrm>
            <a:off x="152369" y="3754046"/>
            <a:ext cx="3047136" cy="369332"/>
          </a:xfrm>
          <a:prstGeom prst="rect">
            <a:avLst/>
          </a:prstGeom>
          <a:solidFill>
            <a:srgbClr val="FFFF00"/>
          </a:solidFill>
        </p:spPr>
        <p:txBody>
          <a:bodyPr wrap="square" rtlCol="0">
            <a:spAutoFit/>
          </a:bodyPr>
          <a:lstStyle/>
          <a:p>
            <a:r>
              <a:rPr lang="en-AU" b="1" dirty="0" smtClean="0"/>
              <a:t>Expansionary Monetary Policy</a:t>
            </a:r>
            <a:endParaRPr lang="en-AU" b="1" dirty="0"/>
          </a:p>
        </p:txBody>
      </p:sp>
      <p:sp>
        <p:nvSpPr>
          <p:cNvPr id="15" name="TextBox 14"/>
          <p:cNvSpPr txBox="1"/>
          <p:nvPr/>
        </p:nvSpPr>
        <p:spPr>
          <a:xfrm>
            <a:off x="226182" y="806291"/>
            <a:ext cx="3648341" cy="369332"/>
          </a:xfrm>
          <a:prstGeom prst="rect">
            <a:avLst/>
          </a:prstGeom>
          <a:solidFill>
            <a:srgbClr val="FFFF00"/>
          </a:solidFill>
        </p:spPr>
        <p:txBody>
          <a:bodyPr wrap="square" rtlCol="0">
            <a:spAutoFit/>
          </a:bodyPr>
          <a:lstStyle/>
          <a:p>
            <a:r>
              <a:rPr lang="en-AU" b="1" dirty="0" smtClean="0"/>
              <a:t>Contractionary Monetary Policy</a:t>
            </a:r>
            <a:endParaRPr lang="en-AU" b="1" dirty="0"/>
          </a:p>
        </p:txBody>
      </p:sp>
      <p:sp>
        <p:nvSpPr>
          <p:cNvPr id="16" name="TextBox 15"/>
          <p:cNvSpPr txBox="1"/>
          <p:nvPr/>
        </p:nvSpPr>
        <p:spPr>
          <a:xfrm>
            <a:off x="3324862" y="3754046"/>
            <a:ext cx="2201428" cy="646331"/>
          </a:xfrm>
          <a:prstGeom prst="rect">
            <a:avLst/>
          </a:prstGeom>
          <a:solidFill>
            <a:schemeClr val="accent4">
              <a:lumMod val="60000"/>
              <a:lumOff val="40000"/>
            </a:schemeClr>
          </a:solidFill>
        </p:spPr>
        <p:txBody>
          <a:bodyPr wrap="square" rtlCol="0">
            <a:spAutoFit/>
          </a:bodyPr>
          <a:lstStyle/>
          <a:p>
            <a:r>
              <a:rPr lang="en-AU" i="1" dirty="0" smtClean="0"/>
              <a:t>↑</a:t>
            </a:r>
            <a:r>
              <a:rPr lang="en-AU" dirty="0" smtClean="0"/>
              <a:t>Money Supply, ↓Interest Rates </a:t>
            </a:r>
            <a:endParaRPr lang="en-AU" dirty="0"/>
          </a:p>
        </p:txBody>
      </p:sp>
      <p:sp>
        <p:nvSpPr>
          <p:cNvPr id="17" name="TextBox 16"/>
          <p:cNvSpPr txBox="1"/>
          <p:nvPr/>
        </p:nvSpPr>
        <p:spPr>
          <a:xfrm>
            <a:off x="3948336" y="752775"/>
            <a:ext cx="1977718" cy="646331"/>
          </a:xfrm>
          <a:prstGeom prst="rect">
            <a:avLst/>
          </a:prstGeom>
          <a:solidFill>
            <a:schemeClr val="accent4">
              <a:lumMod val="60000"/>
              <a:lumOff val="40000"/>
            </a:schemeClr>
          </a:solidFill>
        </p:spPr>
        <p:txBody>
          <a:bodyPr wrap="square" rtlCol="0">
            <a:spAutoFit/>
          </a:bodyPr>
          <a:lstStyle/>
          <a:p>
            <a:r>
              <a:rPr lang="en-AU" dirty="0"/>
              <a:t>↓ </a:t>
            </a:r>
            <a:r>
              <a:rPr lang="en-AU" dirty="0" smtClean="0"/>
              <a:t>Money Supply, </a:t>
            </a:r>
            <a:r>
              <a:rPr lang="en-AU" dirty="0"/>
              <a:t>↑ </a:t>
            </a:r>
            <a:r>
              <a:rPr lang="en-AU" dirty="0" smtClean="0"/>
              <a:t>Interest Rates </a:t>
            </a:r>
            <a:endParaRPr lang="en-AU" dirty="0"/>
          </a:p>
        </p:txBody>
      </p:sp>
      <p:sp>
        <p:nvSpPr>
          <p:cNvPr id="18" name="TextBox 17"/>
          <p:cNvSpPr txBox="1"/>
          <p:nvPr/>
        </p:nvSpPr>
        <p:spPr>
          <a:xfrm>
            <a:off x="5515878" y="1751533"/>
            <a:ext cx="1310715" cy="369332"/>
          </a:xfrm>
          <a:prstGeom prst="rect">
            <a:avLst/>
          </a:prstGeom>
          <a:solidFill>
            <a:schemeClr val="accent4">
              <a:lumMod val="60000"/>
              <a:lumOff val="40000"/>
            </a:schemeClr>
          </a:solidFill>
        </p:spPr>
        <p:txBody>
          <a:bodyPr wrap="square" rtlCol="0">
            <a:spAutoFit/>
          </a:bodyPr>
          <a:lstStyle/>
          <a:p>
            <a:r>
              <a:rPr lang="en-AU" dirty="0"/>
              <a:t>↓</a:t>
            </a:r>
            <a:r>
              <a:rPr lang="en-AU" dirty="0" smtClean="0"/>
              <a:t>C↓</a:t>
            </a:r>
            <a:r>
              <a:rPr lang="en-AU" dirty="0"/>
              <a:t>I</a:t>
            </a:r>
          </a:p>
        </p:txBody>
      </p:sp>
      <p:sp>
        <p:nvSpPr>
          <p:cNvPr id="19" name="TextBox 18"/>
          <p:cNvSpPr txBox="1"/>
          <p:nvPr/>
        </p:nvSpPr>
        <p:spPr>
          <a:xfrm>
            <a:off x="5074024" y="4329956"/>
            <a:ext cx="931321" cy="369332"/>
          </a:xfrm>
          <a:prstGeom prst="rect">
            <a:avLst/>
          </a:prstGeom>
          <a:solidFill>
            <a:schemeClr val="accent4">
              <a:lumMod val="60000"/>
              <a:lumOff val="40000"/>
            </a:schemeClr>
          </a:solidFill>
        </p:spPr>
        <p:txBody>
          <a:bodyPr wrap="square" rtlCol="0">
            <a:spAutoFit/>
          </a:bodyPr>
          <a:lstStyle/>
          <a:p>
            <a:r>
              <a:rPr lang="en-AU" dirty="0" smtClean="0"/>
              <a:t>↑C</a:t>
            </a:r>
            <a:r>
              <a:rPr lang="en-AU" dirty="0"/>
              <a:t> </a:t>
            </a:r>
            <a:r>
              <a:rPr lang="en-AU" dirty="0" smtClean="0"/>
              <a:t>↑I</a:t>
            </a:r>
            <a:endParaRPr lang="en-AU" dirty="0"/>
          </a:p>
        </p:txBody>
      </p:sp>
    </p:spTree>
    <p:extLst>
      <p:ext uri="{BB962C8B-B14F-4D97-AF65-F5344CB8AC3E}">
        <p14:creationId xmlns:p14="http://schemas.microsoft.com/office/powerpoint/2010/main" val="36819671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178858"/>
            <a:ext cx="5203092" cy="600075"/>
          </a:xfrm>
        </p:spPr>
        <p:txBody>
          <a:bodyPr>
            <a:normAutofit fontScale="90000"/>
          </a:bodyPr>
          <a:lstStyle/>
          <a:p>
            <a:r>
              <a:rPr lang="en-US" dirty="0" smtClean="0"/>
              <a:t>Monetary Policy Review</a:t>
            </a:r>
            <a:endParaRPr lang="en-US" dirty="0"/>
          </a:p>
        </p:txBody>
      </p:sp>
      <p:sp>
        <p:nvSpPr>
          <p:cNvPr id="3" name="Content Placeholder 2"/>
          <p:cNvSpPr>
            <a:spLocks noGrp="1"/>
          </p:cNvSpPr>
          <p:nvPr>
            <p:ph idx="1"/>
          </p:nvPr>
        </p:nvSpPr>
        <p:spPr>
          <a:xfrm>
            <a:off x="304799" y="778933"/>
            <a:ext cx="6180668" cy="4495800"/>
          </a:xfrm>
        </p:spPr>
        <p:txBody>
          <a:bodyPr>
            <a:normAutofit lnSpcReduction="10000"/>
          </a:bodyPr>
          <a:lstStyle/>
          <a:p>
            <a:r>
              <a:rPr lang="en-US" sz="2000" dirty="0" smtClean="0">
                <a:solidFill>
                  <a:srgbClr val="00B0F0"/>
                </a:solidFill>
              </a:rPr>
              <a:t>Monetary policy </a:t>
            </a:r>
            <a:r>
              <a:rPr lang="en-US" sz="2000" dirty="0" smtClean="0"/>
              <a:t>is the other main tool that the government can use to manage the economy. (What was the other one? </a:t>
            </a:r>
            <a:r>
              <a:rPr lang="en-US" sz="2000" dirty="0" smtClean="0">
                <a:solidFill>
                  <a:srgbClr val="00B0F0"/>
                </a:solidFill>
              </a:rPr>
              <a:t>Fiscal Policy</a:t>
            </a:r>
            <a:r>
              <a:rPr lang="en-US" sz="2000" dirty="0" smtClean="0"/>
              <a:t>)</a:t>
            </a:r>
          </a:p>
          <a:p>
            <a:pPr marL="0" indent="0">
              <a:buNone/>
            </a:pPr>
            <a:r>
              <a:rPr lang="en-US" sz="2400" b="1" dirty="0" smtClean="0">
                <a:solidFill>
                  <a:srgbClr val="9C5BCD"/>
                </a:solidFill>
              </a:rPr>
              <a:t>Monetary Policy - Changing Money Supply</a:t>
            </a:r>
          </a:p>
          <a:p>
            <a:r>
              <a:rPr lang="en-US" sz="2000" dirty="0" smtClean="0"/>
              <a:t>We have now seen that MP is the </a:t>
            </a:r>
            <a:r>
              <a:rPr lang="en-US" sz="2000" dirty="0" smtClean="0">
                <a:solidFill>
                  <a:srgbClr val="00B0F0"/>
                </a:solidFill>
              </a:rPr>
              <a:t>changing of the interest rate</a:t>
            </a:r>
            <a:r>
              <a:rPr lang="en-US" sz="2000" dirty="0"/>
              <a:t> </a:t>
            </a:r>
            <a:r>
              <a:rPr lang="en-US" sz="2000" dirty="0" smtClean="0"/>
              <a:t>by </a:t>
            </a:r>
            <a:r>
              <a:rPr lang="en-US" sz="2000" dirty="0" smtClean="0">
                <a:solidFill>
                  <a:srgbClr val="00B0F0"/>
                </a:solidFill>
              </a:rPr>
              <a:t>changing the money supply</a:t>
            </a:r>
            <a:r>
              <a:rPr lang="en-US" sz="2000" dirty="0" smtClean="0"/>
              <a:t>. </a:t>
            </a:r>
          </a:p>
          <a:p>
            <a:r>
              <a:rPr lang="en-US" sz="2000" dirty="0" smtClean="0"/>
              <a:t>Changing the interest rate has the following consequence on the economy.</a:t>
            </a:r>
          </a:p>
          <a:p>
            <a:pPr lvl="1"/>
            <a:r>
              <a:rPr lang="en-US" sz="1800" dirty="0" smtClean="0"/>
              <a:t>Investment (I) changes because the cost of borrowing is lower</a:t>
            </a:r>
          </a:p>
          <a:p>
            <a:pPr lvl="1"/>
            <a:r>
              <a:rPr lang="en-US" sz="1800" dirty="0" smtClean="0"/>
              <a:t>Consumption (C) changes for interest sensitive products such as houses, cars, college tuition etc.</a:t>
            </a:r>
          </a:p>
          <a:p>
            <a:pPr lvl="1"/>
            <a:r>
              <a:rPr lang="en-US" sz="1800" dirty="0" smtClean="0"/>
              <a:t>This leads to an </a:t>
            </a:r>
            <a:r>
              <a:rPr lang="en-US" sz="1800" dirty="0" smtClean="0">
                <a:solidFill>
                  <a:srgbClr val="00B0F0"/>
                </a:solidFill>
              </a:rPr>
              <a:t>increase or decrease in AD </a:t>
            </a:r>
            <a:r>
              <a:rPr lang="en-US" sz="1800" dirty="0" smtClean="0"/>
              <a:t>which can help fight a slowing economy which is in a negative output gap.</a:t>
            </a:r>
            <a:endParaRPr lang="en-US" sz="1800" dirty="0"/>
          </a:p>
        </p:txBody>
      </p:sp>
      <p:pic>
        <p:nvPicPr>
          <p:cNvPr id="4" name="Picture 3"/>
          <p:cNvPicPr>
            <a:picLocks noChangeAspect="1"/>
          </p:cNvPicPr>
          <p:nvPr/>
        </p:nvPicPr>
        <p:blipFill>
          <a:blip r:embed="rId2"/>
          <a:stretch>
            <a:fillRect/>
          </a:stretch>
        </p:blipFill>
        <p:spPr>
          <a:xfrm>
            <a:off x="6561116" y="191656"/>
            <a:ext cx="3584193" cy="3001119"/>
          </a:xfrm>
          <a:prstGeom prst="rect">
            <a:avLst/>
          </a:prstGeom>
        </p:spPr>
      </p:pic>
      <p:pic>
        <p:nvPicPr>
          <p:cNvPr id="5" name="Picture 4"/>
          <p:cNvPicPr>
            <a:picLocks noChangeAspect="1"/>
          </p:cNvPicPr>
          <p:nvPr/>
        </p:nvPicPr>
        <p:blipFill>
          <a:blip r:embed="rId3"/>
          <a:stretch>
            <a:fillRect/>
          </a:stretch>
        </p:blipFill>
        <p:spPr>
          <a:xfrm>
            <a:off x="6607120" y="3619166"/>
            <a:ext cx="3823813" cy="2979594"/>
          </a:xfrm>
          <a:prstGeom prst="rect">
            <a:avLst/>
          </a:prstGeom>
        </p:spPr>
      </p:pic>
      <p:sp>
        <p:nvSpPr>
          <p:cNvPr id="6" name="TextBox 5"/>
          <p:cNvSpPr txBox="1"/>
          <p:nvPr/>
        </p:nvSpPr>
        <p:spPr>
          <a:xfrm>
            <a:off x="10325945" y="3215181"/>
            <a:ext cx="1844040" cy="1200329"/>
          </a:xfrm>
          <a:prstGeom prst="rect">
            <a:avLst/>
          </a:prstGeom>
          <a:noFill/>
        </p:spPr>
        <p:txBody>
          <a:bodyPr wrap="square" rtlCol="0">
            <a:spAutoFit/>
          </a:bodyPr>
          <a:lstStyle/>
          <a:p>
            <a:r>
              <a:rPr lang="en-US" dirty="0" smtClean="0"/>
              <a:t>Note: The effect on the AD is the same as fiscal policy.</a:t>
            </a:r>
            <a:endParaRPr lang="en-US" dirty="0"/>
          </a:p>
        </p:txBody>
      </p:sp>
      <p:sp>
        <p:nvSpPr>
          <p:cNvPr id="7" name="TextBox 6"/>
          <p:cNvSpPr txBox="1"/>
          <p:nvPr/>
        </p:nvSpPr>
        <p:spPr>
          <a:xfrm>
            <a:off x="10048241" y="1870488"/>
            <a:ext cx="1911771" cy="923330"/>
          </a:xfrm>
          <a:prstGeom prst="rect">
            <a:avLst/>
          </a:prstGeom>
          <a:solidFill>
            <a:schemeClr val="bg2"/>
          </a:solidFill>
        </p:spPr>
        <p:txBody>
          <a:bodyPr wrap="square" rtlCol="0">
            <a:spAutoFit/>
          </a:bodyPr>
          <a:lstStyle/>
          <a:p>
            <a:r>
              <a:rPr lang="en-AU" b="1" dirty="0" smtClean="0">
                <a:solidFill>
                  <a:srgbClr val="FF0000"/>
                </a:solidFill>
              </a:rPr>
              <a:t>↑ </a:t>
            </a:r>
            <a:r>
              <a:rPr lang="en-AU" dirty="0"/>
              <a:t>money</a:t>
            </a:r>
            <a:r>
              <a:rPr lang="en-AU" b="1" dirty="0">
                <a:solidFill>
                  <a:srgbClr val="FF0000"/>
                </a:solidFill>
              </a:rPr>
              <a:t> </a:t>
            </a:r>
            <a:r>
              <a:rPr lang="en-AU" dirty="0"/>
              <a:t>supply</a:t>
            </a:r>
            <a:r>
              <a:rPr lang="en-AU" b="1" dirty="0">
                <a:solidFill>
                  <a:srgbClr val="FF0000"/>
                </a:solidFill>
              </a:rPr>
              <a:t> </a:t>
            </a:r>
            <a:r>
              <a:rPr lang="en-AU" b="1" dirty="0" smtClean="0"/>
              <a:t>→</a:t>
            </a:r>
            <a:r>
              <a:rPr lang="en-AU" b="1" dirty="0" smtClean="0">
                <a:solidFill>
                  <a:srgbClr val="FF0000"/>
                </a:solidFill>
              </a:rPr>
              <a:t>↓</a:t>
            </a:r>
            <a:r>
              <a:rPr lang="en-US" dirty="0" smtClean="0"/>
              <a:t> interest rate </a:t>
            </a:r>
            <a:r>
              <a:rPr lang="en-AU" b="1" dirty="0"/>
              <a:t>→</a:t>
            </a:r>
            <a:r>
              <a:rPr lang="en-US" dirty="0" smtClean="0"/>
              <a:t> </a:t>
            </a:r>
            <a:r>
              <a:rPr lang="en-AU" b="1" dirty="0">
                <a:solidFill>
                  <a:srgbClr val="FF0000"/>
                </a:solidFill>
              </a:rPr>
              <a:t>↑</a:t>
            </a:r>
            <a:r>
              <a:rPr lang="en-US" dirty="0" smtClean="0"/>
              <a:t> AD</a:t>
            </a:r>
            <a:endParaRPr lang="en-US" dirty="0"/>
          </a:p>
        </p:txBody>
      </p:sp>
      <p:sp>
        <p:nvSpPr>
          <p:cNvPr id="8" name="TextBox 7"/>
          <p:cNvSpPr txBox="1"/>
          <p:nvPr/>
        </p:nvSpPr>
        <p:spPr>
          <a:xfrm>
            <a:off x="10048241" y="5397843"/>
            <a:ext cx="1911772" cy="923330"/>
          </a:xfrm>
          <a:prstGeom prst="rect">
            <a:avLst/>
          </a:prstGeom>
          <a:solidFill>
            <a:schemeClr val="bg2"/>
          </a:solidFill>
        </p:spPr>
        <p:txBody>
          <a:bodyPr wrap="square" rtlCol="0">
            <a:spAutoFit/>
          </a:bodyPr>
          <a:lstStyle/>
          <a:p>
            <a:r>
              <a:rPr lang="en-AU" b="1" dirty="0">
                <a:solidFill>
                  <a:srgbClr val="FF0000"/>
                </a:solidFill>
              </a:rPr>
              <a:t>↓</a:t>
            </a:r>
            <a:r>
              <a:rPr lang="en-AU" b="1" dirty="0" smtClean="0">
                <a:solidFill>
                  <a:srgbClr val="FF0000"/>
                </a:solidFill>
              </a:rPr>
              <a:t> </a:t>
            </a:r>
            <a:r>
              <a:rPr lang="en-AU" dirty="0"/>
              <a:t>money</a:t>
            </a:r>
            <a:r>
              <a:rPr lang="en-AU" b="1" dirty="0">
                <a:solidFill>
                  <a:srgbClr val="FF0000"/>
                </a:solidFill>
              </a:rPr>
              <a:t> </a:t>
            </a:r>
            <a:r>
              <a:rPr lang="en-AU" dirty="0"/>
              <a:t>supply</a:t>
            </a:r>
            <a:r>
              <a:rPr lang="en-AU" b="1" dirty="0">
                <a:solidFill>
                  <a:srgbClr val="FF0000"/>
                </a:solidFill>
              </a:rPr>
              <a:t> </a:t>
            </a:r>
            <a:r>
              <a:rPr lang="en-AU" b="1" dirty="0" smtClean="0"/>
              <a:t>→</a:t>
            </a:r>
            <a:r>
              <a:rPr lang="en-AU" b="1" dirty="0">
                <a:solidFill>
                  <a:srgbClr val="FF0000"/>
                </a:solidFill>
              </a:rPr>
              <a:t> ↑</a:t>
            </a:r>
            <a:r>
              <a:rPr lang="en-US" dirty="0" smtClean="0"/>
              <a:t> </a:t>
            </a:r>
            <a:r>
              <a:rPr lang="en-US" dirty="0"/>
              <a:t>interest rate </a:t>
            </a:r>
            <a:r>
              <a:rPr lang="en-AU" b="1" dirty="0"/>
              <a:t>→</a:t>
            </a:r>
            <a:r>
              <a:rPr lang="en-US" dirty="0"/>
              <a:t> </a:t>
            </a:r>
            <a:r>
              <a:rPr lang="en-AU" b="1" dirty="0">
                <a:solidFill>
                  <a:srgbClr val="FF0000"/>
                </a:solidFill>
              </a:rPr>
              <a:t>↓</a:t>
            </a:r>
            <a:r>
              <a:rPr lang="en-US" dirty="0" smtClean="0"/>
              <a:t> </a:t>
            </a:r>
            <a:r>
              <a:rPr lang="en-US" dirty="0"/>
              <a:t>AD</a:t>
            </a:r>
          </a:p>
        </p:txBody>
      </p:sp>
      <p:pic>
        <p:nvPicPr>
          <p:cNvPr id="9" name="Picture 8"/>
          <p:cNvPicPr>
            <a:picLocks noChangeAspect="1"/>
          </p:cNvPicPr>
          <p:nvPr/>
        </p:nvPicPr>
        <p:blipFill>
          <a:blip r:embed="rId4"/>
          <a:stretch>
            <a:fillRect/>
          </a:stretch>
        </p:blipFill>
        <p:spPr>
          <a:xfrm>
            <a:off x="4663881" y="4827690"/>
            <a:ext cx="1821586" cy="2030310"/>
          </a:xfrm>
          <a:prstGeom prst="rect">
            <a:avLst/>
          </a:prstGeom>
        </p:spPr>
      </p:pic>
      <p:sp>
        <p:nvSpPr>
          <p:cNvPr id="10" name="TextBox 9"/>
          <p:cNvSpPr txBox="1"/>
          <p:nvPr/>
        </p:nvSpPr>
        <p:spPr>
          <a:xfrm>
            <a:off x="177800" y="5274733"/>
            <a:ext cx="4135121" cy="1323439"/>
          </a:xfrm>
          <a:prstGeom prst="rect">
            <a:avLst/>
          </a:prstGeom>
          <a:solidFill>
            <a:srgbClr val="FFFF00"/>
          </a:solidFill>
        </p:spPr>
        <p:txBody>
          <a:bodyPr wrap="square" rtlCol="0">
            <a:spAutoFit/>
          </a:bodyPr>
          <a:lstStyle/>
          <a:p>
            <a:r>
              <a:rPr lang="en-AU" sz="1600" dirty="0" smtClean="0">
                <a:solidFill>
                  <a:srgbClr val="FF0000"/>
                </a:solidFill>
              </a:rPr>
              <a:t>Summary</a:t>
            </a:r>
          </a:p>
          <a:p>
            <a:r>
              <a:rPr lang="en-AU" sz="1600" b="1" dirty="0" smtClean="0">
                <a:solidFill>
                  <a:srgbClr val="FF0000"/>
                </a:solidFill>
              </a:rPr>
              <a:t>Monetary Policy – ↑↓ money supply to ↓</a:t>
            </a:r>
            <a:r>
              <a:rPr lang="en-AU" sz="1600" b="1" dirty="0">
                <a:solidFill>
                  <a:srgbClr val="FF0000"/>
                </a:solidFill>
              </a:rPr>
              <a:t>↑</a:t>
            </a:r>
            <a:r>
              <a:rPr lang="en-AU" sz="1600" b="1" dirty="0" smtClean="0">
                <a:solidFill>
                  <a:srgbClr val="FF0000"/>
                </a:solidFill>
              </a:rPr>
              <a:t> the interest rate.</a:t>
            </a:r>
          </a:p>
          <a:p>
            <a:r>
              <a:rPr lang="en-AU" sz="1600" dirty="0" smtClean="0">
                <a:solidFill>
                  <a:srgbClr val="FF0000"/>
                </a:solidFill>
              </a:rPr>
              <a:t>Expansionary – ↑ AD (correct –</a:t>
            </a:r>
            <a:r>
              <a:rPr lang="en-AU" sz="1600" dirty="0" err="1" smtClean="0">
                <a:solidFill>
                  <a:srgbClr val="FF0000"/>
                </a:solidFill>
              </a:rPr>
              <a:t>ve</a:t>
            </a:r>
            <a:r>
              <a:rPr lang="en-AU" sz="1600" dirty="0" smtClean="0">
                <a:solidFill>
                  <a:srgbClr val="FF0000"/>
                </a:solidFill>
              </a:rPr>
              <a:t> output gap)</a:t>
            </a:r>
          </a:p>
          <a:p>
            <a:r>
              <a:rPr lang="en-AU" sz="1600" dirty="0" smtClean="0">
                <a:solidFill>
                  <a:srgbClr val="FF0000"/>
                </a:solidFill>
              </a:rPr>
              <a:t>Contractionary – ↓ AD (correct +</a:t>
            </a:r>
            <a:r>
              <a:rPr lang="en-AU" sz="1600" dirty="0" err="1" smtClean="0">
                <a:solidFill>
                  <a:srgbClr val="FF0000"/>
                </a:solidFill>
              </a:rPr>
              <a:t>ve</a:t>
            </a:r>
            <a:r>
              <a:rPr lang="en-AU" sz="1600" dirty="0" smtClean="0">
                <a:solidFill>
                  <a:srgbClr val="FF0000"/>
                </a:solidFill>
              </a:rPr>
              <a:t> output gap)</a:t>
            </a:r>
            <a:endParaRPr lang="en-AU" sz="1600" dirty="0">
              <a:solidFill>
                <a:srgbClr val="FF0000"/>
              </a:solidFill>
            </a:endParaRPr>
          </a:p>
        </p:txBody>
      </p:sp>
      <p:sp>
        <p:nvSpPr>
          <p:cNvPr id="11" name="Rectangle 10"/>
          <p:cNvSpPr/>
          <p:nvPr/>
        </p:nvSpPr>
        <p:spPr>
          <a:xfrm>
            <a:off x="177800" y="1592826"/>
            <a:ext cx="5810045" cy="473041"/>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p:cNvSpPr txBox="1"/>
          <p:nvPr/>
        </p:nvSpPr>
        <p:spPr>
          <a:xfrm>
            <a:off x="10571822" y="4420655"/>
            <a:ext cx="1352287" cy="954107"/>
          </a:xfrm>
          <a:prstGeom prst="rect">
            <a:avLst/>
          </a:prstGeom>
          <a:noFill/>
        </p:spPr>
        <p:txBody>
          <a:bodyPr wrap="square" rtlCol="0">
            <a:spAutoFit/>
          </a:bodyPr>
          <a:lstStyle/>
          <a:p>
            <a:r>
              <a:rPr lang="en-AU" sz="1400" dirty="0" smtClean="0"/>
              <a:t>Fighting Inflation / Correcting +</a:t>
            </a:r>
            <a:r>
              <a:rPr lang="en-AU" sz="1400" dirty="0" err="1" smtClean="0"/>
              <a:t>ve</a:t>
            </a:r>
            <a:r>
              <a:rPr lang="en-AU" sz="1400" dirty="0" smtClean="0"/>
              <a:t> output Gap</a:t>
            </a:r>
            <a:endParaRPr lang="en-AU" sz="1400" dirty="0"/>
          </a:p>
        </p:txBody>
      </p:sp>
      <p:sp>
        <p:nvSpPr>
          <p:cNvPr id="13" name="Rectangle 12"/>
          <p:cNvSpPr/>
          <p:nvPr/>
        </p:nvSpPr>
        <p:spPr>
          <a:xfrm>
            <a:off x="9879716" y="735388"/>
            <a:ext cx="2312284" cy="923330"/>
          </a:xfrm>
          <a:prstGeom prst="rect">
            <a:avLst/>
          </a:prstGeom>
        </p:spPr>
        <p:txBody>
          <a:bodyPr wrap="square">
            <a:spAutoFit/>
          </a:bodyPr>
          <a:lstStyle/>
          <a:p>
            <a:r>
              <a:rPr lang="en-AU" dirty="0"/>
              <a:t>Fighting </a:t>
            </a:r>
            <a:r>
              <a:rPr lang="en-AU" dirty="0" smtClean="0"/>
              <a:t>Recession </a:t>
            </a:r>
            <a:r>
              <a:rPr lang="en-AU" dirty="0"/>
              <a:t>/ Correcting </a:t>
            </a:r>
            <a:r>
              <a:rPr lang="en-AU" dirty="0" smtClean="0"/>
              <a:t>-</a:t>
            </a:r>
            <a:r>
              <a:rPr lang="en-AU" dirty="0" err="1" smtClean="0"/>
              <a:t>ve</a:t>
            </a:r>
            <a:r>
              <a:rPr lang="en-AU" dirty="0" smtClean="0"/>
              <a:t> </a:t>
            </a:r>
            <a:r>
              <a:rPr lang="en-AU" dirty="0"/>
              <a:t>output Gap</a:t>
            </a:r>
          </a:p>
        </p:txBody>
      </p:sp>
    </p:spTree>
    <p:extLst>
      <p:ext uri="{BB962C8B-B14F-4D97-AF65-F5344CB8AC3E}">
        <p14:creationId xmlns:p14="http://schemas.microsoft.com/office/powerpoint/2010/main" val="35936129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867" y="153459"/>
            <a:ext cx="7188200" cy="583142"/>
          </a:xfrm>
        </p:spPr>
        <p:txBody>
          <a:bodyPr>
            <a:normAutofit fontScale="90000"/>
          </a:bodyPr>
          <a:lstStyle/>
          <a:p>
            <a:r>
              <a:rPr lang="en-US" dirty="0" smtClean="0"/>
              <a:t>Three  Tools of Monetary Policy</a:t>
            </a:r>
            <a:endParaRPr lang="en-US" dirty="0"/>
          </a:p>
        </p:txBody>
      </p:sp>
      <p:sp>
        <p:nvSpPr>
          <p:cNvPr id="3" name="Content Placeholder 2"/>
          <p:cNvSpPr>
            <a:spLocks noGrp="1"/>
          </p:cNvSpPr>
          <p:nvPr>
            <p:ph idx="1"/>
          </p:nvPr>
        </p:nvSpPr>
        <p:spPr>
          <a:xfrm>
            <a:off x="279402" y="2094356"/>
            <a:ext cx="3276599" cy="2803916"/>
          </a:xfrm>
          <a:solidFill>
            <a:schemeClr val="tx2">
              <a:lumMod val="20000"/>
              <a:lumOff val="80000"/>
            </a:schemeClr>
          </a:solidFill>
        </p:spPr>
        <p:txBody>
          <a:bodyPr>
            <a:normAutofit fontScale="70000" lnSpcReduction="20000"/>
          </a:bodyPr>
          <a:lstStyle/>
          <a:p>
            <a:pPr marL="514350" indent="-514350">
              <a:buFont typeface="+mj-lt"/>
              <a:buAutoNum type="arabicPeriod"/>
            </a:pPr>
            <a:r>
              <a:rPr lang="en-US" b="1" dirty="0" smtClean="0">
                <a:solidFill>
                  <a:srgbClr val="00B0F0"/>
                </a:solidFill>
              </a:rPr>
              <a:t>Open Market Operations (OMO)</a:t>
            </a:r>
          </a:p>
          <a:p>
            <a:pPr lvl="1"/>
            <a:r>
              <a:rPr lang="en-US" b="1" dirty="0" smtClean="0"/>
              <a:t>Buy bonds </a:t>
            </a:r>
            <a:r>
              <a:rPr lang="en-US" dirty="0" smtClean="0"/>
              <a:t>= </a:t>
            </a:r>
            <a:r>
              <a:rPr lang="en-US" dirty="0"/>
              <a:t>increase the money supply -&gt; decrease the interest rate</a:t>
            </a:r>
          </a:p>
          <a:p>
            <a:pPr lvl="1"/>
            <a:r>
              <a:rPr lang="en-US" b="1" dirty="0" smtClean="0"/>
              <a:t>Sell Bonds </a:t>
            </a:r>
            <a:r>
              <a:rPr lang="en-US" dirty="0" smtClean="0"/>
              <a:t>= </a:t>
            </a:r>
            <a:r>
              <a:rPr lang="en-US" dirty="0"/>
              <a:t>decrease the money supply -&gt; increase interest </a:t>
            </a:r>
            <a:r>
              <a:rPr lang="en-US" dirty="0" smtClean="0"/>
              <a:t>rate</a:t>
            </a:r>
          </a:p>
          <a:p>
            <a:pPr lvl="1"/>
            <a:r>
              <a:rPr lang="en-US" dirty="0" smtClean="0"/>
              <a:t>Remember: </a:t>
            </a:r>
            <a:r>
              <a:rPr lang="en-US" dirty="0" smtClean="0">
                <a:solidFill>
                  <a:srgbClr val="00B050"/>
                </a:solidFill>
              </a:rPr>
              <a:t>B</a:t>
            </a:r>
            <a:r>
              <a:rPr lang="en-US" dirty="0" smtClean="0"/>
              <a:t>uy Bonds = </a:t>
            </a:r>
            <a:r>
              <a:rPr lang="en-US" dirty="0" smtClean="0">
                <a:solidFill>
                  <a:srgbClr val="00B050"/>
                </a:solidFill>
              </a:rPr>
              <a:t>B</a:t>
            </a:r>
            <a:r>
              <a:rPr lang="en-US" dirty="0" smtClean="0"/>
              <a:t>ig (increase money supply), </a:t>
            </a:r>
            <a:r>
              <a:rPr lang="en-US" dirty="0" smtClean="0">
                <a:solidFill>
                  <a:srgbClr val="FF0000"/>
                </a:solidFill>
              </a:rPr>
              <a:t>S</a:t>
            </a:r>
            <a:r>
              <a:rPr lang="en-US" dirty="0" smtClean="0"/>
              <a:t>ell Bonds = </a:t>
            </a:r>
            <a:r>
              <a:rPr lang="en-US" dirty="0" smtClean="0">
                <a:solidFill>
                  <a:srgbClr val="FF0000"/>
                </a:solidFill>
              </a:rPr>
              <a:t>S</a:t>
            </a:r>
            <a:r>
              <a:rPr lang="en-US" dirty="0" smtClean="0"/>
              <a:t>mall (decrease money supply)</a:t>
            </a:r>
          </a:p>
          <a:p>
            <a:pPr lvl="1"/>
            <a:endParaRPr lang="en-US" dirty="0"/>
          </a:p>
        </p:txBody>
      </p:sp>
      <p:sp>
        <p:nvSpPr>
          <p:cNvPr id="4" name="TextBox 3"/>
          <p:cNvSpPr txBox="1"/>
          <p:nvPr/>
        </p:nvSpPr>
        <p:spPr>
          <a:xfrm>
            <a:off x="3395133" y="5926667"/>
            <a:ext cx="2091267" cy="626533"/>
          </a:xfrm>
          <a:prstGeom prst="rect">
            <a:avLst/>
          </a:prstGeom>
          <a:noFill/>
        </p:spPr>
        <p:txBody>
          <a:bodyPr wrap="square" rtlCol="0">
            <a:spAutoFit/>
          </a:bodyPr>
          <a:lstStyle/>
          <a:p>
            <a:endParaRPr lang="en-US" dirty="0"/>
          </a:p>
        </p:txBody>
      </p:sp>
      <p:sp>
        <p:nvSpPr>
          <p:cNvPr id="5" name="TextBox 4"/>
          <p:cNvSpPr txBox="1"/>
          <p:nvPr/>
        </p:nvSpPr>
        <p:spPr>
          <a:xfrm>
            <a:off x="4191001" y="2900783"/>
            <a:ext cx="3522132" cy="2031325"/>
          </a:xfrm>
          <a:prstGeom prst="rect">
            <a:avLst/>
          </a:prstGeom>
          <a:solidFill>
            <a:schemeClr val="bg1">
              <a:lumMod val="60000"/>
              <a:lumOff val="40000"/>
            </a:schemeClr>
          </a:solidFill>
          <a:ln>
            <a:solidFill>
              <a:schemeClr val="bg2">
                <a:lumMod val="90000"/>
              </a:schemeClr>
            </a:solidFill>
          </a:ln>
        </p:spPr>
        <p:txBody>
          <a:bodyPr wrap="square" rtlCol="0">
            <a:spAutoFit/>
          </a:bodyPr>
          <a:lstStyle/>
          <a:p>
            <a:r>
              <a:rPr lang="en-US" b="1" dirty="0" smtClean="0">
                <a:solidFill>
                  <a:srgbClr val="00B0F0"/>
                </a:solidFill>
              </a:rPr>
              <a:t>2. Required </a:t>
            </a:r>
            <a:r>
              <a:rPr lang="en-US" b="1" dirty="0">
                <a:solidFill>
                  <a:srgbClr val="00B0F0"/>
                </a:solidFill>
              </a:rPr>
              <a:t>Reserve Ratio (RRR)</a:t>
            </a:r>
          </a:p>
          <a:p>
            <a:pPr lvl="1"/>
            <a:r>
              <a:rPr lang="en-US" b="1" dirty="0"/>
              <a:t>Increase RRR </a:t>
            </a:r>
            <a:r>
              <a:rPr lang="en-US" dirty="0"/>
              <a:t>– decrease the money supply -&gt; increase interest rate</a:t>
            </a:r>
          </a:p>
          <a:p>
            <a:pPr lvl="1"/>
            <a:r>
              <a:rPr lang="en-US" b="1" dirty="0"/>
              <a:t>Decrease RRR </a:t>
            </a:r>
            <a:r>
              <a:rPr lang="en-US" dirty="0"/>
              <a:t>– increase the money supply -&gt; decrease the interest </a:t>
            </a:r>
            <a:r>
              <a:rPr lang="en-US" dirty="0" smtClean="0"/>
              <a:t>rate</a:t>
            </a:r>
            <a:endParaRPr lang="en-US" dirty="0"/>
          </a:p>
        </p:txBody>
      </p:sp>
      <p:sp>
        <p:nvSpPr>
          <p:cNvPr id="6" name="TextBox 5"/>
          <p:cNvSpPr txBox="1"/>
          <p:nvPr/>
        </p:nvSpPr>
        <p:spPr>
          <a:xfrm>
            <a:off x="8128000" y="2162119"/>
            <a:ext cx="3412066" cy="3170099"/>
          </a:xfrm>
          <a:prstGeom prst="rect">
            <a:avLst/>
          </a:prstGeom>
          <a:solidFill>
            <a:schemeClr val="accent6">
              <a:lumMod val="40000"/>
              <a:lumOff val="60000"/>
            </a:schemeClr>
          </a:solidFill>
        </p:spPr>
        <p:txBody>
          <a:bodyPr wrap="square" rtlCol="0">
            <a:spAutoFit/>
          </a:bodyPr>
          <a:lstStyle/>
          <a:p>
            <a:r>
              <a:rPr lang="en-US" dirty="0" smtClean="0"/>
              <a:t>3. </a:t>
            </a:r>
            <a:r>
              <a:rPr lang="en-US" b="1" dirty="0" smtClean="0">
                <a:solidFill>
                  <a:srgbClr val="00B0F0"/>
                </a:solidFill>
              </a:rPr>
              <a:t>Discount </a:t>
            </a:r>
            <a:r>
              <a:rPr lang="en-US" b="1" dirty="0">
                <a:solidFill>
                  <a:srgbClr val="00B0F0"/>
                </a:solidFill>
              </a:rPr>
              <a:t>Rate and Federal Funds Rate</a:t>
            </a:r>
          </a:p>
          <a:p>
            <a:pPr lvl="1"/>
            <a:r>
              <a:rPr lang="en-US" sz="1600" b="1" dirty="0" smtClean="0"/>
              <a:t>Increase Discount Rate or Federal Funds </a:t>
            </a:r>
            <a:r>
              <a:rPr lang="en-US" sz="1600" b="1" dirty="0"/>
              <a:t>Rate </a:t>
            </a:r>
            <a:r>
              <a:rPr lang="en-US" sz="1600" dirty="0"/>
              <a:t>– decrease the money supply -&gt; increase interest rate</a:t>
            </a:r>
          </a:p>
          <a:p>
            <a:pPr lvl="1"/>
            <a:r>
              <a:rPr lang="en-US" sz="1600" b="1" dirty="0" smtClean="0"/>
              <a:t>Decrease </a:t>
            </a:r>
            <a:r>
              <a:rPr lang="en-US" sz="1600" b="1" dirty="0"/>
              <a:t>Discount Rate or Federal Funds Rate </a:t>
            </a:r>
            <a:r>
              <a:rPr lang="en-US" sz="1600" dirty="0"/>
              <a:t>– </a:t>
            </a:r>
            <a:r>
              <a:rPr lang="en-US" sz="1600" dirty="0" smtClean="0"/>
              <a:t>increase </a:t>
            </a:r>
            <a:r>
              <a:rPr lang="en-US" sz="1600" dirty="0"/>
              <a:t>the money supply -&gt; </a:t>
            </a:r>
            <a:r>
              <a:rPr lang="en-US" sz="1600" dirty="0" smtClean="0"/>
              <a:t>decrease </a:t>
            </a:r>
            <a:r>
              <a:rPr lang="en-US" sz="1600" dirty="0"/>
              <a:t>interest rate</a:t>
            </a:r>
          </a:p>
          <a:p>
            <a:pPr lvl="1"/>
            <a:endParaRPr lang="en-US" dirty="0"/>
          </a:p>
          <a:p>
            <a:endParaRPr lang="en-US" dirty="0"/>
          </a:p>
        </p:txBody>
      </p:sp>
      <p:sp>
        <p:nvSpPr>
          <p:cNvPr id="7" name="Right Arrow 6"/>
          <p:cNvSpPr/>
          <p:nvPr/>
        </p:nvSpPr>
        <p:spPr>
          <a:xfrm rot="8419828">
            <a:off x="2314282" y="1069346"/>
            <a:ext cx="1620569" cy="816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5400000">
            <a:off x="4219773" y="1337652"/>
            <a:ext cx="1746236" cy="7870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2307333">
            <a:off x="6314744" y="1038977"/>
            <a:ext cx="1970971" cy="816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279402" y="5014073"/>
            <a:ext cx="2676899" cy="1581371"/>
          </a:xfrm>
          <a:prstGeom prst="rect">
            <a:avLst/>
          </a:prstGeom>
        </p:spPr>
      </p:pic>
      <p:sp>
        <p:nvSpPr>
          <p:cNvPr id="11" name="TextBox 10"/>
          <p:cNvSpPr txBox="1"/>
          <p:nvPr/>
        </p:nvSpPr>
        <p:spPr>
          <a:xfrm>
            <a:off x="3031066" y="5892831"/>
            <a:ext cx="1236133" cy="830997"/>
          </a:xfrm>
          <a:prstGeom prst="rect">
            <a:avLst/>
          </a:prstGeom>
          <a:noFill/>
        </p:spPr>
        <p:txBody>
          <a:bodyPr wrap="square" rtlCol="0">
            <a:spAutoFit/>
          </a:bodyPr>
          <a:lstStyle/>
          <a:p>
            <a:r>
              <a:rPr lang="en-US" sz="1200" dirty="0" smtClean="0"/>
              <a:t>Securities = bonds</a:t>
            </a:r>
          </a:p>
          <a:p>
            <a:r>
              <a:rPr lang="en-US" sz="1200" dirty="0" smtClean="0"/>
              <a:t>(or any other financial assets)</a:t>
            </a:r>
            <a:endParaRPr lang="en-US" sz="1200" dirty="0"/>
          </a:p>
        </p:txBody>
      </p:sp>
      <p:pic>
        <p:nvPicPr>
          <p:cNvPr id="12" name="Picture 11"/>
          <p:cNvPicPr>
            <a:picLocks noChangeAspect="1"/>
          </p:cNvPicPr>
          <p:nvPr/>
        </p:nvPicPr>
        <p:blipFill>
          <a:blip r:embed="rId3"/>
          <a:stretch>
            <a:fillRect/>
          </a:stretch>
        </p:blipFill>
        <p:spPr>
          <a:xfrm>
            <a:off x="4440765" y="5014073"/>
            <a:ext cx="3353268" cy="1457528"/>
          </a:xfrm>
          <a:prstGeom prst="rect">
            <a:avLst/>
          </a:prstGeom>
        </p:spPr>
      </p:pic>
      <p:pic>
        <p:nvPicPr>
          <p:cNvPr id="13" name="Picture 12"/>
          <p:cNvPicPr>
            <a:picLocks noChangeAspect="1"/>
          </p:cNvPicPr>
          <p:nvPr/>
        </p:nvPicPr>
        <p:blipFill>
          <a:blip r:embed="rId4"/>
          <a:stretch>
            <a:fillRect/>
          </a:stretch>
        </p:blipFill>
        <p:spPr>
          <a:xfrm>
            <a:off x="8818731" y="4795666"/>
            <a:ext cx="3042961" cy="2018184"/>
          </a:xfrm>
          <a:prstGeom prst="rect">
            <a:avLst/>
          </a:prstGeom>
        </p:spPr>
      </p:pic>
      <p:sp>
        <p:nvSpPr>
          <p:cNvPr id="14" name="TextBox 13"/>
          <p:cNvSpPr txBox="1"/>
          <p:nvPr/>
        </p:nvSpPr>
        <p:spPr>
          <a:xfrm>
            <a:off x="8195733" y="330011"/>
            <a:ext cx="3589867" cy="923330"/>
          </a:xfrm>
          <a:prstGeom prst="rect">
            <a:avLst/>
          </a:prstGeom>
          <a:noFill/>
        </p:spPr>
        <p:txBody>
          <a:bodyPr wrap="square" rtlCol="0">
            <a:spAutoFit/>
          </a:bodyPr>
          <a:lstStyle/>
          <a:p>
            <a:r>
              <a:rPr lang="en-US" dirty="0" smtClean="0"/>
              <a:t>How does the government and Fed actually affect implement their policy? </a:t>
            </a:r>
            <a:endParaRPr lang="en-US" dirty="0"/>
          </a:p>
        </p:txBody>
      </p:sp>
      <p:pic>
        <p:nvPicPr>
          <p:cNvPr id="15" name="Picture 14"/>
          <p:cNvPicPr>
            <a:picLocks noChangeAspect="1"/>
          </p:cNvPicPr>
          <p:nvPr/>
        </p:nvPicPr>
        <p:blipFill>
          <a:blip r:embed="rId5"/>
          <a:stretch>
            <a:fillRect/>
          </a:stretch>
        </p:blipFill>
        <p:spPr>
          <a:xfrm>
            <a:off x="1739591" y="153459"/>
            <a:ext cx="408482" cy="577383"/>
          </a:xfrm>
          <a:prstGeom prst="rect">
            <a:avLst/>
          </a:prstGeom>
        </p:spPr>
      </p:pic>
      <p:sp>
        <p:nvSpPr>
          <p:cNvPr id="16" name="Oval 15">
            <a:hlinkClick r:id="rId6" action="ppaction://hlinksldjump"/>
          </p:cNvPr>
          <p:cNvSpPr/>
          <p:nvPr/>
        </p:nvSpPr>
        <p:spPr>
          <a:xfrm>
            <a:off x="279402" y="2723535"/>
            <a:ext cx="379359" cy="373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hlinkClick r:id="rId7" action="ppaction://hlinksldjump"/>
          </p:cNvPr>
          <p:cNvSpPr/>
          <p:nvPr/>
        </p:nvSpPr>
        <p:spPr>
          <a:xfrm>
            <a:off x="4251086" y="3398363"/>
            <a:ext cx="379359" cy="37362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hlinkClick r:id="rId8" action="ppaction://hlinksldjump"/>
          </p:cNvPr>
          <p:cNvSpPr/>
          <p:nvPr/>
        </p:nvSpPr>
        <p:spPr>
          <a:xfrm>
            <a:off x="8158453" y="2910348"/>
            <a:ext cx="379359" cy="37362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p:cNvSpPr txBox="1"/>
          <p:nvPr/>
        </p:nvSpPr>
        <p:spPr>
          <a:xfrm>
            <a:off x="214513" y="668910"/>
            <a:ext cx="1179871" cy="430887"/>
          </a:xfrm>
          <a:prstGeom prst="rect">
            <a:avLst/>
          </a:prstGeom>
          <a:noFill/>
        </p:spPr>
        <p:txBody>
          <a:bodyPr wrap="square" rtlCol="0">
            <a:spAutoFit/>
          </a:bodyPr>
          <a:lstStyle/>
          <a:p>
            <a:r>
              <a:rPr lang="en-AU" sz="1050" dirty="0" smtClean="0">
                <a:hlinkClick r:id="rId9" action="ppaction://hlinksldjump"/>
              </a:rPr>
              <a:t>Three Tools of Monetary Policy</a:t>
            </a:r>
            <a:endParaRPr lang="en-AU" sz="1050" dirty="0"/>
          </a:p>
        </p:txBody>
      </p:sp>
      <p:pic>
        <p:nvPicPr>
          <p:cNvPr id="21" name="Picture 20"/>
          <p:cNvPicPr>
            <a:picLocks noChangeAspect="1"/>
          </p:cNvPicPr>
          <p:nvPr/>
        </p:nvPicPr>
        <p:blipFill>
          <a:blip r:embed="rId10"/>
          <a:stretch>
            <a:fillRect/>
          </a:stretch>
        </p:blipFill>
        <p:spPr>
          <a:xfrm>
            <a:off x="4406995" y="5452854"/>
            <a:ext cx="685896" cy="168866"/>
          </a:xfrm>
          <a:prstGeom prst="rect">
            <a:avLst/>
          </a:prstGeom>
        </p:spPr>
      </p:pic>
      <p:sp>
        <p:nvSpPr>
          <p:cNvPr id="20" name="TextBox 19"/>
          <p:cNvSpPr txBox="1"/>
          <p:nvPr/>
        </p:nvSpPr>
        <p:spPr>
          <a:xfrm>
            <a:off x="4336752" y="5383398"/>
            <a:ext cx="1362125" cy="276999"/>
          </a:xfrm>
          <a:prstGeom prst="rect">
            <a:avLst/>
          </a:prstGeom>
          <a:noFill/>
        </p:spPr>
        <p:txBody>
          <a:bodyPr wrap="square" rtlCol="0">
            <a:spAutoFit/>
          </a:bodyPr>
          <a:lstStyle/>
          <a:p>
            <a:r>
              <a:rPr lang="en-AU" sz="1200" b="1" dirty="0" smtClean="0"/>
              <a:t>Required</a:t>
            </a:r>
            <a:endParaRPr lang="en-AU" sz="1200" b="1" dirty="0"/>
          </a:p>
        </p:txBody>
      </p:sp>
    </p:spTree>
    <p:extLst>
      <p:ext uri="{BB962C8B-B14F-4D97-AF65-F5344CB8AC3E}">
        <p14:creationId xmlns:p14="http://schemas.microsoft.com/office/powerpoint/2010/main" val="37502272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316" y="148595"/>
            <a:ext cx="5824472" cy="697057"/>
          </a:xfrm>
        </p:spPr>
        <p:txBody>
          <a:bodyPr>
            <a:normAutofit fontScale="90000"/>
          </a:bodyPr>
          <a:lstStyle/>
          <a:p>
            <a:r>
              <a:rPr lang="en-AU" dirty="0" smtClean="0"/>
              <a:t>Monetary Policy Tools Summary</a:t>
            </a:r>
            <a:endParaRPr lang="en-AU" dirty="0"/>
          </a:p>
        </p:txBody>
      </p:sp>
      <p:sp>
        <p:nvSpPr>
          <p:cNvPr id="3" name="Content Placeholder 2"/>
          <p:cNvSpPr>
            <a:spLocks noGrp="1"/>
          </p:cNvSpPr>
          <p:nvPr>
            <p:ph idx="1"/>
          </p:nvPr>
        </p:nvSpPr>
        <p:spPr>
          <a:xfrm>
            <a:off x="325316" y="4257920"/>
            <a:ext cx="4281621" cy="2081334"/>
          </a:xfrm>
          <a:solidFill>
            <a:schemeClr val="accent1">
              <a:lumMod val="40000"/>
              <a:lumOff val="60000"/>
            </a:schemeClr>
          </a:solidFill>
        </p:spPr>
        <p:txBody>
          <a:bodyPr>
            <a:normAutofit fontScale="55000" lnSpcReduction="20000"/>
          </a:bodyPr>
          <a:lstStyle/>
          <a:p>
            <a:pPr marL="0" indent="0">
              <a:buNone/>
            </a:pPr>
            <a:r>
              <a:rPr lang="en-AU" sz="3600" b="1" dirty="0" smtClean="0"/>
              <a:t>Expansionary Monetary Policy Tools</a:t>
            </a:r>
          </a:p>
          <a:p>
            <a:pPr marL="514350" indent="-514350">
              <a:buFont typeface="+mj-lt"/>
              <a:buAutoNum type="arabicPeriod"/>
            </a:pPr>
            <a:r>
              <a:rPr lang="en-AU" b="1" dirty="0" smtClean="0"/>
              <a:t>OMO – Buy Bonds </a:t>
            </a:r>
            <a:r>
              <a:rPr lang="en-AU" dirty="0"/>
              <a:t>→ </a:t>
            </a:r>
            <a:r>
              <a:rPr lang="en-AU" dirty="0" smtClean="0"/>
              <a:t>new money enters money supply</a:t>
            </a:r>
            <a:r>
              <a:rPr lang="en-AU" dirty="0"/>
              <a:t> →</a:t>
            </a:r>
            <a:endParaRPr lang="en-AU" dirty="0" smtClean="0"/>
          </a:p>
          <a:p>
            <a:pPr marL="514350" indent="-514350">
              <a:buFont typeface="+mj-lt"/>
              <a:buAutoNum type="arabicPeriod"/>
            </a:pPr>
            <a:r>
              <a:rPr lang="en-AU" b="1" dirty="0"/>
              <a:t>↓</a:t>
            </a:r>
            <a:r>
              <a:rPr lang="en-AU" b="1" dirty="0" smtClean="0"/>
              <a:t>Required Reserve Ratio</a:t>
            </a:r>
            <a:r>
              <a:rPr lang="en-AU" dirty="0"/>
              <a:t>→ </a:t>
            </a:r>
            <a:r>
              <a:rPr lang="en-AU" dirty="0" smtClean="0"/>
              <a:t>More money available for borrowing/lending</a:t>
            </a:r>
            <a:r>
              <a:rPr lang="en-AU" dirty="0"/>
              <a:t> →</a:t>
            </a:r>
            <a:endParaRPr lang="en-AU" dirty="0" smtClean="0"/>
          </a:p>
          <a:p>
            <a:pPr marL="514350" indent="-514350">
              <a:buFont typeface="+mj-lt"/>
              <a:buAutoNum type="arabicPeriod"/>
            </a:pPr>
            <a:r>
              <a:rPr lang="en-AU" b="1" dirty="0" smtClean="0"/>
              <a:t>↓Discount </a:t>
            </a:r>
            <a:r>
              <a:rPr lang="en-AU" b="1" dirty="0"/>
              <a:t>Rate or Federal Funds </a:t>
            </a:r>
            <a:r>
              <a:rPr lang="en-AU" b="1" dirty="0" smtClean="0"/>
              <a:t>Rate</a:t>
            </a:r>
            <a:r>
              <a:rPr lang="en-AU" dirty="0" smtClean="0"/>
              <a:t>→ ↓Cost of borrowing</a:t>
            </a:r>
            <a:r>
              <a:rPr lang="en-AU" dirty="0"/>
              <a:t> → </a:t>
            </a:r>
            <a:r>
              <a:rPr lang="en-AU" dirty="0" smtClean="0"/>
              <a:t>↑ Bank borrowing/lending</a:t>
            </a:r>
            <a:r>
              <a:rPr lang="en-AU" dirty="0"/>
              <a:t> →</a:t>
            </a:r>
            <a:endParaRPr lang="en-AU" dirty="0" smtClean="0"/>
          </a:p>
        </p:txBody>
      </p:sp>
      <p:pic>
        <p:nvPicPr>
          <p:cNvPr id="4" name="Picture 3"/>
          <p:cNvPicPr>
            <a:picLocks noChangeAspect="1"/>
          </p:cNvPicPr>
          <p:nvPr/>
        </p:nvPicPr>
        <p:blipFill>
          <a:blip r:embed="rId2"/>
          <a:stretch>
            <a:fillRect/>
          </a:stretch>
        </p:blipFill>
        <p:spPr>
          <a:xfrm>
            <a:off x="5436144" y="879231"/>
            <a:ext cx="3452371" cy="2402526"/>
          </a:xfrm>
          <a:prstGeom prst="rect">
            <a:avLst/>
          </a:prstGeom>
        </p:spPr>
      </p:pic>
      <p:pic>
        <p:nvPicPr>
          <p:cNvPr id="5" name="Picture 4"/>
          <p:cNvPicPr>
            <a:picLocks noChangeAspect="1"/>
          </p:cNvPicPr>
          <p:nvPr/>
        </p:nvPicPr>
        <p:blipFill>
          <a:blip r:embed="rId3"/>
          <a:stretch>
            <a:fillRect/>
          </a:stretch>
        </p:blipFill>
        <p:spPr>
          <a:xfrm>
            <a:off x="8860496" y="3962944"/>
            <a:ext cx="3231730" cy="2472676"/>
          </a:xfrm>
          <a:prstGeom prst="rect">
            <a:avLst/>
          </a:prstGeom>
        </p:spPr>
      </p:pic>
      <p:pic>
        <p:nvPicPr>
          <p:cNvPr id="6" name="Picture 5"/>
          <p:cNvPicPr>
            <a:picLocks noChangeAspect="1"/>
          </p:cNvPicPr>
          <p:nvPr/>
        </p:nvPicPr>
        <p:blipFill>
          <a:blip r:embed="rId4"/>
          <a:stretch>
            <a:fillRect/>
          </a:stretch>
        </p:blipFill>
        <p:spPr>
          <a:xfrm>
            <a:off x="5275386" y="3741382"/>
            <a:ext cx="3526212" cy="2694238"/>
          </a:xfrm>
          <a:prstGeom prst="rect">
            <a:avLst/>
          </a:prstGeom>
        </p:spPr>
      </p:pic>
      <p:pic>
        <p:nvPicPr>
          <p:cNvPr id="7" name="Picture 6"/>
          <p:cNvPicPr>
            <a:picLocks noChangeAspect="1"/>
          </p:cNvPicPr>
          <p:nvPr/>
        </p:nvPicPr>
        <p:blipFill>
          <a:blip r:embed="rId5"/>
          <a:stretch>
            <a:fillRect/>
          </a:stretch>
        </p:blipFill>
        <p:spPr>
          <a:xfrm>
            <a:off x="8940928" y="524760"/>
            <a:ext cx="3107082" cy="2795605"/>
          </a:xfrm>
          <a:prstGeom prst="rect">
            <a:avLst/>
          </a:prstGeom>
        </p:spPr>
      </p:pic>
      <p:sp>
        <p:nvSpPr>
          <p:cNvPr id="8" name="Content Placeholder 2"/>
          <p:cNvSpPr txBox="1">
            <a:spLocks/>
          </p:cNvSpPr>
          <p:nvPr/>
        </p:nvSpPr>
        <p:spPr>
          <a:xfrm>
            <a:off x="464034" y="1156777"/>
            <a:ext cx="3947365" cy="2124980"/>
          </a:xfrm>
          <a:prstGeom prst="rect">
            <a:avLst/>
          </a:prstGeom>
          <a:solidFill>
            <a:schemeClr val="accent3">
              <a:lumMod val="40000"/>
              <a:lumOff val="60000"/>
            </a:schemeClr>
          </a:solidFill>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3600" b="1" dirty="0" smtClean="0"/>
              <a:t>Contractionary Monetary Policy Tools</a:t>
            </a:r>
          </a:p>
          <a:p>
            <a:pPr marL="514350" indent="-514350">
              <a:buFont typeface="+mj-lt"/>
              <a:buAutoNum type="arabicPeriod"/>
            </a:pPr>
            <a:r>
              <a:rPr lang="en-US" b="1" dirty="0" smtClean="0"/>
              <a:t>Open Market Operations (OMO) – Sell </a:t>
            </a:r>
            <a:r>
              <a:rPr lang="en-US" b="1" dirty="0"/>
              <a:t>bonds </a:t>
            </a:r>
            <a:r>
              <a:rPr lang="en-AU" dirty="0"/>
              <a:t>→ </a:t>
            </a:r>
            <a:r>
              <a:rPr lang="en-AU" dirty="0" smtClean="0"/>
              <a:t> </a:t>
            </a:r>
            <a:r>
              <a:rPr lang="en-AU" dirty="0"/>
              <a:t>money </a:t>
            </a:r>
            <a:r>
              <a:rPr lang="en-AU" dirty="0" smtClean="0"/>
              <a:t>leaves </a:t>
            </a:r>
            <a:r>
              <a:rPr lang="en-AU" dirty="0"/>
              <a:t>money </a:t>
            </a:r>
            <a:r>
              <a:rPr lang="en-AU" dirty="0" smtClean="0"/>
              <a:t>supply</a:t>
            </a:r>
            <a:r>
              <a:rPr lang="en-AU" dirty="0"/>
              <a:t> →</a:t>
            </a:r>
            <a:endParaRPr lang="en-US" dirty="0"/>
          </a:p>
          <a:p>
            <a:pPr marL="514350" indent="-514350">
              <a:buFont typeface="+mj-lt"/>
              <a:buAutoNum type="arabicPeriod"/>
            </a:pPr>
            <a:r>
              <a:rPr lang="en-AU" b="1" dirty="0"/>
              <a:t>↑ </a:t>
            </a:r>
            <a:r>
              <a:rPr lang="en-AU" b="1" dirty="0" smtClean="0"/>
              <a:t>Required </a:t>
            </a:r>
            <a:r>
              <a:rPr lang="en-AU" b="1" dirty="0"/>
              <a:t>Reserve Ratio </a:t>
            </a:r>
            <a:r>
              <a:rPr lang="en-AU" dirty="0" smtClean="0"/>
              <a:t>→ Less money available for borrowing/lending</a:t>
            </a:r>
            <a:r>
              <a:rPr lang="en-AU" dirty="0"/>
              <a:t> →</a:t>
            </a:r>
            <a:endParaRPr lang="en-AU" dirty="0" smtClean="0"/>
          </a:p>
          <a:p>
            <a:pPr marL="514350" indent="-514350">
              <a:buFont typeface="+mj-lt"/>
              <a:buAutoNum type="arabicPeriod"/>
            </a:pPr>
            <a:r>
              <a:rPr lang="en-AU" b="1" dirty="0" smtClean="0"/>
              <a:t>↑Discount Rate or Federal Funds Rate</a:t>
            </a:r>
            <a:r>
              <a:rPr lang="en-AU" dirty="0" smtClean="0"/>
              <a:t>→</a:t>
            </a:r>
            <a:r>
              <a:rPr lang="en-AU" dirty="0"/>
              <a:t> ↑ </a:t>
            </a:r>
            <a:r>
              <a:rPr lang="en-AU" dirty="0" smtClean="0"/>
              <a:t>Cost </a:t>
            </a:r>
            <a:r>
              <a:rPr lang="en-AU" dirty="0"/>
              <a:t>of borrowing → </a:t>
            </a:r>
            <a:r>
              <a:rPr lang="en-AU" dirty="0" smtClean="0"/>
              <a:t>↓Bank borrowing/lending</a:t>
            </a:r>
            <a:r>
              <a:rPr lang="en-AU" dirty="0"/>
              <a:t> </a:t>
            </a:r>
            <a:r>
              <a:rPr lang="en-AU" dirty="0" smtClean="0"/>
              <a:t>→</a:t>
            </a:r>
          </a:p>
        </p:txBody>
      </p:sp>
      <p:sp>
        <p:nvSpPr>
          <p:cNvPr id="9" name="Right Arrow 8"/>
          <p:cNvSpPr/>
          <p:nvPr/>
        </p:nvSpPr>
        <p:spPr>
          <a:xfrm>
            <a:off x="4519246" y="1688123"/>
            <a:ext cx="659423" cy="553915"/>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ight Arrow 9"/>
          <p:cNvSpPr/>
          <p:nvPr/>
        </p:nvSpPr>
        <p:spPr>
          <a:xfrm>
            <a:off x="8031216" y="1620716"/>
            <a:ext cx="659423" cy="553915"/>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ight Arrow 10"/>
          <p:cNvSpPr/>
          <p:nvPr/>
        </p:nvSpPr>
        <p:spPr>
          <a:xfrm>
            <a:off x="4665835" y="4576784"/>
            <a:ext cx="659423" cy="553915"/>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ight Arrow 11"/>
          <p:cNvSpPr/>
          <p:nvPr/>
        </p:nvSpPr>
        <p:spPr>
          <a:xfrm>
            <a:off x="8177805" y="4509377"/>
            <a:ext cx="659423" cy="553915"/>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p:cNvSpPr txBox="1"/>
          <p:nvPr/>
        </p:nvSpPr>
        <p:spPr>
          <a:xfrm>
            <a:off x="8690639" y="3587251"/>
            <a:ext cx="3047136" cy="369332"/>
          </a:xfrm>
          <a:prstGeom prst="rect">
            <a:avLst/>
          </a:prstGeom>
          <a:solidFill>
            <a:srgbClr val="FFFF00"/>
          </a:solidFill>
        </p:spPr>
        <p:txBody>
          <a:bodyPr wrap="square" rtlCol="0">
            <a:spAutoFit/>
          </a:bodyPr>
          <a:lstStyle/>
          <a:p>
            <a:r>
              <a:rPr lang="en-AU" b="1" dirty="0" smtClean="0"/>
              <a:t>Expansionary Monetary Policy</a:t>
            </a:r>
            <a:endParaRPr lang="en-AU" b="1" dirty="0"/>
          </a:p>
        </p:txBody>
      </p:sp>
      <p:sp>
        <p:nvSpPr>
          <p:cNvPr id="14" name="TextBox 13"/>
          <p:cNvSpPr txBox="1"/>
          <p:nvPr/>
        </p:nvSpPr>
        <p:spPr>
          <a:xfrm>
            <a:off x="8507516" y="369282"/>
            <a:ext cx="3648341" cy="369332"/>
          </a:xfrm>
          <a:prstGeom prst="rect">
            <a:avLst/>
          </a:prstGeom>
          <a:solidFill>
            <a:srgbClr val="FFFF00"/>
          </a:solidFill>
        </p:spPr>
        <p:txBody>
          <a:bodyPr wrap="square" rtlCol="0">
            <a:spAutoFit/>
          </a:bodyPr>
          <a:lstStyle/>
          <a:p>
            <a:r>
              <a:rPr lang="en-AU" b="1" dirty="0" smtClean="0"/>
              <a:t>Contractionary Monetary Policy</a:t>
            </a:r>
            <a:endParaRPr lang="en-AU" b="1" dirty="0"/>
          </a:p>
        </p:txBody>
      </p:sp>
      <p:sp>
        <p:nvSpPr>
          <p:cNvPr id="15" name="TextBox 14"/>
          <p:cNvSpPr txBox="1"/>
          <p:nvPr/>
        </p:nvSpPr>
        <p:spPr>
          <a:xfrm>
            <a:off x="5074024" y="6118584"/>
            <a:ext cx="2201428" cy="646331"/>
          </a:xfrm>
          <a:prstGeom prst="rect">
            <a:avLst/>
          </a:prstGeom>
          <a:solidFill>
            <a:schemeClr val="accent4">
              <a:lumMod val="60000"/>
              <a:lumOff val="40000"/>
            </a:schemeClr>
          </a:solidFill>
        </p:spPr>
        <p:txBody>
          <a:bodyPr wrap="square" rtlCol="0">
            <a:spAutoFit/>
          </a:bodyPr>
          <a:lstStyle/>
          <a:p>
            <a:r>
              <a:rPr lang="en-AU" i="1" dirty="0" smtClean="0"/>
              <a:t>↑</a:t>
            </a:r>
            <a:r>
              <a:rPr lang="en-AU" dirty="0" smtClean="0"/>
              <a:t>Money Supply, ↓Interest Rates </a:t>
            </a:r>
            <a:endParaRPr lang="en-AU" dirty="0"/>
          </a:p>
        </p:txBody>
      </p:sp>
      <p:sp>
        <p:nvSpPr>
          <p:cNvPr id="16" name="TextBox 15"/>
          <p:cNvSpPr txBox="1"/>
          <p:nvPr/>
        </p:nvSpPr>
        <p:spPr>
          <a:xfrm>
            <a:off x="6383745" y="301352"/>
            <a:ext cx="1977718" cy="646331"/>
          </a:xfrm>
          <a:prstGeom prst="rect">
            <a:avLst/>
          </a:prstGeom>
          <a:solidFill>
            <a:schemeClr val="accent4">
              <a:lumMod val="60000"/>
              <a:lumOff val="40000"/>
            </a:schemeClr>
          </a:solidFill>
        </p:spPr>
        <p:txBody>
          <a:bodyPr wrap="square" rtlCol="0">
            <a:spAutoFit/>
          </a:bodyPr>
          <a:lstStyle/>
          <a:p>
            <a:r>
              <a:rPr lang="en-AU" dirty="0"/>
              <a:t>↓ </a:t>
            </a:r>
            <a:r>
              <a:rPr lang="en-AU" dirty="0" smtClean="0"/>
              <a:t>Money Supply, </a:t>
            </a:r>
            <a:r>
              <a:rPr lang="en-AU" dirty="0"/>
              <a:t>↑ </a:t>
            </a:r>
            <a:r>
              <a:rPr lang="en-AU" dirty="0" smtClean="0"/>
              <a:t>Interest Rates </a:t>
            </a:r>
            <a:endParaRPr lang="en-AU" dirty="0"/>
          </a:p>
        </p:txBody>
      </p:sp>
      <p:sp>
        <p:nvSpPr>
          <p:cNvPr id="17" name="TextBox 16"/>
          <p:cNvSpPr txBox="1"/>
          <p:nvPr/>
        </p:nvSpPr>
        <p:spPr>
          <a:xfrm>
            <a:off x="10805084" y="1060481"/>
            <a:ext cx="1310715" cy="369332"/>
          </a:xfrm>
          <a:prstGeom prst="rect">
            <a:avLst/>
          </a:prstGeom>
          <a:solidFill>
            <a:schemeClr val="accent4">
              <a:lumMod val="60000"/>
              <a:lumOff val="40000"/>
            </a:schemeClr>
          </a:solidFill>
        </p:spPr>
        <p:txBody>
          <a:bodyPr wrap="square" rtlCol="0">
            <a:spAutoFit/>
          </a:bodyPr>
          <a:lstStyle/>
          <a:p>
            <a:r>
              <a:rPr lang="en-AU" dirty="0"/>
              <a:t>↓</a:t>
            </a:r>
            <a:r>
              <a:rPr lang="en-AU" dirty="0" smtClean="0"/>
              <a:t>C↓</a:t>
            </a:r>
            <a:r>
              <a:rPr lang="en-AU" dirty="0"/>
              <a:t>I</a:t>
            </a:r>
          </a:p>
        </p:txBody>
      </p:sp>
      <p:sp>
        <p:nvSpPr>
          <p:cNvPr id="18" name="TextBox 17"/>
          <p:cNvSpPr txBox="1"/>
          <p:nvPr/>
        </p:nvSpPr>
        <p:spPr>
          <a:xfrm>
            <a:off x="10994780" y="3962944"/>
            <a:ext cx="931321" cy="369332"/>
          </a:xfrm>
          <a:prstGeom prst="rect">
            <a:avLst/>
          </a:prstGeom>
          <a:solidFill>
            <a:schemeClr val="accent4">
              <a:lumMod val="60000"/>
              <a:lumOff val="40000"/>
            </a:schemeClr>
          </a:solidFill>
        </p:spPr>
        <p:txBody>
          <a:bodyPr wrap="square" rtlCol="0">
            <a:spAutoFit/>
          </a:bodyPr>
          <a:lstStyle/>
          <a:p>
            <a:r>
              <a:rPr lang="en-AU" dirty="0" smtClean="0"/>
              <a:t>↑C</a:t>
            </a:r>
            <a:r>
              <a:rPr lang="en-AU" dirty="0"/>
              <a:t> </a:t>
            </a:r>
            <a:r>
              <a:rPr lang="en-AU" dirty="0" smtClean="0"/>
              <a:t>↑I</a:t>
            </a:r>
            <a:endParaRPr lang="en-AU" dirty="0"/>
          </a:p>
        </p:txBody>
      </p:sp>
    </p:spTree>
    <p:extLst>
      <p:ext uri="{BB962C8B-B14F-4D97-AF65-F5344CB8AC3E}">
        <p14:creationId xmlns:p14="http://schemas.microsoft.com/office/powerpoint/2010/main" val="414456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212" y="0"/>
            <a:ext cx="10515600" cy="1325563"/>
          </a:xfrm>
        </p:spPr>
        <p:txBody>
          <a:bodyPr/>
          <a:lstStyle/>
          <a:p>
            <a:r>
              <a:rPr lang="en-AU" dirty="0" smtClean="0"/>
              <a:t>Alternate Monetary Policy Tools Summary</a:t>
            </a:r>
            <a:endParaRPr lang="en-AU" dirty="0"/>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398741" y="1157632"/>
            <a:ext cx="10372542" cy="5019331"/>
          </a:xfrm>
          <a:prstGeom prst="rect">
            <a:avLst/>
          </a:prstGeom>
        </p:spPr>
      </p:pic>
      <p:pic>
        <p:nvPicPr>
          <p:cNvPr id="5" name="Picture 4"/>
          <p:cNvPicPr>
            <a:picLocks noChangeAspect="1"/>
          </p:cNvPicPr>
          <p:nvPr/>
        </p:nvPicPr>
        <p:blipFill>
          <a:blip r:embed="rId3"/>
          <a:stretch>
            <a:fillRect/>
          </a:stretch>
        </p:blipFill>
        <p:spPr>
          <a:xfrm>
            <a:off x="8837699" y="1157632"/>
            <a:ext cx="1933584" cy="700762"/>
          </a:xfrm>
          <a:prstGeom prst="rect">
            <a:avLst/>
          </a:prstGeom>
        </p:spPr>
      </p:pic>
    </p:spTree>
    <p:extLst>
      <p:ext uri="{BB962C8B-B14F-4D97-AF65-F5344CB8AC3E}">
        <p14:creationId xmlns:p14="http://schemas.microsoft.com/office/powerpoint/2010/main" val="3672776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Limited Reserves vs Ample Reserves</a:t>
            </a:r>
            <a:endParaRPr lang="en-US" dirty="0"/>
          </a:p>
        </p:txBody>
      </p:sp>
      <p:sp>
        <p:nvSpPr>
          <p:cNvPr id="5" name="Text Placeholder 4"/>
          <p:cNvSpPr>
            <a:spLocks noGrp="1"/>
          </p:cNvSpPr>
          <p:nvPr>
            <p:ph type="body" idx="1"/>
          </p:nvPr>
        </p:nvSpPr>
        <p:spPr/>
        <p:txBody>
          <a:bodyPr/>
          <a:lstStyle/>
          <a:p>
            <a:r>
              <a:rPr lang="en-US" dirty="0" smtClean="0"/>
              <a:t>We will soon see that the three tools of monetary policy that we have covered apply when the economy has limited reserves.</a:t>
            </a:r>
          </a:p>
          <a:p>
            <a:r>
              <a:rPr lang="en-US" dirty="0" smtClean="0"/>
              <a:t>In an ample reserves economy, different policy actions must be taken. </a:t>
            </a:r>
            <a:endParaRPr lang="en-US" dirty="0"/>
          </a:p>
        </p:txBody>
      </p:sp>
    </p:spTree>
    <p:extLst>
      <p:ext uri="{BB962C8B-B14F-4D97-AF65-F5344CB8AC3E}">
        <p14:creationId xmlns:p14="http://schemas.microsoft.com/office/powerpoint/2010/main" val="33582357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867" y="153459"/>
            <a:ext cx="7188200" cy="583142"/>
          </a:xfrm>
        </p:spPr>
        <p:txBody>
          <a:bodyPr>
            <a:noAutofit/>
          </a:bodyPr>
          <a:lstStyle/>
          <a:p>
            <a:r>
              <a:rPr lang="en-US" sz="2800" dirty="0" smtClean="0"/>
              <a:t>Three  Tools of Changing Money Supply for Monetary Policy</a:t>
            </a:r>
            <a:endParaRPr lang="en-US" sz="2800" dirty="0"/>
          </a:p>
        </p:txBody>
      </p:sp>
      <p:sp>
        <p:nvSpPr>
          <p:cNvPr id="3" name="Content Placeholder 2"/>
          <p:cNvSpPr>
            <a:spLocks noGrp="1"/>
          </p:cNvSpPr>
          <p:nvPr>
            <p:ph idx="1"/>
          </p:nvPr>
        </p:nvSpPr>
        <p:spPr>
          <a:xfrm>
            <a:off x="279402" y="2094356"/>
            <a:ext cx="3276599" cy="2803916"/>
          </a:xfrm>
          <a:solidFill>
            <a:schemeClr val="tx2">
              <a:lumMod val="20000"/>
              <a:lumOff val="80000"/>
            </a:schemeClr>
          </a:solidFill>
        </p:spPr>
        <p:txBody>
          <a:bodyPr>
            <a:normAutofit fontScale="70000" lnSpcReduction="20000"/>
          </a:bodyPr>
          <a:lstStyle/>
          <a:p>
            <a:pPr marL="514350" indent="-514350">
              <a:buFont typeface="+mj-lt"/>
              <a:buAutoNum type="arabicPeriod"/>
            </a:pPr>
            <a:r>
              <a:rPr lang="en-US" b="1" dirty="0" smtClean="0">
                <a:solidFill>
                  <a:srgbClr val="00B0F0"/>
                </a:solidFill>
              </a:rPr>
              <a:t>Open Market Operations (OMO)</a:t>
            </a:r>
          </a:p>
          <a:p>
            <a:pPr lvl="1"/>
            <a:r>
              <a:rPr lang="en-US" b="1" dirty="0" smtClean="0"/>
              <a:t>Buy bonds </a:t>
            </a:r>
            <a:r>
              <a:rPr lang="en-US" dirty="0" smtClean="0"/>
              <a:t>= </a:t>
            </a:r>
            <a:r>
              <a:rPr lang="en-US" dirty="0"/>
              <a:t>increase the money supply -&gt; decrease the interest rate</a:t>
            </a:r>
          </a:p>
          <a:p>
            <a:pPr lvl="1"/>
            <a:r>
              <a:rPr lang="en-US" b="1" dirty="0" smtClean="0"/>
              <a:t>Sell Bonds </a:t>
            </a:r>
            <a:r>
              <a:rPr lang="en-US" dirty="0" smtClean="0"/>
              <a:t>= </a:t>
            </a:r>
            <a:r>
              <a:rPr lang="en-US" dirty="0"/>
              <a:t>decrease the money supply -&gt; increase interest </a:t>
            </a:r>
            <a:r>
              <a:rPr lang="en-US" dirty="0" smtClean="0"/>
              <a:t>rate</a:t>
            </a:r>
          </a:p>
          <a:p>
            <a:pPr lvl="1"/>
            <a:r>
              <a:rPr lang="en-US" dirty="0" smtClean="0"/>
              <a:t>Remember: </a:t>
            </a:r>
            <a:r>
              <a:rPr lang="en-US" dirty="0" smtClean="0">
                <a:solidFill>
                  <a:srgbClr val="00B050"/>
                </a:solidFill>
              </a:rPr>
              <a:t>B</a:t>
            </a:r>
            <a:r>
              <a:rPr lang="en-US" dirty="0" smtClean="0"/>
              <a:t>uy Bonds = </a:t>
            </a:r>
            <a:r>
              <a:rPr lang="en-US" dirty="0" smtClean="0">
                <a:solidFill>
                  <a:srgbClr val="00B050"/>
                </a:solidFill>
              </a:rPr>
              <a:t>B</a:t>
            </a:r>
            <a:r>
              <a:rPr lang="en-US" dirty="0" smtClean="0"/>
              <a:t>ig (increase money supply), </a:t>
            </a:r>
            <a:r>
              <a:rPr lang="en-US" dirty="0" smtClean="0">
                <a:solidFill>
                  <a:srgbClr val="FF0000"/>
                </a:solidFill>
              </a:rPr>
              <a:t>S</a:t>
            </a:r>
            <a:r>
              <a:rPr lang="en-US" dirty="0" smtClean="0"/>
              <a:t>ell Bonds = </a:t>
            </a:r>
            <a:r>
              <a:rPr lang="en-US" dirty="0" smtClean="0">
                <a:solidFill>
                  <a:srgbClr val="FF0000"/>
                </a:solidFill>
              </a:rPr>
              <a:t>S</a:t>
            </a:r>
            <a:r>
              <a:rPr lang="en-US" dirty="0" smtClean="0"/>
              <a:t>mall (decrease money supply)</a:t>
            </a:r>
          </a:p>
          <a:p>
            <a:pPr lvl="1"/>
            <a:endParaRPr lang="en-US" dirty="0"/>
          </a:p>
        </p:txBody>
      </p:sp>
      <p:sp>
        <p:nvSpPr>
          <p:cNvPr id="4" name="TextBox 3"/>
          <p:cNvSpPr txBox="1"/>
          <p:nvPr/>
        </p:nvSpPr>
        <p:spPr>
          <a:xfrm>
            <a:off x="3395133" y="5926667"/>
            <a:ext cx="2091267" cy="626533"/>
          </a:xfrm>
          <a:prstGeom prst="rect">
            <a:avLst/>
          </a:prstGeom>
          <a:noFill/>
        </p:spPr>
        <p:txBody>
          <a:bodyPr wrap="square" rtlCol="0">
            <a:spAutoFit/>
          </a:bodyPr>
          <a:lstStyle/>
          <a:p>
            <a:endParaRPr lang="en-US" dirty="0"/>
          </a:p>
        </p:txBody>
      </p:sp>
      <p:sp>
        <p:nvSpPr>
          <p:cNvPr id="5" name="TextBox 4"/>
          <p:cNvSpPr txBox="1"/>
          <p:nvPr/>
        </p:nvSpPr>
        <p:spPr>
          <a:xfrm>
            <a:off x="4191001" y="2900783"/>
            <a:ext cx="3522132" cy="2031325"/>
          </a:xfrm>
          <a:prstGeom prst="rect">
            <a:avLst/>
          </a:prstGeom>
          <a:solidFill>
            <a:schemeClr val="bg1">
              <a:lumMod val="60000"/>
              <a:lumOff val="40000"/>
            </a:schemeClr>
          </a:solidFill>
          <a:ln>
            <a:solidFill>
              <a:schemeClr val="bg2">
                <a:lumMod val="90000"/>
              </a:schemeClr>
            </a:solidFill>
          </a:ln>
        </p:spPr>
        <p:txBody>
          <a:bodyPr wrap="square" rtlCol="0">
            <a:spAutoFit/>
          </a:bodyPr>
          <a:lstStyle/>
          <a:p>
            <a:r>
              <a:rPr lang="en-US" b="1" dirty="0" smtClean="0">
                <a:solidFill>
                  <a:srgbClr val="00B0F0"/>
                </a:solidFill>
              </a:rPr>
              <a:t>2. Required </a:t>
            </a:r>
            <a:r>
              <a:rPr lang="en-US" b="1" dirty="0">
                <a:solidFill>
                  <a:srgbClr val="00B0F0"/>
                </a:solidFill>
              </a:rPr>
              <a:t>Reserve Ratio (RRR)</a:t>
            </a:r>
          </a:p>
          <a:p>
            <a:pPr lvl="1"/>
            <a:r>
              <a:rPr lang="en-US" b="1" dirty="0"/>
              <a:t>Increase RRR </a:t>
            </a:r>
            <a:r>
              <a:rPr lang="en-US" dirty="0"/>
              <a:t>– decrease the money supply -&gt; increase interest rate</a:t>
            </a:r>
          </a:p>
          <a:p>
            <a:pPr lvl="1"/>
            <a:r>
              <a:rPr lang="en-US" b="1" dirty="0"/>
              <a:t>Decrease RRR </a:t>
            </a:r>
            <a:r>
              <a:rPr lang="en-US" dirty="0"/>
              <a:t>– increase the money supply -&gt; decrease the interest </a:t>
            </a:r>
            <a:r>
              <a:rPr lang="en-US" dirty="0" smtClean="0"/>
              <a:t>rate</a:t>
            </a:r>
            <a:endParaRPr lang="en-US" dirty="0"/>
          </a:p>
        </p:txBody>
      </p:sp>
      <p:sp>
        <p:nvSpPr>
          <p:cNvPr id="6" name="TextBox 5"/>
          <p:cNvSpPr txBox="1"/>
          <p:nvPr/>
        </p:nvSpPr>
        <p:spPr>
          <a:xfrm>
            <a:off x="8128000" y="2162119"/>
            <a:ext cx="3412066" cy="2400657"/>
          </a:xfrm>
          <a:prstGeom prst="rect">
            <a:avLst/>
          </a:prstGeom>
          <a:solidFill>
            <a:schemeClr val="accent6">
              <a:lumMod val="40000"/>
              <a:lumOff val="60000"/>
            </a:schemeClr>
          </a:solidFill>
        </p:spPr>
        <p:txBody>
          <a:bodyPr wrap="square" rtlCol="0">
            <a:spAutoFit/>
          </a:bodyPr>
          <a:lstStyle/>
          <a:p>
            <a:r>
              <a:rPr lang="en-US" dirty="0" smtClean="0"/>
              <a:t>3. </a:t>
            </a:r>
            <a:r>
              <a:rPr lang="en-US" b="1" dirty="0" smtClean="0">
                <a:solidFill>
                  <a:srgbClr val="00B0F0"/>
                </a:solidFill>
              </a:rPr>
              <a:t>Discount </a:t>
            </a:r>
            <a:r>
              <a:rPr lang="en-US" b="1" dirty="0">
                <a:solidFill>
                  <a:srgbClr val="00B0F0"/>
                </a:solidFill>
              </a:rPr>
              <a:t>Rate </a:t>
            </a:r>
            <a:endParaRPr lang="en-US" b="1" dirty="0" smtClean="0">
              <a:solidFill>
                <a:srgbClr val="00B0F0"/>
              </a:solidFill>
            </a:endParaRPr>
          </a:p>
          <a:p>
            <a:pPr lvl="1"/>
            <a:r>
              <a:rPr lang="en-US" sz="1600" b="1" dirty="0" smtClean="0"/>
              <a:t>Increase Discount Rate </a:t>
            </a:r>
            <a:r>
              <a:rPr lang="en-US" sz="1600" dirty="0" smtClean="0"/>
              <a:t>– decrease the money supply -&gt; increase interest rate</a:t>
            </a:r>
          </a:p>
          <a:p>
            <a:pPr lvl="1"/>
            <a:r>
              <a:rPr lang="en-US" sz="1600" b="1" dirty="0" smtClean="0"/>
              <a:t>Decrease </a:t>
            </a:r>
            <a:r>
              <a:rPr lang="en-US" sz="1600" b="1" dirty="0"/>
              <a:t>Discount </a:t>
            </a:r>
            <a:r>
              <a:rPr lang="en-US" sz="1600" b="1" dirty="0" smtClean="0"/>
              <a:t>Rate </a:t>
            </a:r>
            <a:r>
              <a:rPr lang="en-US" sz="1600" dirty="0"/>
              <a:t>– </a:t>
            </a:r>
            <a:r>
              <a:rPr lang="en-US" sz="1600" dirty="0" smtClean="0"/>
              <a:t>increase </a:t>
            </a:r>
            <a:r>
              <a:rPr lang="en-US" sz="1600" dirty="0"/>
              <a:t>the money supply -&gt; </a:t>
            </a:r>
            <a:r>
              <a:rPr lang="en-US" sz="1600" dirty="0" smtClean="0"/>
              <a:t>decrease </a:t>
            </a:r>
            <a:r>
              <a:rPr lang="en-US" sz="1600" dirty="0"/>
              <a:t>interest rate</a:t>
            </a:r>
          </a:p>
          <a:p>
            <a:pPr lvl="1"/>
            <a:endParaRPr lang="en-US" dirty="0"/>
          </a:p>
          <a:p>
            <a:endParaRPr lang="en-US" dirty="0"/>
          </a:p>
        </p:txBody>
      </p:sp>
      <p:sp>
        <p:nvSpPr>
          <p:cNvPr id="7" name="Right Arrow 6"/>
          <p:cNvSpPr/>
          <p:nvPr/>
        </p:nvSpPr>
        <p:spPr>
          <a:xfrm rot="8419828">
            <a:off x="2314282" y="1069346"/>
            <a:ext cx="1620569" cy="816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5400000">
            <a:off x="4219773" y="1337652"/>
            <a:ext cx="1746236" cy="7870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2307333">
            <a:off x="6314744" y="1038977"/>
            <a:ext cx="1970971" cy="816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279402" y="5014073"/>
            <a:ext cx="2676899" cy="1581371"/>
          </a:xfrm>
          <a:prstGeom prst="rect">
            <a:avLst/>
          </a:prstGeom>
        </p:spPr>
      </p:pic>
      <p:sp>
        <p:nvSpPr>
          <p:cNvPr id="11" name="TextBox 10"/>
          <p:cNvSpPr txBox="1"/>
          <p:nvPr/>
        </p:nvSpPr>
        <p:spPr>
          <a:xfrm>
            <a:off x="3031066" y="5892831"/>
            <a:ext cx="1236133" cy="830997"/>
          </a:xfrm>
          <a:prstGeom prst="rect">
            <a:avLst/>
          </a:prstGeom>
          <a:noFill/>
        </p:spPr>
        <p:txBody>
          <a:bodyPr wrap="square" rtlCol="0">
            <a:spAutoFit/>
          </a:bodyPr>
          <a:lstStyle/>
          <a:p>
            <a:r>
              <a:rPr lang="en-US" sz="1200" dirty="0" smtClean="0"/>
              <a:t>Securities = bonds</a:t>
            </a:r>
          </a:p>
          <a:p>
            <a:r>
              <a:rPr lang="en-US" sz="1200" dirty="0" smtClean="0"/>
              <a:t>(or any other financial assets)</a:t>
            </a:r>
            <a:endParaRPr lang="en-US" sz="1200" dirty="0"/>
          </a:p>
        </p:txBody>
      </p:sp>
      <p:pic>
        <p:nvPicPr>
          <p:cNvPr id="12" name="Picture 11"/>
          <p:cNvPicPr>
            <a:picLocks noChangeAspect="1"/>
          </p:cNvPicPr>
          <p:nvPr/>
        </p:nvPicPr>
        <p:blipFill>
          <a:blip r:embed="rId3"/>
          <a:stretch>
            <a:fillRect/>
          </a:stretch>
        </p:blipFill>
        <p:spPr>
          <a:xfrm>
            <a:off x="4440765" y="5014073"/>
            <a:ext cx="3353268" cy="1457528"/>
          </a:xfrm>
          <a:prstGeom prst="rect">
            <a:avLst/>
          </a:prstGeom>
        </p:spPr>
      </p:pic>
      <p:pic>
        <p:nvPicPr>
          <p:cNvPr id="13" name="Picture 12"/>
          <p:cNvPicPr>
            <a:picLocks noChangeAspect="1"/>
          </p:cNvPicPr>
          <p:nvPr/>
        </p:nvPicPr>
        <p:blipFill>
          <a:blip r:embed="rId4"/>
          <a:stretch>
            <a:fillRect/>
          </a:stretch>
        </p:blipFill>
        <p:spPr>
          <a:xfrm>
            <a:off x="8818731" y="4795666"/>
            <a:ext cx="3042961" cy="2018184"/>
          </a:xfrm>
          <a:prstGeom prst="rect">
            <a:avLst/>
          </a:prstGeom>
        </p:spPr>
      </p:pic>
      <p:sp>
        <p:nvSpPr>
          <p:cNvPr id="14" name="TextBox 13"/>
          <p:cNvSpPr txBox="1"/>
          <p:nvPr/>
        </p:nvSpPr>
        <p:spPr>
          <a:xfrm>
            <a:off x="8195733" y="330011"/>
            <a:ext cx="3589867" cy="923330"/>
          </a:xfrm>
          <a:prstGeom prst="rect">
            <a:avLst/>
          </a:prstGeom>
          <a:noFill/>
        </p:spPr>
        <p:txBody>
          <a:bodyPr wrap="square" rtlCol="0">
            <a:spAutoFit/>
          </a:bodyPr>
          <a:lstStyle/>
          <a:p>
            <a:r>
              <a:rPr lang="en-US" dirty="0" smtClean="0"/>
              <a:t>How does the government and Fed actually affect implement their policy? </a:t>
            </a:r>
            <a:endParaRPr lang="en-US" dirty="0"/>
          </a:p>
        </p:txBody>
      </p:sp>
      <p:pic>
        <p:nvPicPr>
          <p:cNvPr id="15" name="Picture 14"/>
          <p:cNvPicPr>
            <a:picLocks noChangeAspect="1"/>
          </p:cNvPicPr>
          <p:nvPr/>
        </p:nvPicPr>
        <p:blipFill>
          <a:blip r:embed="rId5"/>
          <a:stretch>
            <a:fillRect/>
          </a:stretch>
        </p:blipFill>
        <p:spPr>
          <a:xfrm>
            <a:off x="1394384" y="69183"/>
            <a:ext cx="255551" cy="361218"/>
          </a:xfrm>
          <a:prstGeom prst="rect">
            <a:avLst/>
          </a:prstGeom>
        </p:spPr>
      </p:pic>
      <p:sp>
        <p:nvSpPr>
          <p:cNvPr id="16" name="Oval 15">
            <a:hlinkClick r:id="rId6" action="ppaction://hlinksldjump"/>
          </p:cNvPr>
          <p:cNvSpPr/>
          <p:nvPr/>
        </p:nvSpPr>
        <p:spPr>
          <a:xfrm>
            <a:off x="279402" y="2723535"/>
            <a:ext cx="379359" cy="373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hlinkClick r:id="rId7" action="ppaction://hlinksldjump"/>
          </p:cNvPr>
          <p:cNvSpPr/>
          <p:nvPr/>
        </p:nvSpPr>
        <p:spPr>
          <a:xfrm>
            <a:off x="4251086" y="3398363"/>
            <a:ext cx="379359" cy="37362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hlinkClick r:id="rId8" action="ppaction://hlinksldjump"/>
          </p:cNvPr>
          <p:cNvSpPr/>
          <p:nvPr/>
        </p:nvSpPr>
        <p:spPr>
          <a:xfrm>
            <a:off x="8158453" y="2910348"/>
            <a:ext cx="379359" cy="37362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p:cNvSpPr txBox="1"/>
          <p:nvPr/>
        </p:nvSpPr>
        <p:spPr>
          <a:xfrm>
            <a:off x="214513" y="668910"/>
            <a:ext cx="1179871" cy="430887"/>
          </a:xfrm>
          <a:prstGeom prst="rect">
            <a:avLst/>
          </a:prstGeom>
          <a:noFill/>
        </p:spPr>
        <p:txBody>
          <a:bodyPr wrap="square" rtlCol="0">
            <a:spAutoFit/>
          </a:bodyPr>
          <a:lstStyle/>
          <a:p>
            <a:r>
              <a:rPr lang="en-AU" sz="1050" dirty="0" smtClean="0">
                <a:hlinkClick r:id="rId9" action="ppaction://hlinksldjump"/>
              </a:rPr>
              <a:t>Three Tools of Monetary Policy</a:t>
            </a:r>
            <a:endParaRPr lang="en-AU" sz="1050" dirty="0"/>
          </a:p>
        </p:txBody>
      </p:sp>
      <p:pic>
        <p:nvPicPr>
          <p:cNvPr id="21" name="Picture 20"/>
          <p:cNvPicPr>
            <a:picLocks noChangeAspect="1"/>
          </p:cNvPicPr>
          <p:nvPr/>
        </p:nvPicPr>
        <p:blipFill>
          <a:blip r:embed="rId10"/>
          <a:stretch>
            <a:fillRect/>
          </a:stretch>
        </p:blipFill>
        <p:spPr>
          <a:xfrm>
            <a:off x="4406995" y="5452854"/>
            <a:ext cx="685896" cy="168866"/>
          </a:xfrm>
          <a:prstGeom prst="rect">
            <a:avLst/>
          </a:prstGeom>
        </p:spPr>
      </p:pic>
      <p:sp>
        <p:nvSpPr>
          <p:cNvPr id="20" name="TextBox 19"/>
          <p:cNvSpPr txBox="1"/>
          <p:nvPr/>
        </p:nvSpPr>
        <p:spPr>
          <a:xfrm>
            <a:off x="4336752" y="5383398"/>
            <a:ext cx="1362125" cy="276999"/>
          </a:xfrm>
          <a:prstGeom prst="rect">
            <a:avLst/>
          </a:prstGeom>
          <a:noFill/>
        </p:spPr>
        <p:txBody>
          <a:bodyPr wrap="square" rtlCol="0">
            <a:spAutoFit/>
          </a:bodyPr>
          <a:lstStyle/>
          <a:p>
            <a:r>
              <a:rPr lang="en-AU" sz="1200" b="1" dirty="0" smtClean="0"/>
              <a:t>Required</a:t>
            </a:r>
            <a:endParaRPr lang="en-AU" sz="1200" b="1" dirty="0"/>
          </a:p>
        </p:txBody>
      </p:sp>
      <p:sp>
        <p:nvSpPr>
          <p:cNvPr id="22" name="Multiply 21"/>
          <p:cNvSpPr/>
          <p:nvPr/>
        </p:nvSpPr>
        <p:spPr>
          <a:xfrm>
            <a:off x="-724277" y="-153909"/>
            <a:ext cx="12711065" cy="730614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454355" y="3028138"/>
            <a:ext cx="2775290" cy="646331"/>
          </a:xfrm>
          <a:prstGeom prst="rect">
            <a:avLst/>
          </a:prstGeom>
          <a:noFill/>
        </p:spPr>
        <p:txBody>
          <a:bodyPr wrap="square" rtlCol="0">
            <a:spAutoFit/>
          </a:bodyPr>
          <a:lstStyle/>
          <a:p>
            <a:r>
              <a:rPr lang="en-US" dirty="0" smtClean="0"/>
              <a:t>Only applies in a limited reserves economy. </a:t>
            </a:r>
            <a:endParaRPr lang="en-US" dirty="0"/>
          </a:p>
        </p:txBody>
      </p:sp>
    </p:spTree>
    <p:extLst>
      <p:ext uri="{BB962C8B-B14F-4D97-AF65-F5344CB8AC3E}">
        <p14:creationId xmlns:p14="http://schemas.microsoft.com/office/powerpoint/2010/main" val="3852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Limited Reserve Economy vs Ample Reserve Economy</a:t>
            </a:r>
            <a:endParaRPr lang="en-US" dirty="0"/>
          </a:p>
        </p:txBody>
      </p:sp>
      <p:sp>
        <p:nvSpPr>
          <p:cNvPr id="5" name="Content Placeholder 4"/>
          <p:cNvSpPr>
            <a:spLocks noGrp="1"/>
          </p:cNvSpPr>
          <p:nvPr>
            <p:ph idx="1"/>
          </p:nvPr>
        </p:nvSpPr>
        <p:spPr>
          <a:xfrm>
            <a:off x="838200" y="1825625"/>
            <a:ext cx="7451035" cy="2259358"/>
          </a:xfrm>
          <a:ln>
            <a:solidFill>
              <a:schemeClr val="tx1"/>
            </a:solidFill>
          </a:ln>
        </p:spPr>
        <p:txBody>
          <a:bodyPr>
            <a:normAutofit fontScale="77500" lnSpcReduction="20000"/>
          </a:bodyPr>
          <a:lstStyle/>
          <a:p>
            <a:pPr marL="0" indent="0">
              <a:buNone/>
            </a:pPr>
            <a:r>
              <a:rPr lang="en-US" b="1" dirty="0" smtClean="0"/>
              <a:t>Limited Reserves (∆</a:t>
            </a:r>
            <a:r>
              <a:rPr lang="en-US" b="1" dirty="0"/>
              <a:t>MS </a:t>
            </a:r>
            <a:r>
              <a:rPr lang="en-US" b="1" dirty="0" smtClean="0"/>
              <a:t>still affects the IR)</a:t>
            </a:r>
          </a:p>
          <a:p>
            <a:r>
              <a:rPr lang="en-US" dirty="0" smtClean="0"/>
              <a:t>All of our study of money supply and the effect on the interest rate so far applies in a situation where an </a:t>
            </a:r>
            <a:r>
              <a:rPr lang="en-US" dirty="0" smtClean="0">
                <a:solidFill>
                  <a:srgbClr val="00B0F0"/>
                </a:solidFill>
              </a:rPr>
              <a:t>economy has relatively scarce reserves </a:t>
            </a:r>
            <a:r>
              <a:rPr lang="en-US" dirty="0" err="1" smtClean="0">
                <a:solidFill>
                  <a:srgbClr val="00B0F0"/>
                </a:solidFill>
              </a:rPr>
              <a:t>ie</a:t>
            </a:r>
            <a:r>
              <a:rPr lang="en-US" dirty="0" smtClean="0">
                <a:solidFill>
                  <a:srgbClr val="00B0F0"/>
                </a:solidFill>
              </a:rPr>
              <a:t>. limited reserves.</a:t>
            </a:r>
          </a:p>
          <a:p>
            <a:pPr lvl="1"/>
            <a:r>
              <a:rPr lang="en-US" dirty="0" smtClean="0"/>
              <a:t>In a situation with limited reserves, there will be </a:t>
            </a:r>
            <a:r>
              <a:rPr lang="en-US" dirty="0" smtClean="0">
                <a:solidFill>
                  <a:srgbClr val="00B0F0"/>
                </a:solidFill>
              </a:rPr>
              <a:t>a relationship between the supply of reserves and the interest rate</a:t>
            </a:r>
            <a:r>
              <a:rPr lang="en-US" dirty="0" smtClean="0"/>
              <a:t>, because banks will have more reserves to lend out and can lower their interest rates.</a:t>
            </a:r>
          </a:p>
        </p:txBody>
      </p:sp>
      <p:sp>
        <p:nvSpPr>
          <p:cNvPr id="2" name="TextBox 1"/>
          <p:cNvSpPr txBox="1"/>
          <p:nvPr/>
        </p:nvSpPr>
        <p:spPr>
          <a:xfrm>
            <a:off x="8123327" y="5500515"/>
            <a:ext cx="3604846" cy="1169551"/>
          </a:xfrm>
          <a:prstGeom prst="rect">
            <a:avLst/>
          </a:prstGeom>
          <a:solidFill>
            <a:srgbClr val="FFFF00"/>
          </a:solidFill>
        </p:spPr>
        <p:txBody>
          <a:bodyPr wrap="square" rtlCol="0">
            <a:spAutoFit/>
          </a:bodyPr>
          <a:lstStyle/>
          <a:p>
            <a:r>
              <a:rPr lang="en-US" sz="1400" dirty="0" smtClean="0">
                <a:solidFill>
                  <a:srgbClr val="FF0000"/>
                </a:solidFill>
              </a:rPr>
              <a:t>Summary</a:t>
            </a:r>
          </a:p>
          <a:p>
            <a:r>
              <a:rPr lang="en-US" sz="1400" dirty="0" smtClean="0">
                <a:solidFill>
                  <a:srgbClr val="FF0000"/>
                </a:solidFill>
              </a:rPr>
              <a:t>Limited reserves economy – 3 tools of MP can be used (OMO, </a:t>
            </a:r>
          </a:p>
          <a:p>
            <a:r>
              <a:rPr lang="en-US" sz="1400" dirty="0" smtClean="0">
                <a:solidFill>
                  <a:srgbClr val="FF0000"/>
                </a:solidFill>
              </a:rPr>
              <a:t>Ample reserves economy – other tools must be used</a:t>
            </a:r>
            <a:endParaRPr lang="en-US" sz="1400" dirty="0">
              <a:solidFill>
                <a:srgbClr val="FF0000"/>
              </a:solidFill>
            </a:endParaRPr>
          </a:p>
        </p:txBody>
      </p:sp>
      <p:pic>
        <p:nvPicPr>
          <p:cNvPr id="3" name="Picture 2"/>
          <p:cNvPicPr>
            <a:picLocks noChangeAspect="1"/>
          </p:cNvPicPr>
          <p:nvPr/>
        </p:nvPicPr>
        <p:blipFill>
          <a:blip r:embed="rId2"/>
          <a:stretch>
            <a:fillRect/>
          </a:stretch>
        </p:blipFill>
        <p:spPr>
          <a:xfrm>
            <a:off x="8837133" y="1381189"/>
            <a:ext cx="2791215" cy="2048161"/>
          </a:xfrm>
          <a:prstGeom prst="rect">
            <a:avLst/>
          </a:prstGeom>
        </p:spPr>
      </p:pic>
      <p:pic>
        <p:nvPicPr>
          <p:cNvPr id="6" name="Picture 5"/>
          <p:cNvPicPr>
            <a:picLocks noChangeAspect="1"/>
          </p:cNvPicPr>
          <p:nvPr/>
        </p:nvPicPr>
        <p:blipFill>
          <a:blip r:embed="rId3"/>
          <a:stretch>
            <a:fillRect/>
          </a:stretch>
        </p:blipFill>
        <p:spPr>
          <a:xfrm>
            <a:off x="8770449" y="3761853"/>
            <a:ext cx="2857899" cy="1829055"/>
          </a:xfrm>
          <a:prstGeom prst="rect">
            <a:avLst/>
          </a:prstGeom>
        </p:spPr>
      </p:pic>
      <p:sp>
        <p:nvSpPr>
          <p:cNvPr id="7" name="Rectangle 6"/>
          <p:cNvSpPr/>
          <p:nvPr/>
        </p:nvSpPr>
        <p:spPr>
          <a:xfrm>
            <a:off x="838199" y="4219920"/>
            <a:ext cx="6745357" cy="2246769"/>
          </a:xfrm>
          <a:prstGeom prst="rect">
            <a:avLst/>
          </a:prstGeom>
          <a:solidFill>
            <a:schemeClr val="accent1">
              <a:lumMod val="20000"/>
              <a:lumOff val="80000"/>
            </a:schemeClr>
          </a:solidFill>
        </p:spPr>
        <p:txBody>
          <a:bodyPr wrap="square">
            <a:spAutoFit/>
          </a:bodyPr>
          <a:lstStyle/>
          <a:p>
            <a:r>
              <a:rPr lang="en-US" sz="2000" b="1" dirty="0" smtClean="0"/>
              <a:t>Ample Reserves (∆MS has no effect on IR anymore)</a:t>
            </a:r>
          </a:p>
          <a:p>
            <a:pPr marL="285750" indent="-285750">
              <a:buFont typeface="Arial" panose="020B0604020202020204" pitchFamily="34" charset="0"/>
              <a:buChar char="•"/>
            </a:pPr>
            <a:r>
              <a:rPr lang="en-US" sz="2000" dirty="0" smtClean="0"/>
              <a:t>When </a:t>
            </a:r>
            <a:r>
              <a:rPr lang="en-US" sz="2000" dirty="0">
                <a:solidFill>
                  <a:srgbClr val="00B050"/>
                </a:solidFill>
              </a:rPr>
              <a:t>an economy has so called ample reserves</a:t>
            </a:r>
            <a:r>
              <a:rPr lang="en-US" sz="2000" dirty="0"/>
              <a:t>, this changes the nature of the monetary policy.</a:t>
            </a:r>
          </a:p>
          <a:p>
            <a:pPr marL="742950" lvl="1" indent="-285750">
              <a:buFont typeface="Arial" panose="020B0604020202020204" pitchFamily="34" charset="0"/>
              <a:buChar char="•"/>
            </a:pPr>
            <a:r>
              <a:rPr lang="en-US" sz="2000" dirty="0"/>
              <a:t>After a certain point, </a:t>
            </a:r>
            <a:r>
              <a:rPr lang="en-US" sz="2000" dirty="0">
                <a:solidFill>
                  <a:srgbClr val="00B050"/>
                </a:solidFill>
              </a:rPr>
              <a:t>more reserves don’t make a difference to the interest rate</a:t>
            </a:r>
            <a:r>
              <a:rPr lang="en-US" sz="2000" dirty="0"/>
              <a:t>.</a:t>
            </a:r>
          </a:p>
          <a:p>
            <a:pPr marL="742950" lvl="1" indent="-285750">
              <a:buFont typeface="Arial" panose="020B0604020202020204" pitchFamily="34" charset="0"/>
              <a:buChar char="•"/>
            </a:pPr>
            <a:r>
              <a:rPr lang="en-US" sz="2000" dirty="0"/>
              <a:t>Therefore, the Fed must act differently to try and control the interest rate.</a:t>
            </a:r>
          </a:p>
        </p:txBody>
      </p:sp>
      <p:sp>
        <p:nvSpPr>
          <p:cNvPr id="8" name="TextBox 7"/>
          <p:cNvSpPr txBox="1"/>
          <p:nvPr/>
        </p:nvSpPr>
        <p:spPr>
          <a:xfrm>
            <a:off x="838199" y="4035254"/>
            <a:ext cx="5347252" cy="369332"/>
          </a:xfrm>
          <a:prstGeom prst="rect">
            <a:avLst/>
          </a:prstGeom>
          <a:noFill/>
        </p:spPr>
        <p:txBody>
          <a:bodyPr wrap="square" rtlCol="0">
            <a:spAutoFit/>
          </a:bodyPr>
          <a:lstStyle/>
          <a:p>
            <a:r>
              <a:rPr lang="en-US" dirty="0" smtClean="0"/>
              <a:t>Definition: Ample = enough, sufficient</a:t>
            </a:r>
            <a:endParaRPr lang="en-US" dirty="0"/>
          </a:p>
        </p:txBody>
      </p:sp>
    </p:spTree>
    <p:extLst>
      <p:ext uri="{BB962C8B-B14F-4D97-AF65-F5344CB8AC3E}">
        <p14:creationId xmlns:p14="http://schemas.microsoft.com/office/powerpoint/2010/main" val="313458674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15372" y="365125"/>
            <a:ext cx="10144137" cy="6153662"/>
          </a:xfrm>
          <a:prstGeom prst="rect">
            <a:avLst/>
          </a:prstGeom>
        </p:spPr>
      </p:pic>
    </p:spTree>
    <p:extLst>
      <p:ext uri="{BB962C8B-B14F-4D97-AF65-F5344CB8AC3E}">
        <p14:creationId xmlns:p14="http://schemas.microsoft.com/office/powerpoint/2010/main" val="37194207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Demand of Reserves</a:t>
            </a:r>
            <a:endParaRPr lang="en-US" dirty="0"/>
          </a:p>
        </p:txBody>
      </p:sp>
      <p:sp>
        <p:nvSpPr>
          <p:cNvPr id="3" name="Content Placeholder 2"/>
          <p:cNvSpPr>
            <a:spLocks noGrp="1"/>
          </p:cNvSpPr>
          <p:nvPr>
            <p:ph idx="1"/>
          </p:nvPr>
        </p:nvSpPr>
        <p:spPr>
          <a:xfrm>
            <a:off x="621890" y="1690688"/>
            <a:ext cx="4608871" cy="4351338"/>
          </a:xfrm>
        </p:spPr>
        <p:txBody>
          <a:bodyPr>
            <a:normAutofit fontScale="85000" lnSpcReduction="20000"/>
          </a:bodyPr>
          <a:lstStyle/>
          <a:p>
            <a:r>
              <a:rPr lang="en-US" dirty="0" smtClean="0"/>
              <a:t>When the </a:t>
            </a:r>
            <a:r>
              <a:rPr lang="en-US" dirty="0" smtClean="0">
                <a:solidFill>
                  <a:srgbClr val="00B0F0"/>
                </a:solidFill>
              </a:rPr>
              <a:t>federal funds rate is high</a:t>
            </a:r>
            <a:r>
              <a:rPr lang="en-US" dirty="0" smtClean="0"/>
              <a:t>, banks would </a:t>
            </a:r>
            <a:r>
              <a:rPr lang="en-US" dirty="0" smtClean="0">
                <a:solidFill>
                  <a:srgbClr val="00B0F0"/>
                </a:solidFill>
              </a:rPr>
              <a:t>prefer to hold less reserves</a:t>
            </a:r>
            <a:r>
              <a:rPr lang="en-US" dirty="0" smtClean="0"/>
              <a:t>, because they can </a:t>
            </a:r>
            <a:r>
              <a:rPr lang="en-US" dirty="0" smtClean="0">
                <a:solidFill>
                  <a:srgbClr val="00B0F0"/>
                </a:solidFill>
              </a:rPr>
              <a:t>lend their money out instead</a:t>
            </a:r>
            <a:r>
              <a:rPr lang="en-US" dirty="0" smtClean="0"/>
              <a:t>.</a:t>
            </a:r>
          </a:p>
          <a:p>
            <a:r>
              <a:rPr lang="en-US" dirty="0" smtClean="0"/>
              <a:t>When the </a:t>
            </a:r>
            <a:r>
              <a:rPr lang="en-US" dirty="0" smtClean="0">
                <a:solidFill>
                  <a:srgbClr val="00B050"/>
                </a:solidFill>
              </a:rPr>
              <a:t>federal funds rate is low</a:t>
            </a:r>
            <a:r>
              <a:rPr lang="en-US" dirty="0" smtClean="0"/>
              <a:t>, banks will be </a:t>
            </a:r>
            <a:r>
              <a:rPr lang="en-US" dirty="0" smtClean="0">
                <a:solidFill>
                  <a:srgbClr val="00B050"/>
                </a:solidFill>
              </a:rPr>
              <a:t>more willing to hold reserves</a:t>
            </a:r>
            <a:r>
              <a:rPr lang="en-US" dirty="0" smtClean="0"/>
              <a:t>, because they are not giving up as much interest on what they could earn. </a:t>
            </a:r>
          </a:p>
          <a:p>
            <a:r>
              <a:rPr lang="en-US" dirty="0" smtClean="0"/>
              <a:t>Therefore the </a:t>
            </a:r>
            <a:r>
              <a:rPr lang="en-US" dirty="0" smtClean="0">
                <a:solidFill>
                  <a:srgbClr val="FF0000"/>
                </a:solidFill>
              </a:rPr>
              <a:t>relationship between reserves and federal funds rate (the cost of holding reserves) is negative </a:t>
            </a:r>
            <a:r>
              <a:rPr lang="en-US" dirty="0" smtClean="0"/>
              <a:t>(which is true for all demand curves).</a:t>
            </a:r>
          </a:p>
          <a:p>
            <a:endParaRPr lang="en-US" dirty="0"/>
          </a:p>
        </p:txBody>
      </p:sp>
      <p:pic>
        <p:nvPicPr>
          <p:cNvPr id="4" name="Picture 3"/>
          <p:cNvPicPr>
            <a:picLocks noChangeAspect="1"/>
          </p:cNvPicPr>
          <p:nvPr/>
        </p:nvPicPr>
        <p:blipFill>
          <a:blip r:embed="rId2"/>
          <a:stretch>
            <a:fillRect/>
          </a:stretch>
        </p:blipFill>
        <p:spPr>
          <a:xfrm>
            <a:off x="5542993" y="1690688"/>
            <a:ext cx="6265241" cy="3903560"/>
          </a:xfrm>
          <a:prstGeom prst="rect">
            <a:avLst/>
          </a:prstGeom>
        </p:spPr>
      </p:pic>
    </p:spTree>
    <p:extLst>
      <p:ext uri="{BB962C8B-B14F-4D97-AF65-F5344CB8AC3E}">
        <p14:creationId xmlns:p14="http://schemas.microsoft.com/office/powerpoint/2010/main" val="16031871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887924" y="470283"/>
            <a:ext cx="1181151" cy="2249041"/>
          </a:xfrm>
          <a:prstGeom prst="rect">
            <a:avLst/>
          </a:prstGeom>
        </p:spPr>
      </p:pic>
      <p:sp>
        <p:nvSpPr>
          <p:cNvPr id="2" name="Title 1"/>
          <p:cNvSpPr>
            <a:spLocks noGrp="1"/>
          </p:cNvSpPr>
          <p:nvPr>
            <p:ph type="title"/>
          </p:nvPr>
        </p:nvSpPr>
        <p:spPr>
          <a:xfrm>
            <a:off x="218768" y="120509"/>
            <a:ext cx="8168148" cy="603046"/>
          </a:xfrm>
        </p:spPr>
        <p:txBody>
          <a:bodyPr>
            <a:normAutofit fontScale="90000"/>
          </a:bodyPr>
          <a:lstStyle/>
          <a:p>
            <a:r>
              <a:rPr lang="en-AU" dirty="0" smtClean="0"/>
              <a:t>2</a:t>
            </a:r>
            <a:r>
              <a:rPr lang="en-AU" baseline="30000" dirty="0" smtClean="0"/>
              <a:t>nd</a:t>
            </a:r>
            <a:r>
              <a:rPr lang="en-AU" dirty="0" smtClean="0"/>
              <a:t> Hand Market for Existing Bonds</a:t>
            </a:r>
            <a:endParaRPr lang="en-AU" dirty="0"/>
          </a:p>
        </p:txBody>
      </p:sp>
      <p:sp>
        <p:nvSpPr>
          <p:cNvPr id="3" name="Content Placeholder 2"/>
          <p:cNvSpPr>
            <a:spLocks noGrp="1"/>
          </p:cNvSpPr>
          <p:nvPr>
            <p:ph idx="1"/>
          </p:nvPr>
        </p:nvSpPr>
        <p:spPr>
          <a:xfrm>
            <a:off x="368053" y="815544"/>
            <a:ext cx="6297223" cy="1148079"/>
          </a:xfrm>
        </p:spPr>
        <p:txBody>
          <a:bodyPr>
            <a:normAutofit fontScale="70000" lnSpcReduction="20000"/>
          </a:bodyPr>
          <a:lstStyle/>
          <a:p>
            <a:r>
              <a:rPr lang="en-AU" dirty="0" smtClean="0"/>
              <a:t>A big difference between bonds and loans is that bonds </a:t>
            </a:r>
            <a:r>
              <a:rPr lang="en-AU" dirty="0" smtClean="0">
                <a:solidFill>
                  <a:srgbClr val="00B0F0"/>
                </a:solidFill>
              </a:rPr>
              <a:t>can be sold before they expire/reach maturity</a:t>
            </a:r>
            <a:r>
              <a:rPr lang="en-AU" dirty="0" smtClean="0"/>
              <a:t>.</a:t>
            </a:r>
          </a:p>
          <a:p>
            <a:r>
              <a:rPr lang="en-AU" dirty="0" smtClean="0"/>
              <a:t>The repayments now go to the new bond holder.</a:t>
            </a:r>
            <a:endParaRPr lang="en-AU" dirty="0"/>
          </a:p>
        </p:txBody>
      </p:sp>
      <p:sp>
        <p:nvSpPr>
          <p:cNvPr id="4" name="Curved Right Arrow 3"/>
          <p:cNvSpPr/>
          <p:nvPr/>
        </p:nvSpPr>
        <p:spPr>
          <a:xfrm rot="3802791" flipV="1">
            <a:off x="8323897" y="127180"/>
            <a:ext cx="416560" cy="24482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5" name="Curved Right Arrow 4"/>
          <p:cNvSpPr/>
          <p:nvPr/>
        </p:nvSpPr>
        <p:spPr>
          <a:xfrm rot="14661549" flipV="1">
            <a:off x="8901505" y="1788951"/>
            <a:ext cx="416560" cy="234413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6" name="Picture 5"/>
          <p:cNvPicPr>
            <a:picLocks noChangeAspect="1"/>
          </p:cNvPicPr>
          <p:nvPr/>
        </p:nvPicPr>
        <p:blipFill>
          <a:blip r:embed="rId4"/>
          <a:stretch>
            <a:fillRect/>
          </a:stretch>
        </p:blipFill>
        <p:spPr>
          <a:xfrm>
            <a:off x="5867534" y="1761682"/>
            <a:ext cx="1393739" cy="2504965"/>
          </a:xfrm>
          <a:prstGeom prst="rect">
            <a:avLst/>
          </a:prstGeom>
        </p:spPr>
      </p:pic>
      <p:pic>
        <p:nvPicPr>
          <p:cNvPr id="8" name="Picture 7"/>
          <p:cNvPicPr>
            <a:picLocks noChangeAspect="1"/>
          </p:cNvPicPr>
          <p:nvPr/>
        </p:nvPicPr>
        <p:blipFill>
          <a:blip r:embed="rId5"/>
          <a:stretch>
            <a:fillRect/>
          </a:stretch>
        </p:blipFill>
        <p:spPr>
          <a:xfrm>
            <a:off x="8254071" y="2138455"/>
            <a:ext cx="1388941" cy="858401"/>
          </a:xfrm>
          <a:prstGeom prst="rect">
            <a:avLst/>
          </a:prstGeom>
        </p:spPr>
      </p:pic>
      <p:sp>
        <p:nvSpPr>
          <p:cNvPr id="9" name="Curved Right Arrow 8"/>
          <p:cNvSpPr/>
          <p:nvPr/>
        </p:nvSpPr>
        <p:spPr>
          <a:xfrm rot="14661549" flipV="1">
            <a:off x="9176589" y="2186330"/>
            <a:ext cx="416560" cy="2916820"/>
          </a:xfrm>
          <a:prstGeom prst="curv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10" name="Picture 9"/>
          <p:cNvPicPr>
            <a:picLocks noChangeAspect="1"/>
          </p:cNvPicPr>
          <p:nvPr/>
        </p:nvPicPr>
        <p:blipFill>
          <a:blip r:embed="rId6"/>
          <a:stretch>
            <a:fillRect/>
          </a:stretch>
        </p:blipFill>
        <p:spPr>
          <a:xfrm>
            <a:off x="7943455" y="276202"/>
            <a:ext cx="1166330" cy="667160"/>
          </a:xfrm>
          <a:prstGeom prst="rect">
            <a:avLst/>
          </a:prstGeom>
        </p:spPr>
      </p:pic>
      <p:sp>
        <p:nvSpPr>
          <p:cNvPr id="11" name="TextBox 10"/>
          <p:cNvSpPr txBox="1"/>
          <p:nvPr/>
        </p:nvSpPr>
        <p:spPr>
          <a:xfrm>
            <a:off x="7559942" y="644525"/>
            <a:ext cx="1944469" cy="646331"/>
          </a:xfrm>
          <a:prstGeom prst="rect">
            <a:avLst/>
          </a:prstGeom>
          <a:noFill/>
        </p:spPr>
        <p:txBody>
          <a:bodyPr wrap="square" rtlCol="0">
            <a:spAutoFit/>
          </a:bodyPr>
          <a:lstStyle/>
          <a:p>
            <a:r>
              <a:rPr lang="en-AU" dirty="0" smtClean="0"/>
              <a:t>Original amount</a:t>
            </a:r>
          </a:p>
          <a:p>
            <a:r>
              <a:rPr lang="en-AU" dirty="0" err="1" smtClean="0"/>
              <a:t>Eg</a:t>
            </a:r>
            <a:r>
              <a:rPr lang="en-AU" dirty="0" smtClean="0"/>
              <a:t>. $1000</a:t>
            </a:r>
            <a:endParaRPr lang="en-AU" dirty="0"/>
          </a:p>
        </p:txBody>
      </p:sp>
      <p:sp>
        <p:nvSpPr>
          <p:cNvPr id="12" name="TextBox 11"/>
          <p:cNvSpPr txBox="1"/>
          <p:nvPr/>
        </p:nvSpPr>
        <p:spPr>
          <a:xfrm>
            <a:off x="9440924" y="3869077"/>
            <a:ext cx="1944469" cy="1200329"/>
          </a:xfrm>
          <a:prstGeom prst="rect">
            <a:avLst/>
          </a:prstGeom>
          <a:noFill/>
        </p:spPr>
        <p:txBody>
          <a:bodyPr wrap="square" rtlCol="0">
            <a:spAutoFit/>
          </a:bodyPr>
          <a:lstStyle/>
          <a:p>
            <a:r>
              <a:rPr lang="en-AU" dirty="0" smtClean="0"/>
              <a:t>Pays back the face value $1000 + regular interest payments</a:t>
            </a:r>
            <a:endParaRPr lang="en-AU" dirty="0"/>
          </a:p>
        </p:txBody>
      </p:sp>
      <p:sp>
        <p:nvSpPr>
          <p:cNvPr id="13" name="TextBox 12"/>
          <p:cNvSpPr txBox="1"/>
          <p:nvPr/>
        </p:nvSpPr>
        <p:spPr>
          <a:xfrm>
            <a:off x="5828589" y="4291466"/>
            <a:ext cx="1360649" cy="923330"/>
          </a:xfrm>
          <a:prstGeom prst="rect">
            <a:avLst/>
          </a:prstGeom>
          <a:noFill/>
        </p:spPr>
        <p:txBody>
          <a:bodyPr wrap="square" rtlCol="0">
            <a:spAutoFit/>
          </a:bodyPr>
          <a:lstStyle/>
          <a:p>
            <a:r>
              <a:rPr lang="en-AU" b="1" dirty="0" smtClean="0"/>
              <a:t>Original Bond buyer / Lender</a:t>
            </a:r>
            <a:endParaRPr lang="en-AU" b="1" dirty="0"/>
          </a:p>
        </p:txBody>
      </p:sp>
      <p:sp>
        <p:nvSpPr>
          <p:cNvPr id="16" name="Curved Right Arrow 15"/>
          <p:cNvSpPr/>
          <p:nvPr/>
        </p:nvSpPr>
        <p:spPr>
          <a:xfrm rot="3802791" flipV="1">
            <a:off x="3871951" y="1517446"/>
            <a:ext cx="542503" cy="340551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17" name="Picture 16"/>
          <p:cNvPicPr>
            <a:picLocks noChangeAspect="1"/>
          </p:cNvPicPr>
          <p:nvPr/>
        </p:nvPicPr>
        <p:blipFill>
          <a:blip r:embed="rId6"/>
          <a:stretch>
            <a:fillRect/>
          </a:stretch>
        </p:blipFill>
        <p:spPr>
          <a:xfrm>
            <a:off x="2449518" y="2503272"/>
            <a:ext cx="1166330" cy="667160"/>
          </a:xfrm>
          <a:prstGeom prst="rect">
            <a:avLst/>
          </a:prstGeom>
        </p:spPr>
      </p:pic>
      <p:sp>
        <p:nvSpPr>
          <p:cNvPr id="18" name="TextBox 17"/>
          <p:cNvSpPr txBox="1"/>
          <p:nvPr/>
        </p:nvSpPr>
        <p:spPr>
          <a:xfrm>
            <a:off x="924947" y="2879723"/>
            <a:ext cx="2544496" cy="1384995"/>
          </a:xfrm>
          <a:prstGeom prst="rect">
            <a:avLst/>
          </a:prstGeom>
          <a:noFill/>
        </p:spPr>
        <p:txBody>
          <a:bodyPr wrap="square" rtlCol="0">
            <a:spAutoFit/>
          </a:bodyPr>
          <a:lstStyle/>
          <a:p>
            <a:r>
              <a:rPr lang="en-AU" sz="1400" dirty="0" smtClean="0"/>
              <a:t>This price of the second hand bond will be lower than the original amount for the new bond because </a:t>
            </a:r>
            <a:r>
              <a:rPr lang="en-AU" sz="1400" b="1" dirty="0" smtClean="0"/>
              <a:t>bond has been partly paid off</a:t>
            </a:r>
            <a:r>
              <a:rPr lang="en-AU" sz="1400" dirty="0" smtClean="0"/>
              <a:t>)</a:t>
            </a:r>
          </a:p>
          <a:p>
            <a:r>
              <a:rPr lang="en-AU" sz="1400" dirty="0" err="1" smtClean="0"/>
              <a:t>Eg</a:t>
            </a:r>
            <a:r>
              <a:rPr lang="en-AU" sz="1400" dirty="0" smtClean="0"/>
              <a:t>. $500</a:t>
            </a:r>
            <a:endParaRPr lang="en-AU" sz="1400" dirty="0"/>
          </a:p>
        </p:txBody>
      </p:sp>
      <p:sp>
        <p:nvSpPr>
          <p:cNvPr id="19" name="Curved Right Arrow 18"/>
          <p:cNvSpPr/>
          <p:nvPr/>
        </p:nvSpPr>
        <p:spPr>
          <a:xfrm rot="15003498" flipV="1">
            <a:off x="6364123" y="565499"/>
            <a:ext cx="985315" cy="8913130"/>
          </a:xfrm>
          <a:prstGeom prst="curv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20" name="Picture 19"/>
          <p:cNvPicPr>
            <a:picLocks noChangeAspect="1"/>
          </p:cNvPicPr>
          <p:nvPr/>
        </p:nvPicPr>
        <p:blipFill>
          <a:blip r:embed="rId7"/>
          <a:stretch>
            <a:fillRect/>
          </a:stretch>
        </p:blipFill>
        <p:spPr>
          <a:xfrm>
            <a:off x="1221947" y="4266647"/>
            <a:ext cx="1171739" cy="2219635"/>
          </a:xfrm>
          <a:prstGeom prst="rect">
            <a:avLst/>
          </a:prstGeom>
        </p:spPr>
      </p:pic>
      <p:sp>
        <p:nvSpPr>
          <p:cNvPr id="21" name="Curved Right Arrow 20"/>
          <p:cNvSpPr/>
          <p:nvPr/>
        </p:nvSpPr>
        <p:spPr>
          <a:xfrm rot="14661549" flipV="1">
            <a:off x="4519997" y="3928814"/>
            <a:ext cx="416560" cy="234413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22" name="Picture 21"/>
          <p:cNvPicPr>
            <a:picLocks noChangeAspect="1"/>
          </p:cNvPicPr>
          <p:nvPr/>
        </p:nvPicPr>
        <p:blipFill>
          <a:blip r:embed="rId5"/>
          <a:stretch>
            <a:fillRect/>
          </a:stretch>
        </p:blipFill>
        <p:spPr>
          <a:xfrm>
            <a:off x="3872563" y="4278318"/>
            <a:ext cx="1388941" cy="858401"/>
          </a:xfrm>
          <a:prstGeom prst="rect">
            <a:avLst/>
          </a:prstGeom>
        </p:spPr>
      </p:pic>
      <p:pic>
        <p:nvPicPr>
          <p:cNvPr id="23" name="Picture 22"/>
          <p:cNvPicPr>
            <a:picLocks noChangeAspect="1"/>
          </p:cNvPicPr>
          <p:nvPr/>
        </p:nvPicPr>
        <p:blipFill>
          <a:blip r:embed="rId8"/>
          <a:stretch>
            <a:fillRect/>
          </a:stretch>
        </p:blipFill>
        <p:spPr>
          <a:xfrm>
            <a:off x="10789790" y="547514"/>
            <a:ext cx="1292966" cy="828502"/>
          </a:xfrm>
          <a:prstGeom prst="rect">
            <a:avLst/>
          </a:prstGeom>
        </p:spPr>
      </p:pic>
      <p:sp>
        <p:nvSpPr>
          <p:cNvPr id="24" name="TextBox 23"/>
          <p:cNvSpPr txBox="1"/>
          <p:nvPr/>
        </p:nvSpPr>
        <p:spPr>
          <a:xfrm>
            <a:off x="10884877" y="1437640"/>
            <a:ext cx="1111582" cy="461665"/>
          </a:xfrm>
          <a:prstGeom prst="rect">
            <a:avLst/>
          </a:prstGeom>
          <a:noFill/>
        </p:spPr>
        <p:txBody>
          <a:bodyPr wrap="square" rtlCol="0">
            <a:spAutoFit/>
          </a:bodyPr>
          <a:lstStyle/>
          <a:p>
            <a:r>
              <a:rPr lang="en-US" sz="1200" dirty="0" smtClean="0"/>
              <a:t>Often the government</a:t>
            </a:r>
            <a:endParaRPr lang="en-US" sz="1200" dirty="0"/>
          </a:p>
        </p:txBody>
      </p:sp>
    </p:spTree>
    <p:extLst>
      <p:ext uri="{BB962C8B-B14F-4D97-AF65-F5344CB8AC3E}">
        <p14:creationId xmlns:p14="http://schemas.microsoft.com/office/powerpoint/2010/main" val="17000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animBg="1"/>
      <p:bldP spid="2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Interest Rates Summary</a:t>
            </a:r>
            <a:endParaRPr lang="en-US" dirty="0"/>
          </a:p>
        </p:txBody>
      </p:sp>
      <p:sp>
        <p:nvSpPr>
          <p:cNvPr id="4" name="Oval 3"/>
          <p:cNvSpPr/>
          <p:nvPr/>
        </p:nvSpPr>
        <p:spPr>
          <a:xfrm>
            <a:off x="6772330" y="1682648"/>
            <a:ext cx="3839469" cy="3803752"/>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713951" y="2379315"/>
            <a:ext cx="2041660" cy="205867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8864635" y="2581464"/>
            <a:ext cx="1745213" cy="185652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755769" y="2938193"/>
            <a:ext cx="1999842" cy="923330"/>
          </a:xfrm>
          <a:prstGeom prst="rect">
            <a:avLst/>
          </a:prstGeom>
          <a:noFill/>
        </p:spPr>
        <p:txBody>
          <a:bodyPr wrap="square" rtlCol="0">
            <a:spAutoFit/>
          </a:bodyPr>
          <a:lstStyle/>
          <a:p>
            <a:r>
              <a:rPr lang="en-US" b="1" u="sng" dirty="0" smtClean="0"/>
              <a:t>Discount Rate (DR)</a:t>
            </a:r>
          </a:p>
          <a:p>
            <a:r>
              <a:rPr lang="en-US" dirty="0" smtClean="0"/>
              <a:t>Banks pay to the Fed for loans</a:t>
            </a:r>
          </a:p>
        </p:txBody>
      </p:sp>
      <p:sp>
        <p:nvSpPr>
          <p:cNvPr id="8" name="TextBox 7"/>
          <p:cNvSpPr txBox="1"/>
          <p:nvPr/>
        </p:nvSpPr>
        <p:spPr>
          <a:xfrm>
            <a:off x="7469205" y="1708970"/>
            <a:ext cx="2963174" cy="1077218"/>
          </a:xfrm>
          <a:prstGeom prst="rect">
            <a:avLst/>
          </a:prstGeom>
          <a:noFill/>
        </p:spPr>
        <p:txBody>
          <a:bodyPr wrap="square" rtlCol="0">
            <a:spAutoFit/>
          </a:bodyPr>
          <a:lstStyle/>
          <a:p>
            <a:r>
              <a:rPr lang="en-US" sz="3200" dirty="0" smtClean="0"/>
              <a:t>Administered Interest Rates</a:t>
            </a:r>
            <a:endParaRPr lang="en-US" sz="3200" dirty="0"/>
          </a:p>
        </p:txBody>
      </p:sp>
      <p:sp>
        <p:nvSpPr>
          <p:cNvPr id="9" name="TextBox 8"/>
          <p:cNvSpPr txBox="1"/>
          <p:nvPr/>
        </p:nvSpPr>
        <p:spPr>
          <a:xfrm>
            <a:off x="8950792" y="2876335"/>
            <a:ext cx="2193072" cy="1200329"/>
          </a:xfrm>
          <a:prstGeom prst="rect">
            <a:avLst/>
          </a:prstGeom>
          <a:noFill/>
        </p:spPr>
        <p:txBody>
          <a:bodyPr wrap="square" rtlCol="0">
            <a:spAutoFit/>
          </a:bodyPr>
          <a:lstStyle/>
          <a:p>
            <a:r>
              <a:rPr lang="en-US" b="1" u="sng" dirty="0" smtClean="0"/>
              <a:t>Interest on Reserves (IOR)</a:t>
            </a:r>
          </a:p>
          <a:p>
            <a:r>
              <a:rPr lang="en-US" dirty="0" smtClean="0"/>
              <a:t>The Fed pays to banks for reserves</a:t>
            </a:r>
            <a:endParaRPr lang="en-US" dirty="0"/>
          </a:p>
        </p:txBody>
      </p:sp>
      <p:sp>
        <p:nvSpPr>
          <p:cNvPr id="10" name="Oval 9"/>
          <p:cNvSpPr/>
          <p:nvPr/>
        </p:nvSpPr>
        <p:spPr>
          <a:xfrm>
            <a:off x="2047914" y="1835048"/>
            <a:ext cx="3839469" cy="380375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675964" y="1861370"/>
            <a:ext cx="2963174" cy="584775"/>
          </a:xfrm>
          <a:prstGeom prst="rect">
            <a:avLst/>
          </a:prstGeom>
          <a:noFill/>
        </p:spPr>
        <p:txBody>
          <a:bodyPr wrap="square" rtlCol="0">
            <a:spAutoFit/>
          </a:bodyPr>
          <a:lstStyle/>
          <a:p>
            <a:r>
              <a:rPr lang="en-US" sz="3200" dirty="0" smtClean="0"/>
              <a:t>Policy Rate (PR)</a:t>
            </a:r>
            <a:endParaRPr lang="en-US" sz="3200" dirty="0"/>
          </a:p>
        </p:txBody>
      </p:sp>
      <p:sp>
        <p:nvSpPr>
          <p:cNvPr id="12" name="Oval 11"/>
          <p:cNvSpPr/>
          <p:nvPr/>
        </p:nvSpPr>
        <p:spPr>
          <a:xfrm>
            <a:off x="2717128" y="2531715"/>
            <a:ext cx="2041660" cy="20586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120250" y="3082813"/>
            <a:ext cx="2193072" cy="923330"/>
          </a:xfrm>
          <a:prstGeom prst="rect">
            <a:avLst/>
          </a:prstGeom>
          <a:noFill/>
        </p:spPr>
        <p:txBody>
          <a:bodyPr wrap="square" rtlCol="0">
            <a:spAutoFit/>
          </a:bodyPr>
          <a:lstStyle/>
          <a:p>
            <a:r>
              <a:rPr lang="en-US" b="1" u="sng" dirty="0" smtClean="0"/>
              <a:t>Federal Funds Rate (FFR)</a:t>
            </a:r>
          </a:p>
          <a:p>
            <a:r>
              <a:rPr lang="en-US" dirty="0" smtClean="0"/>
              <a:t>Bank to bank</a:t>
            </a:r>
            <a:endParaRPr lang="en-US" dirty="0"/>
          </a:p>
        </p:txBody>
      </p:sp>
    </p:spTree>
    <p:extLst>
      <p:ext uri="{BB962C8B-B14F-4D97-AF65-F5344CB8AC3E}">
        <p14:creationId xmlns:p14="http://schemas.microsoft.com/office/powerpoint/2010/main" val="26507826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93175" y="1751471"/>
            <a:ext cx="2960738" cy="298767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34795" y="2448139"/>
            <a:ext cx="1574390" cy="161699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977514" y="2397550"/>
            <a:ext cx="1345790" cy="14582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52782" y="2950075"/>
            <a:ext cx="1691148" cy="369332"/>
          </a:xfrm>
          <a:prstGeom prst="rect">
            <a:avLst/>
          </a:prstGeom>
          <a:noFill/>
        </p:spPr>
        <p:txBody>
          <a:bodyPr wrap="square" rtlCol="0">
            <a:spAutoFit/>
          </a:bodyPr>
          <a:lstStyle/>
          <a:p>
            <a:r>
              <a:rPr lang="en-US" dirty="0" smtClean="0"/>
              <a:t>Discount Rate</a:t>
            </a:r>
            <a:endParaRPr lang="en-US" dirty="0"/>
          </a:p>
        </p:txBody>
      </p:sp>
      <p:sp>
        <p:nvSpPr>
          <p:cNvPr id="8" name="TextBox 7"/>
          <p:cNvSpPr txBox="1"/>
          <p:nvPr/>
        </p:nvSpPr>
        <p:spPr>
          <a:xfrm>
            <a:off x="2337620" y="2718179"/>
            <a:ext cx="1334154" cy="646331"/>
          </a:xfrm>
          <a:prstGeom prst="rect">
            <a:avLst/>
          </a:prstGeom>
          <a:noFill/>
        </p:spPr>
        <p:txBody>
          <a:bodyPr wrap="square" rtlCol="0">
            <a:spAutoFit/>
          </a:bodyPr>
          <a:lstStyle/>
          <a:p>
            <a:r>
              <a:rPr lang="en-US" dirty="0" smtClean="0"/>
              <a:t>Interest on Reserves</a:t>
            </a:r>
            <a:endParaRPr lang="en-US" dirty="0"/>
          </a:p>
        </p:txBody>
      </p:sp>
      <p:sp>
        <p:nvSpPr>
          <p:cNvPr id="9" name="TextBox 8"/>
          <p:cNvSpPr txBox="1"/>
          <p:nvPr/>
        </p:nvSpPr>
        <p:spPr>
          <a:xfrm>
            <a:off x="8238818" y="3442739"/>
            <a:ext cx="3274756" cy="1015663"/>
          </a:xfrm>
          <a:prstGeom prst="rect">
            <a:avLst/>
          </a:prstGeom>
          <a:noFill/>
        </p:spPr>
        <p:txBody>
          <a:bodyPr wrap="square" rtlCol="0">
            <a:spAutoFit/>
          </a:bodyPr>
          <a:lstStyle/>
          <a:p>
            <a:r>
              <a:rPr lang="en-US" sz="2000" dirty="0" smtClean="0"/>
              <a:t>Policy Rate</a:t>
            </a:r>
          </a:p>
          <a:p>
            <a:r>
              <a:rPr lang="en-US" sz="2000" dirty="0" smtClean="0"/>
              <a:t>= market interest rate </a:t>
            </a:r>
          </a:p>
          <a:p>
            <a:r>
              <a:rPr lang="en-US" sz="2000" dirty="0" smtClean="0"/>
              <a:t>= federal funds rate</a:t>
            </a:r>
            <a:endParaRPr lang="en-US" sz="2000" dirty="0"/>
          </a:p>
        </p:txBody>
      </p:sp>
      <p:sp>
        <p:nvSpPr>
          <p:cNvPr id="10" name="TextBox 9"/>
          <p:cNvSpPr txBox="1"/>
          <p:nvPr/>
        </p:nvSpPr>
        <p:spPr>
          <a:xfrm>
            <a:off x="616974" y="1911959"/>
            <a:ext cx="5069144" cy="584775"/>
          </a:xfrm>
          <a:prstGeom prst="rect">
            <a:avLst/>
          </a:prstGeom>
          <a:noFill/>
        </p:spPr>
        <p:txBody>
          <a:bodyPr wrap="square" rtlCol="0">
            <a:spAutoFit/>
          </a:bodyPr>
          <a:lstStyle/>
          <a:p>
            <a:r>
              <a:rPr lang="en-US" sz="3200" dirty="0" smtClean="0"/>
              <a:t>Administered Interest Rates</a:t>
            </a:r>
            <a:endParaRPr lang="en-US" sz="3200" dirty="0"/>
          </a:p>
        </p:txBody>
      </p:sp>
      <p:sp>
        <p:nvSpPr>
          <p:cNvPr id="11" name="Right Arrow 10"/>
          <p:cNvSpPr/>
          <p:nvPr/>
        </p:nvSpPr>
        <p:spPr>
          <a:xfrm>
            <a:off x="3653913" y="3319407"/>
            <a:ext cx="4064410" cy="199984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070555" y="4026940"/>
            <a:ext cx="2850125" cy="1077218"/>
          </a:xfrm>
          <a:prstGeom prst="rect">
            <a:avLst/>
          </a:prstGeom>
          <a:noFill/>
        </p:spPr>
        <p:txBody>
          <a:bodyPr wrap="square" rtlCol="0">
            <a:spAutoFit/>
          </a:bodyPr>
          <a:lstStyle/>
          <a:p>
            <a:r>
              <a:rPr lang="en-US" sz="3200" dirty="0" smtClean="0"/>
              <a:t>Used to try and influence</a:t>
            </a:r>
            <a:endParaRPr lang="en-US" sz="3200" dirty="0"/>
          </a:p>
        </p:txBody>
      </p:sp>
      <p:sp>
        <p:nvSpPr>
          <p:cNvPr id="2" name="TextBox 1"/>
          <p:cNvSpPr txBox="1"/>
          <p:nvPr/>
        </p:nvSpPr>
        <p:spPr>
          <a:xfrm>
            <a:off x="2337621" y="157316"/>
            <a:ext cx="8576186" cy="1323439"/>
          </a:xfrm>
          <a:prstGeom prst="rect">
            <a:avLst/>
          </a:prstGeom>
          <a:noFill/>
        </p:spPr>
        <p:txBody>
          <a:bodyPr wrap="square" rtlCol="0">
            <a:spAutoFit/>
          </a:bodyPr>
          <a:lstStyle/>
          <a:p>
            <a:r>
              <a:rPr lang="en-US" sz="4000" dirty="0" smtClean="0"/>
              <a:t>Relationship between Administered Interest Rates and Policy Rate</a:t>
            </a:r>
            <a:endParaRPr lang="en-US" sz="4000" dirty="0"/>
          </a:p>
        </p:txBody>
      </p:sp>
    </p:spTree>
    <p:extLst>
      <p:ext uri="{BB962C8B-B14F-4D97-AF65-F5344CB8AC3E}">
        <p14:creationId xmlns:p14="http://schemas.microsoft.com/office/powerpoint/2010/main" val="352566215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Administered Interest Rates and Reserve Demand</a:t>
            </a:r>
            <a:endParaRPr lang="en-US" dirty="0"/>
          </a:p>
        </p:txBody>
      </p:sp>
      <p:sp>
        <p:nvSpPr>
          <p:cNvPr id="3" name="Content Placeholder 2"/>
          <p:cNvSpPr>
            <a:spLocks noGrp="1"/>
          </p:cNvSpPr>
          <p:nvPr>
            <p:ph idx="1"/>
          </p:nvPr>
        </p:nvSpPr>
        <p:spPr>
          <a:xfrm>
            <a:off x="838200" y="5397909"/>
            <a:ext cx="10515600" cy="779053"/>
          </a:xfrm>
        </p:spPr>
        <p:txBody>
          <a:bodyPr/>
          <a:lstStyle/>
          <a:p>
            <a:r>
              <a:rPr lang="en-US" dirty="0" smtClean="0"/>
              <a:t>The </a:t>
            </a:r>
            <a:r>
              <a:rPr lang="en-US" dirty="0"/>
              <a:t>D</a:t>
            </a:r>
            <a:r>
              <a:rPr lang="en-US" dirty="0" smtClean="0"/>
              <a:t>iscount </a:t>
            </a:r>
            <a:r>
              <a:rPr lang="en-US" dirty="0"/>
              <a:t>R</a:t>
            </a:r>
            <a:r>
              <a:rPr lang="en-US" dirty="0" smtClean="0"/>
              <a:t>ate and IOR has an effect on the shape of the D</a:t>
            </a:r>
            <a:r>
              <a:rPr lang="en-US" baseline="-25000" dirty="0" smtClean="0"/>
              <a:t>R</a:t>
            </a:r>
            <a:r>
              <a:rPr lang="en-US" dirty="0" smtClean="0"/>
              <a:t> curve. </a:t>
            </a:r>
            <a:endParaRPr lang="en-US" dirty="0"/>
          </a:p>
        </p:txBody>
      </p:sp>
      <p:pic>
        <p:nvPicPr>
          <p:cNvPr id="4" name="Picture 3"/>
          <p:cNvPicPr>
            <a:picLocks noChangeAspect="1"/>
          </p:cNvPicPr>
          <p:nvPr/>
        </p:nvPicPr>
        <p:blipFill>
          <a:blip r:embed="rId2"/>
          <a:stretch>
            <a:fillRect/>
          </a:stretch>
        </p:blipFill>
        <p:spPr>
          <a:xfrm>
            <a:off x="324465" y="1534602"/>
            <a:ext cx="5850122" cy="3519179"/>
          </a:xfrm>
          <a:prstGeom prst="rect">
            <a:avLst/>
          </a:prstGeom>
        </p:spPr>
      </p:pic>
      <p:pic>
        <p:nvPicPr>
          <p:cNvPr id="6" name="Picture 5"/>
          <p:cNvPicPr>
            <a:picLocks noChangeAspect="1"/>
          </p:cNvPicPr>
          <p:nvPr/>
        </p:nvPicPr>
        <p:blipFill>
          <a:blip r:embed="rId3"/>
          <a:stretch>
            <a:fillRect/>
          </a:stretch>
        </p:blipFill>
        <p:spPr>
          <a:xfrm>
            <a:off x="6659464" y="1678824"/>
            <a:ext cx="5453878" cy="3257177"/>
          </a:xfrm>
          <a:prstGeom prst="rect">
            <a:avLst/>
          </a:prstGeom>
        </p:spPr>
      </p:pic>
      <p:sp>
        <p:nvSpPr>
          <p:cNvPr id="5" name="Right Arrow 4"/>
          <p:cNvSpPr/>
          <p:nvPr/>
        </p:nvSpPr>
        <p:spPr>
          <a:xfrm>
            <a:off x="5397910" y="2782529"/>
            <a:ext cx="1415845" cy="9340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897540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Explaining the Strange Shape of Demand for Reserves</a:t>
            </a:r>
            <a:endParaRPr lang="en-US" dirty="0"/>
          </a:p>
        </p:txBody>
      </p:sp>
      <p:sp>
        <p:nvSpPr>
          <p:cNvPr id="3" name="Content Placeholder 2"/>
          <p:cNvSpPr>
            <a:spLocks noGrp="1"/>
          </p:cNvSpPr>
          <p:nvPr>
            <p:ph idx="1"/>
          </p:nvPr>
        </p:nvSpPr>
        <p:spPr>
          <a:xfrm>
            <a:off x="405581" y="1609315"/>
            <a:ext cx="4304071" cy="4351338"/>
          </a:xfrm>
        </p:spPr>
        <p:txBody>
          <a:bodyPr>
            <a:normAutofit fontScale="77500" lnSpcReduction="20000"/>
          </a:bodyPr>
          <a:lstStyle/>
          <a:p>
            <a:r>
              <a:rPr lang="en-US" dirty="0" smtClean="0"/>
              <a:t>The demand curve for reserves has two horizontal parts.</a:t>
            </a:r>
          </a:p>
          <a:p>
            <a:r>
              <a:rPr lang="en-US" dirty="0" smtClean="0"/>
              <a:t>A: </a:t>
            </a:r>
            <a:r>
              <a:rPr lang="en-US" b="1" u="sng" dirty="0" smtClean="0"/>
              <a:t>Discount Rate </a:t>
            </a:r>
            <a:r>
              <a:rPr lang="en-US" dirty="0" smtClean="0"/>
              <a:t>– if the federal funds rate is higher than the discount rate, commercial banks will not lend to each other and therefore not demand any reserves, because they can borrow from the Fed instead for cheaper. So banks won’t bother </a:t>
            </a:r>
          </a:p>
          <a:p>
            <a:r>
              <a:rPr lang="en-US" dirty="0" smtClean="0"/>
              <a:t>B: </a:t>
            </a:r>
            <a:r>
              <a:rPr lang="en-US" b="1" u="sng" dirty="0" smtClean="0"/>
              <a:t>Interest on Reserves (IOR) </a:t>
            </a:r>
            <a:r>
              <a:rPr lang="en-US" dirty="0" smtClean="0"/>
              <a:t>Banks will want to hold as many reserves as possible if the federal funds rate is lower than the IOR</a:t>
            </a:r>
            <a:r>
              <a:rPr lang="en-US" dirty="0"/>
              <a:t> </a:t>
            </a:r>
            <a:r>
              <a:rPr lang="en-US" dirty="0" smtClean="0"/>
              <a:t>because they can earn higher interest this way. </a:t>
            </a:r>
          </a:p>
          <a:p>
            <a:endParaRPr lang="en-US" dirty="0" smtClean="0"/>
          </a:p>
        </p:txBody>
      </p:sp>
      <p:pic>
        <p:nvPicPr>
          <p:cNvPr id="4" name="Picture 3"/>
          <p:cNvPicPr>
            <a:picLocks noChangeAspect="1"/>
          </p:cNvPicPr>
          <p:nvPr/>
        </p:nvPicPr>
        <p:blipFill>
          <a:blip r:embed="rId2"/>
          <a:stretch>
            <a:fillRect/>
          </a:stretch>
        </p:blipFill>
        <p:spPr>
          <a:xfrm>
            <a:off x="4807974" y="1375540"/>
            <a:ext cx="7384026" cy="5251508"/>
          </a:xfrm>
          <a:prstGeom prst="rect">
            <a:avLst/>
          </a:prstGeom>
        </p:spPr>
      </p:pic>
      <p:sp>
        <p:nvSpPr>
          <p:cNvPr id="5" name="Rectangle 4"/>
          <p:cNvSpPr/>
          <p:nvPr/>
        </p:nvSpPr>
        <p:spPr>
          <a:xfrm>
            <a:off x="10166555" y="1434265"/>
            <a:ext cx="1887794" cy="1477328"/>
          </a:xfrm>
          <a:prstGeom prst="rect">
            <a:avLst/>
          </a:prstGeom>
        </p:spPr>
        <p:txBody>
          <a:bodyPr wrap="square">
            <a:spAutoFit/>
          </a:bodyPr>
          <a:lstStyle/>
          <a:p>
            <a:r>
              <a:rPr lang="en-US" dirty="0">
                <a:solidFill>
                  <a:srgbClr val="7030A0"/>
                </a:solidFill>
              </a:rPr>
              <a:t>We assume the supply of reserves is </a:t>
            </a:r>
            <a:r>
              <a:rPr lang="en-US" dirty="0" smtClean="0">
                <a:solidFill>
                  <a:srgbClr val="7030A0"/>
                </a:solidFill>
              </a:rPr>
              <a:t>controlled </a:t>
            </a:r>
            <a:r>
              <a:rPr lang="en-US" dirty="0">
                <a:solidFill>
                  <a:srgbClr val="7030A0"/>
                </a:solidFill>
              </a:rPr>
              <a:t>by the Fed and is therefore vertical. </a:t>
            </a:r>
          </a:p>
        </p:txBody>
      </p:sp>
      <p:sp>
        <p:nvSpPr>
          <p:cNvPr id="6" name="Oval 5"/>
          <p:cNvSpPr/>
          <p:nvPr/>
        </p:nvSpPr>
        <p:spPr>
          <a:xfrm>
            <a:off x="140110" y="2172929"/>
            <a:ext cx="530942" cy="5309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40110" y="4066791"/>
            <a:ext cx="530942" cy="53094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157452" y="3029257"/>
            <a:ext cx="530942" cy="5309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975123" y="3132892"/>
            <a:ext cx="1484574" cy="369332"/>
          </a:xfrm>
          <a:prstGeom prst="rect">
            <a:avLst/>
          </a:prstGeom>
          <a:noFill/>
        </p:spPr>
        <p:txBody>
          <a:bodyPr wrap="square" rtlCol="0">
            <a:spAutoFit/>
          </a:bodyPr>
          <a:lstStyle/>
          <a:p>
            <a:r>
              <a:rPr lang="en-US" dirty="0" smtClean="0"/>
              <a:t>Discount Rate</a:t>
            </a:r>
            <a:endParaRPr lang="en-US" dirty="0"/>
          </a:p>
        </p:txBody>
      </p:sp>
      <p:sp>
        <p:nvSpPr>
          <p:cNvPr id="11" name="TextBox 10"/>
          <p:cNvSpPr txBox="1"/>
          <p:nvPr/>
        </p:nvSpPr>
        <p:spPr>
          <a:xfrm>
            <a:off x="5302640" y="4622389"/>
            <a:ext cx="1269981" cy="646331"/>
          </a:xfrm>
          <a:prstGeom prst="rect">
            <a:avLst/>
          </a:prstGeom>
          <a:solidFill>
            <a:schemeClr val="bg1"/>
          </a:solidFill>
        </p:spPr>
        <p:txBody>
          <a:bodyPr wrap="square" rtlCol="0">
            <a:spAutoFit/>
          </a:bodyPr>
          <a:lstStyle/>
          <a:p>
            <a:r>
              <a:rPr lang="en-US" dirty="0" smtClean="0"/>
              <a:t>Interest on Reserves</a:t>
            </a:r>
            <a:endParaRPr lang="en-US" dirty="0"/>
          </a:p>
        </p:txBody>
      </p:sp>
      <p:sp>
        <p:nvSpPr>
          <p:cNvPr id="9" name="Oval 8"/>
          <p:cNvSpPr/>
          <p:nvPr/>
        </p:nvSpPr>
        <p:spPr>
          <a:xfrm>
            <a:off x="6207952" y="4910345"/>
            <a:ext cx="530942" cy="53094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384049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452673" y="2145671"/>
            <a:ext cx="3250194" cy="516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Why the Discount Rate Creates a Horizontal Shape</a:t>
            </a:r>
            <a:endParaRPr lang="en-US" dirty="0"/>
          </a:p>
        </p:txBody>
      </p:sp>
      <p:sp>
        <p:nvSpPr>
          <p:cNvPr id="3" name="Content Placeholder 2"/>
          <p:cNvSpPr>
            <a:spLocks noGrp="1"/>
          </p:cNvSpPr>
          <p:nvPr>
            <p:ph idx="1"/>
          </p:nvPr>
        </p:nvSpPr>
        <p:spPr>
          <a:xfrm>
            <a:off x="481781" y="1825625"/>
            <a:ext cx="4326193" cy="4351338"/>
          </a:xfrm>
        </p:spPr>
        <p:txBody>
          <a:bodyPr>
            <a:normAutofit fontScale="92500" lnSpcReduction="20000"/>
          </a:bodyPr>
          <a:lstStyle/>
          <a:p>
            <a:r>
              <a:rPr lang="en-US" dirty="0" smtClean="0"/>
              <a:t>Example:</a:t>
            </a:r>
          </a:p>
          <a:p>
            <a:r>
              <a:rPr lang="en-US" dirty="0" smtClean="0"/>
              <a:t>Discount Rate = 6%</a:t>
            </a:r>
          </a:p>
          <a:p>
            <a:r>
              <a:rPr lang="en-US" dirty="0" smtClean="0"/>
              <a:t>Federal Funds Rate = 7%</a:t>
            </a:r>
          </a:p>
          <a:p>
            <a:r>
              <a:rPr lang="en-US" dirty="0" smtClean="0"/>
              <a:t>Banks can choose between borrowing for 7% interest from other banks or 6% from the Fed. </a:t>
            </a:r>
          </a:p>
          <a:p>
            <a:r>
              <a:rPr lang="en-US" dirty="0" smtClean="0"/>
              <a:t>Any commercial bank will choose to borrow from the Fed instead. </a:t>
            </a:r>
          </a:p>
          <a:p>
            <a:r>
              <a:rPr lang="en-US" dirty="0" smtClean="0"/>
              <a:t>Therefore, the interest rate effectively cannot go above 6%. </a:t>
            </a:r>
          </a:p>
          <a:p>
            <a:pPr lvl="1"/>
            <a:endParaRPr lang="en-US" dirty="0"/>
          </a:p>
        </p:txBody>
      </p:sp>
      <p:pic>
        <p:nvPicPr>
          <p:cNvPr id="4" name="Picture 3"/>
          <p:cNvPicPr>
            <a:picLocks noChangeAspect="1"/>
          </p:cNvPicPr>
          <p:nvPr/>
        </p:nvPicPr>
        <p:blipFill>
          <a:blip r:embed="rId2"/>
          <a:stretch>
            <a:fillRect/>
          </a:stretch>
        </p:blipFill>
        <p:spPr>
          <a:xfrm>
            <a:off x="4807974" y="1375540"/>
            <a:ext cx="7384026" cy="5251508"/>
          </a:xfrm>
          <a:prstGeom prst="rect">
            <a:avLst/>
          </a:prstGeom>
        </p:spPr>
      </p:pic>
      <p:sp>
        <p:nvSpPr>
          <p:cNvPr id="5" name="Right Arrow 4"/>
          <p:cNvSpPr/>
          <p:nvPr/>
        </p:nvSpPr>
        <p:spPr>
          <a:xfrm rot="1112523">
            <a:off x="3482838" y="2453370"/>
            <a:ext cx="3474442" cy="5967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986914" y="4639377"/>
            <a:ext cx="673768" cy="70264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8477276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452673" y="2145671"/>
            <a:ext cx="4173648" cy="5794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Why the Interest on Reserves Creates a Horizontal Shape</a:t>
            </a:r>
            <a:endParaRPr lang="en-US" dirty="0"/>
          </a:p>
        </p:txBody>
      </p:sp>
      <p:sp>
        <p:nvSpPr>
          <p:cNvPr id="3" name="Content Placeholder 2"/>
          <p:cNvSpPr>
            <a:spLocks noGrp="1"/>
          </p:cNvSpPr>
          <p:nvPr>
            <p:ph idx="1"/>
          </p:nvPr>
        </p:nvSpPr>
        <p:spPr>
          <a:xfrm>
            <a:off x="481781" y="1825625"/>
            <a:ext cx="4326193" cy="4351338"/>
          </a:xfrm>
        </p:spPr>
        <p:txBody>
          <a:bodyPr>
            <a:normAutofit lnSpcReduction="10000"/>
          </a:bodyPr>
          <a:lstStyle/>
          <a:p>
            <a:r>
              <a:rPr lang="en-US" dirty="0" smtClean="0"/>
              <a:t>Example:</a:t>
            </a:r>
          </a:p>
          <a:p>
            <a:r>
              <a:rPr lang="en-US" dirty="0" smtClean="0"/>
              <a:t>Interest on Reserves = 2%</a:t>
            </a:r>
          </a:p>
          <a:p>
            <a:r>
              <a:rPr lang="en-US" dirty="0" smtClean="0"/>
              <a:t>Federal Funds Rate = 1%</a:t>
            </a:r>
          </a:p>
          <a:p>
            <a:r>
              <a:rPr lang="en-US" dirty="0" smtClean="0"/>
              <a:t>Banks can choose between making 2% from the Fed by keeping reserves or earning 1% by lending to other commercial banks.</a:t>
            </a:r>
          </a:p>
          <a:p>
            <a:pPr lvl="1"/>
            <a:r>
              <a:rPr lang="en-US" dirty="0" smtClean="0"/>
              <a:t>Therefore, the interest rate effectively cannot go below 2%. </a:t>
            </a:r>
          </a:p>
          <a:p>
            <a:pPr lvl="1"/>
            <a:endParaRPr lang="en-US" dirty="0"/>
          </a:p>
        </p:txBody>
      </p:sp>
      <p:pic>
        <p:nvPicPr>
          <p:cNvPr id="4" name="Picture 3"/>
          <p:cNvPicPr>
            <a:picLocks noChangeAspect="1"/>
          </p:cNvPicPr>
          <p:nvPr/>
        </p:nvPicPr>
        <p:blipFill>
          <a:blip r:embed="rId2"/>
          <a:stretch>
            <a:fillRect/>
          </a:stretch>
        </p:blipFill>
        <p:spPr>
          <a:xfrm>
            <a:off x="4807974" y="1375540"/>
            <a:ext cx="7384026" cy="5251508"/>
          </a:xfrm>
          <a:prstGeom prst="rect">
            <a:avLst/>
          </a:prstGeom>
        </p:spPr>
      </p:pic>
      <p:sp>
        <p:nvSpPr>
          <p:cNvPr id="5" name="Right Arrow 4"/>
          <p:cNvSpPr/>
          <p:nvPr/>
        </p:nvSpPr>
        <p:spPr>
          <a:xfrm rot="2418575">
            <a:off x="4098854" y="3400875"/>
            <a:ext cx="3474442" cy="5967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836075" y="5111227"/>
            <a:ext cx="1322567" cy="461665"/>
          </a:xfrm>
          <a:prstGeom prst="rect">
            <a:avLst/>
          </a:prstGeom>
          <a:noFill/>
        </p:spPr>
        <p:txBody>
          <a:bodyPr wrap="square" rtlCol="0">
            <a:spAutoFit/>
          </a:bodyPr>
          <a:lstStyle/>
          <a:p>
            <a:r>
              <a:rPr lang="en-US" sz="2400" dirty="0" smtClean="0"/>
              <a:t>= IOR</a:t>
            </a:r>
            <a:r>
              <a:rPr lang="en-US" sz="2400" baseline="-25000" dirty="0" smtClean="0"/>
              <a:t>1</a:t>
            </a:r>
            <a:endParaRPr lang="en-US" sz="2400" dirty="0"/>
          </a:p>
        </p:txBody>
      </p:sp>
    </p:spTree>
    <p:extLst>
      <p:ext uri="{BB962C8B-B14F-4D97-AF65-F5344CB8AC3E}">
        <p14:creationId xmlns:p14="http://schemas.microsoft.com/office/powerpoint/2010/main" val="215135765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445" y="262673"/>
            <a:ext cx="5919537" cy="1325563"/>
          </a:xfrm>
        </p:spPr>
        <p:txBody>
          <a:bodyPr/>
          <a:lstStyle/>
          <a:p>
            <a:r>
              <a:rPr lang="en-US" dirty="0" smtClean="0"/>
              <a:t>Equilibrium of Reserves</a:t>
            </a:r>
            <a:endParaRPr lang="en-US" dirty="0"/>
          </a:p>
        </p:txBody>
      </p:sp>
      <p:pic>
        <p:nvPicPr>
          <p:cNvPr id="4" name="Picture 3"/>
          <p:cNvPicPr>
            <a:picLocks noChangeAspect="1"/>
          </p:cNvPicPr>
          <p:nvPr/>
        </p:nvPicPr>
        <p:blipFill>
          <a:blip r:embed="rId2"/>
          <a:stretch>
            <a:fillRect/>
          </a:stretch>
        </p:blipFill>
        <p:spPr>
          <a:xfrm>
            <a:off x="4591665" y="1375540"/>
            <a:ext cx="7384026" cy="5251508"/>
          </a:xfrm>
          <a:prstGeom prst="rect">
            <a:avLst/>
          </a:prstGeom>
        </p:spPr>
      </p:pic>
      <p:sp>
        <p:nvSpPr>
          <p:cNvPr id="3" name="Content Placeholder 2"/>
          <p:cNvSpPr>
            <a:spLocks noGrp="1"/>
          </p:cNvSpPr>
          <p:nvPr>
            <p:ph idx="1"/>
          </p:nvPr>
        </p:nvSpPr>
        <p:spPr>
          <a:xfrm>
            <a:off x="501445" y="1375540"/>
            <a:ext cx="4090220" cy="4801423"/>
          </a:xfrm>
        </p:spPr>
        <p:txBody>
          <a:bodyPr>
            <a:normAutofit fontScale="92500"/>
          </a:bodyPr>
          <a:lstStyle/>
          <a:p>
            <a:r>
              <a:rPr lang="en-US" sz="2200" dirty="0" smtClean="0"/>
              <a:t>Demand of Reserves – banks wish to hold reserves for two reasons</a:t>
            </a:r>
          </a:p>
          <a:p>
            <a:pPr lvl="1"/>
            <a:r>
              <a:rPr lang="en-US" sz="1900" dirty="0"/>
              <a:t>F</a:t>
            </a:r>
            <a:r>
              <a:rPr lang="en-US" sz="1900" dirty="0" smtClean="0"/>
              <a:t>or the purpose of covering their costs</a:t>
            </a:r>
          </a:p>
          <a:p>
            <a:pPr lvl="1"/>
            <a:r>
              <a:rPr lang="en-US" sz="1900" dirty="0" smtClean="0"/>
              <a:t>Banks want reserves to earn interest from the Fed (who will pay the ‘Interest on Reserves’ rate)</a:t>
            </a:r>
          </a:p>
          <a:p>
            <a:r>
              <a:rPr lang="en-US" sz="2200" dirty="0" smtClean="0"/>
              <a:t>Supply of Reserves – set by the Fed and therefore vertical</a:t>
            </a:r>
          </a:p>
          <a:p>
            <a:r>
              <a:rPr lang="en-US" dirty="0" smtClean="0">
                <a:solidFill>
                  <a:srgbClr val="00B0F0"/>
                </a:solidFill>
              </a:rPr>
              <a:t>Equilibrium</a:t>
            </a:r>
            <a:r>
              <a:rPr lang="en-US" dirty="0" smtClean="0"/>
              <a:t> where </a:t>
            </a:r>
            <a:r>
              <a:rPr lang="en-US" dirty="0" smtClean="0">
                <a:solidFill>
                  <a:srgbClr val="00B0F0"/>
                </a:solidFill>
              </a:rPr>
              <a:t>Q</a:t>
            </a:r>
            <a:r>
              <a:rPr lang="en-US" baseline="-25000" dirty="0" smtClean="0">
                <a:solidFill>
                  <a:srgbClr val="00B0F0"/>
                </a:solidFill>
              </a:rPr>
              <a:t>D</a:t>
            </a:r>
            <a:r>
              <a:rPr lang="en-US" dirty="0" smtClean="0">
                <a:solidFill>
                  <a:srgbClr val="00B0F0"/>
                </a:solidFill>
              </a:rPr>
              <a:t> = Q</a:t>
            </a:r>
            <a:r>
              <a:rPr lang="en-US" baseline="-25000" dirty="0" smtClean="0">
                <a:solidFill>
                  <a:srgbClr val="00B0F0"/>
                </a:solidFill>
              </a:rPr>
              <a:t>S</a:t>
            </a:r>
          </a:p>
          <a:p>
            <a:pPr lvl="1"/>
            <a:r>
              <a:rPr lang="en-US" dirty="0" smtClean="0"/>
              <a:t>The interest rate at this level is the </a:t>
            </a:r>
            <a:r>
              <a:rPr lang="en-US" dirty="0" smtClean="0">
                <a:solidFill>
                  <a:srgbClr val="00B0F0"/>
                </a:solidFill>
              </a:rPr>
              <a:t>equilibrium Policy Rate (PR)</a:t>
            </a:r>
            <a:r>
              <a:rPr lang="en-US" dirty="0" smtClean="0"/>
              <a:t>, also known as the Federal Funds Rate. </a:t>
            </a:r>
            <a:endParaRPr lang="en-US" dirty="0"/>
          </a:p>
        </p:txBody>
      </p:sp>
      <p:sp>
        <p:nvSpPr>
          <p:cNvPr id="6" name="TextBox 5"/>
          <p:cNvSpPr txBox="1"/>
          <p:nvPr/>
        </p:nvSpPr>
        <p:spPr>
          <a:xfrm>
            <a:off x="8229600" y="264160"/>
            <a:ext cx="3566160" cy="1384995"/>
          </a:xfrm>
          <a:prstGeom prst="rect">
            <a:avLst/>
          </a:prstGeom>
          <a:solidFill>
            <a:srgbClr val="FFFF00"/>
          </a:solidFill>
        </p:spPr>
        <p:txBody>
          <a:bodyPr wrap="square" rtlCol="0">
            <a:spAutoFit/>
          </a:bodyPr>
          <a:lstStyle/>
          <a:p>
            <a:r>
              <a:rPr lang="en-US" sz="1400" dirty="0" smtClean="0">
                <a:solidFill>
                  <a:srgbClr val="FF0000"/>
                </a:solidFill>
              </a:rPr>
              <a:t>Summary</a:t>
            </a:r>
          </a:p>
          <a:p>
            <a:r>
              <a:rPr lang="en-US" sz="1400" dirty="0" smtClean="0">
                <a:solidFill>
                  <a:srgbClr val="FF0000"/>
                </a:solidFill>
              </a:rPr>
              <a:t>Demand of reserves – how much banks want to hold reserves that they can use to lend money and make profit.</a:t>
            </a:r>
          </a:p>
          <a:p>
            <a:r>
              <a:rPr lang="en-US" sz="1400" dirty="0" smtClean="0">
                <a:solidFill>
                  <a:srgbClr val="FF0000"/>
                </a:solidFill>
              </a:rPr>
              <a:t>Supply of reserves – set by the Fed and therefore vertical. </a:t>
            </a:r>
            <a:endParaRPr lang="en-US" sz="1400" dirty="0">
              <a:solidFill>
                <a:srgbClr val="FF0000"/>
              </a:solidFill>
            </a:endParaRPr>
          </a:p>
        </p:txBody>
      </p:sp>
    </p:spTree>
    <p:extLst>
      <p:ext uri="{BB962C8B-B14F-4D97-AF65-F5344CB8AC3E}">
        <p14:creationId xmlns:p14="http://schemas.microsoft.com/office/powerpoint/2010/main" val="24436015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Demand for Reserves Shifters</a:t>
            </a:r>
            <a:endParaRPr lang="en-US" dirty="0"/>
          </a:p>
        </p:txBody>
      </p:sp>
      <p:sp>
        <p:nvSpPr>
          <p:cNvPr id="3" name="Content Placeholder 2"/>
          <p:cNvSpPr>
            <a:spLocks noGrp="1"/>
          </p:cNvSpPr>
          <p:nvPr>
            <p:ph idx="1"/>
          </p:nvPr>
        </p:nvSpPr>
        <p:spPr/>
        <p:txBody>
          <a:bodyPr/>
          <a:lstStyle/>
          <a:p>
            <a:endParaRPr lang="en-US" dirty="0"/>
          </a:p>
        </p:txBody>
      </p:sp>
      <p:sp>
        <p:nvSpPr>
          <p:cNvPr id="4"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1296179645"/>
              </p:ext>
            </p:extLst>
          </p:nvPr>
        </p:nvGraphicFramePr>
        <p:xfrm>
          <a:off x="1242646" y="1597562"/>
          <a:ext cx="8850924" cy="2684022"/>
        </p:xfrm>
        <a:graphic>
          <a:graphicData uri="http://schemas.openxmlformats.org/drawingml/2006/table">
            <a:tbl>
              <a:tblPr firstRow="1" bandRow="1">
                <a:tableStyleId>{5C22544A-7EE6-4342-B048-85BDC9FD1C3A}</a:tableStyleId>
              </a:tblPr>
              <a:tblGrid>
                <a:gridCol w="2950308">
                  <a:extLst>
                    <a:ext uri="{9D8B030D-6E8A-4147-A177-3AD203B41FA5}">
                      <a16:colId xmlns:a16="http://schemas.microsoft.com/office/drawing/2014/main" val="271755209"/>
                    </a:ext>
                  </a:extLst>
                </a:gridCol>
                <a:gridCol w="2950308">
                  <a:extLst>
                    <a:ext uri="{9D8B030D-6E8A-4147-A177-3AD203B41FA5}">
                      <a16:colId xmlns:a16="http://schemas.microsoft.com/office/drawing/2014/main" val="247929819"/>
                    </a:ext>
                  </a:extLst>
                </a:gridCol>
                <a:gridCol w="2950308">
                  <a:extLst>
                    <a:ext uri="{9D8B030D-6E8A-4147-A177-3AD203B41FA5}">
                      <a16:colId xmlns:a16="http://schemas.microsoft.com/office/drawing/2014/main" val="1838968900"/>
                    </a:ext>
                  </a:extLst>
                </a:gridCol>
              </a:tblGrid>
              <a:tr h="397484">
                <a:tc>
                  <a:txBody>
                    <a:bodyPr/>
                    <a:lstStyle/>
                    <a:p>
                      <a:r>
                        <a:rPr lang="en-US" dirty="0" smtClean="0"/>
                        <a:t>Factor</a:t>
                      </a:r>
                      <a:endParaRPr lang="en-US" dirty="0"/>
                    </a:p>
                  </a:txBody>
                  <a:tcPr/>
                </a:tc>
                <a:tc>
                  <a:txBody>
                    <a:bodyPr/>
                    <a:lstStyle/>
                    <a:p>
                      <a:r>
                        <a:rPr lang="en-US" dirty="0" smtClean="0"/>
                        <a:t>Increase</a:t>
                      </a:r>
                      <a:endParaRPr lang="en-US" dirty="0"/>
                    </a:p>
                  </a:txBody>
                  <a:tcPr/>
                </a:tc>
                <a:tc>
                  <a:txBody>
                    <a:bodyPr/>
                    <a:lstStyle/>
                    <a:p>
                      <a:r>
                        <a:rPr lang="en-US" dirty="0" smtClean="0"/>
                        <a:t>Decrease</a:t>
                      </a:r>
                      <a:endParaRPr lang="en-US" dirty="0"/>
                    </a:p>
                  </a:txBody>
                  <a:tcPr/>
                </a:tc>
                <a:extLst>
                  <a:ext uri="{0D108BD9-81ED-4DB2-BD59-A6C34878D82A}">
                    <a16:rowId xmlns:a16="http://schemas.microsoft.com/office/drawing/2014/main" val="2964988764"/>
                  </a:ext>
                </a:extLst>
              </a:tr>
              <a:tr h="686069">
                <a:tc>
                  <a:txBody>
                    <a:bodyPr/>
                    <a:lstStyle/>
                    <a:p>
                      <a:r>
                        <a:rPr lang="en-US" dirty="0" smtClean="0"/>
                        <a:t>Discount Rate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↑Upper Bound of DR</a:t>
                      </a:r>
                      <a:endParaRPr lang="en-US" dirty="0" smtClean="0">
                        <a:solidFill>
                          <a:srgbClr val="00B050"/>
                        </a:solidFill>
                      </a:endParaRPr>
                    </a:p>
                  </a:txBody>
                  <a:tcPr/>
                </a:tc>
                <a:tc>
                  <a:txBody>
                    <a:bodyPr/>
                    <a:lstStyle/>
                    <a:p>
                      <a:r>
                        <a:rPr lang="en-US" dirty="0" smtClean="0">
                          <a:solidFill>
                            <a:srgbClr val="FF0000"/>
                          </a:solidFill>
                        </a:rPr>
                        <a:t>↓Upper Bound of DR </a:t>
                      </a:r>
                      <a:endParaRPr lang="en-US" dirty="0">
                        <a:solidFill>
                          <a:srgbClr val="FF0000"/>
                        </a:solidFill>
                      </a:endParaRPr>
                    </a:p>
                  </a:txBody>
                  <a:tcPr/>
                </a:tc>
                <a:extLst>
                  <a:ext uri="{0D108BD9-81ED-4DB2-BD59-A6C34878D82A}">
                    <a16:rowId xmlns:a16="http://schemas.microsoft.com/office/drawing/2014/main" val="739365893"/>
                  </a:ext>
                </a:extLst>
              </a:tr>
              <a:tr h="686069">
                <a:tc>
                  <a:txBody>
                    <a:bodyPr/>
                    <a:lstStyle/>
                    <a:p>
                      <a:r>
                        <a:rPr lang="en-US" dirty="0" smtClean="0"/>
                        <a:t>Interest</a:t>
                      </a:r>
                      <a:r>
                        <a:rPr lang="en-US" baseline="0" dirty="0" smtClean="0"/>
                        <a:t> on Reserves (</a:t>
                      </a:r>
                      <a:r>
                        <a:rPr lang="en-US" baseline="0" dirty="0" err="1" smtClean="0"/>
                        <a:t>IoR</a:t>
                      </a:r>
                      <a:r>
                        <a:rPr lang="en-US" baseline="0"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↑Lower </a:t>
                      </a:r>
                      <a:r>
                        <a:rPr lang="en-US" dirty="0" smtClean="0">
                          <a:solidFill>
                            <a:srgbClr val="00B050"/>
                          </a:solidFill>
                        </a:rPr>
                        <a:t>Bound of DR</a:t>
                      </a:r>
                    </a:p>
                  </a:txBody>
                  <a:tcPr/>
                </a:tc>
                <a:tc>
                  <a:txBody>
                    <a:bodyPr/>
                    <a:lstStyle/>
                    <a:p>
                      <a:r>
                        <a:rPr lang="en-US" dirty="0" smtClean="0">
                          <a:solidFill>
                            <a:srgbClr val="FF0000"/>
                          </a:solidFill>
                        </a:rPr>
                        <a:t>↓Lower </a:t>
                      </a:r>
                      <a:r>
                        <a:rPr lang="en-US" dirty="0" smtClean="0">
                          <a:solidFill>
                            <a:srgbClr val="FF0000"/>
                          </a:solidFill>
                        </a:rPr>
                        <a:t>Bound of DR </a:t>
                      </a:r>
                      <a:endParaRPr lang="en-US" dirty="0">
                        <a:solidFill>
                          <a:srgbClr val="FF0000"/>
                        </a:solidFill>
                      </a:endParaRPr>
                    </a:p>
                  </a:txBody>
                  <a:tcPr/>
                </a:tc>
                <a:extLst>
                  <a:ext uri="{0D108BD9-81ED-4DB2-BD59-A6C34878D82A}">
                    <a16:rowId xmlns:a16="http://schemas.microsoft.com/office/drawing/2014/main" val="2951221022"/>
                  </a:ext>
                </a:extLst>
              </a:tr>
              <a:tr h="686069">
                <a:tc>
                  <a:txBody>
                    <a:bodyPr/>
                    <a:lstStyle/>
                    <a:p>
                      <a:r>
                        <a:rPr lang="en-US" dirty="0" smtClean="0"/>
                        <a:t>Note: We haven’t looked at any</a:t>
                      </a:r>
                      <a:r>
                        <a:rPr lang="en-US" baseline="0" dirty="0" smtClean="0"/>
                        <a:t> factors that will actually shift the curve left and right.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B050"/>
                        </a:solidFill>
                      </a:endParaRPr>
                    </a:p>
                  </a:txBody>
                  <a:tcPr/>
                </a:tc>
                <a:tc>
                  <a:txBody>
                    <a:bodyPr/>
                    <a:lstStyle/>
                    <a:p>
                      <a:endParaRPr lang="en-US" dirty="0">
                        <a:solidFill>
                          <a:srgbClr val="FF0000"/>
                        </a:solidFill>
                      </a:endParaRPr>
                    </a:p>
                  </a:txBody>
                  <a:tcPr/>
                </a:tc>
                <a:extLst>
                  <a:ext uri="{0D108BD9-81ED-4DB2-BD59-A6C34878D82A}">
                    <a16:rowId xmlns:a16="http://schemas.microsoft.com/office/drawing/2014/main" val="1582491217"/>
                  </a:ext>
                </a:extLst>
              </a:tr>
            </a:tbl>
          </a:graphicData>
        </a:graphic>
      </p:graphicFrame>
    </p:spTree>
    <p:extLst>
      <p:ext uri="{BB962C8B-B14F-4D97-AF65-F5344CB8AC3E}">
        <p14:creationId xmlns:p14="http://schemas.microsoft.com/office/powerpoint/2010/main" val="34087199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Supply of Reserves Shifters</a:t>
            </a:r>
            <a:endParaRPr lang="en-US" dirty="0"/>
          </a:p>
        </p:txBody>
      </p:sp>
      <p:sp>
        <p:nvSpPr>
          <p:cNvPr id="3" name="Content Placeholder 2"/>
          <p:cNvSpPr>
            <a:spLocks noGrp="1"/>
          </p:cNvSpPr>
          <p:nvPr>
            <p:ph idx="1"/>
          </p:nvPr>
        </p:nvSpPr>
        <p:spPr/>
        <p:txBody>
          <a:bodyPr/>
          <a:lstStyle/>
          <a:p>
            <a:endParaRPr lang="en-US" dirty="0"/>
          </a:p>
        </p:txBody>
      </p:sp>
      <p:sp>
        <p:nvSpPr>
          <p:cNvPr id="4"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2781922379"/>
              </p:ext>
            </p:extLst>
          </p:nvPr>
        </p:nvGraphicFramePr>
        <p:xfrm>
          <a:off x="1242646" y="1597562"/>
          <a:ext cx="8850924" cy="3415004"/>
        </p:xfrm>
        <a:graphic>
          <a:graphicData uri="http://schemas.openxmlformats.org/drawingml/2006/table">
            <a:tbl>
              <a:tblPr firstRow="1" bandRow="1">
                <a:tableStyleId>{5C22544A-7EE6-4342-B048-85BDC9FD1C3A}</a:tableStyleId>
              </a:tblPr>
              <a:tblGrid>
                <a:gridCol w="2950308">
                  <a:extLst>
                    <a:ext uri="{9D8B030D-6E8A-4147-A177-3AD203B41FA5}">
                      <a16:colId xmlns:a16="http://schemas.microsoft.com/office/drawing/2014/main" val="271755209"/>
                    </a:ext>
                  </a:extLst>
                </a:gridCol>
                <a:gridCol w="2950308">
                  <a:extLst>
                    <a:ext uri="{9D8B030D-6E8A-4147-A177-3AD203B41FA5}">
                      <a16:colId xmlns:a16="http://schemas.microsoft.com/office/drawing/2014/main" val="247929819"/>
                    </a:ext>
                  </a:extLst>
                </a:gridCol>
                <a:gridCol w="2950308">
                  <a:extLst>
                    <a:ext uri="{9D8B030D-6E8A-4147-A177-3AD203B41FA5}">
                      <a16:colId xmlns:a16="http://schemas.microsoft.com/office/drawing/2014/main" val="1838968900"/>
                    </a:ext>
                  </a:extLst>
                </a:gridCol>
              </a:tblGrid>
              <a:tr h="397484">
                <a:tc>
                  <a:txBody>
                    <a:bodyPr/>
                    <a:lstStyle/>
                    <a:p>
                      <a:r>
                        <a:rPr lang="en-US" dirty="0" smtClean="0"/>
                        <a:t>Factor</a:t>
                      </a:r>
                      <a:endParaRPr lang="en-US" dirty="0"/>
                    </a:p>
                  </a:txBody>
                  <a:tcPr/>
                </a:tc>
                <a:tc>
                  <a:txBody>
                    <a:bodyPr/>
                    <a:lstStyle/>
                    <a:p>
                      <a:r>
                        <a:rPr lang="en-US" dirty="0" smtClean="0"/>
                        <a:t>Increase</a:t>
                      </a:r>
                      <a:endParaRPr lang="en-US" dirty="0"/>
                    </a:p>
                  </a:txBody>
                  <a:tcPr/>
                </a:tc>
                <a:tc>
                  <a:txBody>
                    <a:bodyPr/>
                    <a:lstStyle/>
                    <a:p>
                      <a:r>
                        <a:rPr lang="en-US" dirty="0" smtClean="0"/>
                        <a:t>Decrease</a:t>
                      </a:r>
                      <a:endParaRPr lang="en-US" dirty="0"/>
                    </a:p>
                  </a:txBody>
                  <a:tcPr/>
                </a:tc>
                <a:extLst>
                  <a:ext uri="{0D108BD9-81ED-4DB2-BD59-A6C34878D82A}">
                    <a16:rowId xmlns:a16="http://schemas.microsoft.com/office/drawing/2014/main" val="2964988764"/>
                  </a:ext>
                </a:extLst>
              </a:tr>
              <a:tr h="686069">
                <a:tc>
                  <a:txBody>
                    <a:bodyPr/>
                    <a:lstStyle/>
                    <a:p>
                      <a:r>
                        <a:rPr lang="en-US" dirty="0" smtClean="0"/>
                        <a:t>Buy Bonds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 Supply Reserves (Right) (more</a:t>
                      </a:r>
                      <a:r>
                        <a:rPr lang="en-US" baseline="0" dirty="0" smtClean="0">
                          <a:solidFill>
                            <a:srgbClr val="00B050"/>
                          </a:solidFill>
                        </a:rPr>
                        <a:t> money supply means banks also have more reserves)</a:t>
                      </a:r>
                      <a:endParaRPr lang="en-US" dirty="0" smtClean="0">
                        <a:solidFill>
                          <a:srgbClr val="00B050"/>
                        </a:solidFill>
                      </a:endParaRPr>
                    </a:p>
                  </a:txBody>
                  <a:tcPr/>
                </a:tc>
                <a:tc>
                  <a:txBody>
                    <a:bodyPr/>
                    <a:lstStyle/>
                    <a:p>
                      <a:r>
                        <a:rPr lang="en-US" dirty="0" smtClean="0">
                          <a:solidFill>
                            <a:srgbClr val="FF0000"/>
                          </a:solidFill>
                        </a:rPr>
                        <a:t>↓Supply</a:t>
                      </a:r>
                      <a:r>
                        <a:rPr lang="en-US" baseline="0" dirty="0" smtClean="0">
                          <a:solidFill>
                            <a:srgbClr val="FF0000"/>
                          </a:solidFill>
                        </a:rPr>
                        <a:t> Reserves (Left)</a:t>
                      </a:r>
                      <a:endParaRPr lang="en-US" dirty="0">
                        <a:solidFill>
                          <a:srgbClr val="FF0000"/>
                        </a:solidFill>
                      </a:endParaRPr>
                    </a:p>
                  </a:txBody>
                  <a:tcPr/>
                </a:tc>
                <a:extLst>
                  <a:ext uri="{0D108BD9-81ED-4DB2-BD59-A6C34878D82A}">
                    <a16:rowId xmlns:a16="http://schemas.microsoft.com/office/drawing/2014/main" val="739365893"/>
                  </a:ext>
                </a:extLst>
              </a:tr>
              <a:tr h="686069">
                <a:tc>
                  <a:txBody>
                    <a:bodyPr/>
                    <a:lstStyle/>
                    <a:p>
                      <a:r>
                        <a:rPr lang="en-US" dirty="0" smtClean="0"/>
                        <a:t>Sell Bonds</a:t>
                      </a:r>
                      <a:endParaRPr lang="en-US" dirty="0"/>
                    </a:p>
                  </a:txBody>
                  <a:tcPr/>
                </a:tc>
                <a:tc>
                  <a:txBody>
                    <a:bodyPr/>
                    <a:lstStyle/>
                    <a:p>
                      <a:r>
                        <a:rPr lang="en-US" dirty="0" smtClean="0">
                          <a:solidFill>
                            <a:srgbClr val="FF0000"/>
                          </a:solidFill>
                        </a:rPr>
                        <a:t>↓Supply</a:t>
                      </a:r>
                      <a:r>
                        <a:rPr lang="en-US" baseline="0" dirty="0" smtClean="0">
                          <a:solidFill>
                            <a:srgbClr val="FF0000"/>
                          </a:solidFill>
                        </a:rPr>
                        <a:t> Reserves (Left) (less money supply means banks also have less reserves)</a:t>
                      </a: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 Supply Reserves (Right)</a:t>
                      </a:r>
                      <a:endParaRPr lang="en-US" dirty="0" smtClean="0">
                        <a:solidFill>
                          <a:srgbClr val="00B050"/>
                        </a:solidFill>
                      </a:endParaRPr>
                    </a:p>
                  </a:txBody>
                  <a:tcPr/>
                </a:tc>
                <a:extLst>
                  <a:ext uri="{0D108BD9-81ED-4DB2-BD59-A6C34878D82A}">
                    <a16:rowId xmlns:a16="http://schemas.microsoft.com/office/drawing/2014/main" val="2951221022"/>
                  </a:ext>
                </a:extLst>
              </a:tr>
              <a:tr h="686069">
                <a:tc>
                  <a:txBody>
                    <a:bodyPr/>
                    <a:lstStyle/>
                    <a:p>
                      <a:r>
                        <a:rPr lang="en-US" dirty="0" smtClean="0"/>
                        <a:t>Required</a:t>
                      </a:r>
                      <a:r>
                        <a:rPr lang="en-US" baseline="0" dirty="0" smtClean="0"/>
                        <a:t> Reserve Ratio</a:t>
                      </a:r>
                      <a:endParaRPr lang="en-US" dirty="0"/>
                    </a:p>
                  </a:txBody>
                  <a:tcPr/>
                </a:tc>
                <a:tc>
                  <a:txBody>
                    <a:bodyPr/>
                    <a:lstStyle/>
                    <a:p>
                      <a:r>
                        <a:rPr lang="en-US" dirty="0" smtClean="0">
                          <a:solidFill>
                            <a:srgbClr val="FF0000"/>
                          </a:solidFill>
                        </a:rPr>
                        <a:t>↓Supply</a:t>
                      </a:r>
                      <a:r>
                        <a:rPr lang="en-US" baseline="0" dirty="0" smtClean="0">
                          <a:solidFill>
                            <a:srgbClr val="FF0000"/>
                          </a:solidFill>
                        </a:rPr>
                        <a:t> Reserves (Left) (less money supply means banks also have less reserves)</a:t>
                      </a: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 Supply Reserves (Right)</a:t>
                      </a:r>
                    </a:p>
                  </a:txBody>
                  <a:tcPr/>
                </a:tc>
                <a:extLst>
                  <a:ext uri="{0D108BD9-81ED-4DB2-BD59-A6C34878D82A}">
                    <a16:rowId xmlns:a16="http://schemas.microsoft.com/office/drawing/2014/main" val="1582491217"/>
                  </a:ext>
                </a:extLst>
              </a:tr>
            </a:tbl>
          </a:graphicData>
        </a:graphic>
      </p:graphicFrame>
    </p:spTree>
    <p:extLst>
      <p:ext uri="{BB962C8B-B14F-4D97-AF65-F5344CB8AC3E}">
        <p14:creationId xmlns:p14="http://schemas.microsoft.com/office/powerpoint/2010/main" val="14942748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224164" y="910261"/>
            <a:ext cx="7544181" cy="5365410"/>
          </a:xfrm>
          <a:prstGeom prst="rect">
            <a:avLst/>
          </a:prstGeom>
        </p:spPr>
      </p:pic>
      <p:sp>
        <p:nvSpPr>
          <p:cNvPr id="5" name="Rectangle 4"/>
          <p:cNvSpPr/>
          <p:nvPr/>
        </p:nvSpPr>
        <p:spPr>
          <a:xfrm>
            <a:off x="4215865" y="1434164"/>
            <a:ext cx="1880135" cy="3965609"/>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096000" y="1434164"/>
            <a:ext cx="3317507" cy="3965609"/>
          </a:xfrm>
          <a:prstGeom prst="rect">
            <a:avLst/>
          </a:prstGeom>
          <a:solidFill>
            <a:schemeClr val="accent4">
              <a:lumMod val="20000"/>
              <a:lumOff val="80000"/>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248851" y="1690688"/>
            <a:ext cx="2117557" cy="646331"/>
          </a:xfrm>
          <a:prstGeom prst="rect">
            <a:avLst/>
          </a:prstGeom>
          <a:noFill/>
        </p:spPr>
        <p:txBody>
          <a:bodyPr wrap="square" rtlCol="0">
            <a:spAutoFit/>
          </a:bodyPr>
          <a:lstStyle/>
          <a:p>
            <a:r>
              <a:rPr lang="en-US" dirty="0" smtClean="0"/>
              <a:t>Ample Reserves Range</a:t>
            </a:r>
            <a:endParaRPr lang="en-US" dirty="0"/>
          </a:p>
        </p:txBody>
      </p:sp>
      <p:sp>
        <p:nvSpPr>
          <p:cNvPr id="8" name="TextBox 7"/>
          <p:cNvSpPr txBox="1"/>
          <p:nvPr/>
        </p:nvSpPr>
        <p:spPr>
          <a:xfrm>
            <a:off x="4379534" y="1825625"/>
            <a:ext cx="2117557" cy="646331"/>
          </a:xfrm>
          <a:prstGeom prst="rect">
            <a:avLst/>
          </a:prstGeom>
          <a:noFill/>
        </p:spPr>
        <p:txBody>
          <a:bodyPr wrap="square" rtlCol="0">
            <a:spAutoFit/>
          </a:bodyPr>
          <a:lstStyle/>
          <a:p>
            <a:r>
              <a:rPr lang="en-US" dirty="0" smtClean="0"/>
              <a:t>Limited Reserves Range</a:t>
            </a:r>
            <a:endParaRPr lang="en-US" dirty="0"/>
          </a:p>
        </p:txBody>
      </p:sp>
      <p:sp>
        <p:nvSpPr>
          <p:cNvPr id="2" name="Title 1"/>
          <p:cNvSpPr>
            <a:spLocks noGrp="1"/>
          </p:cNvSpPr>
          <p:nvPr>
            <p:ph type="title"/>
          </p:nvPr>
        </p:nvSpPr>
        <p:spPr>
          <a:xfrm>
            <a:off x="838200" y="365125"/>
            <a:ext cx="10515600" cy="970331"/>
          </a:xfrm>
        </p:spPr>
        <p:txBody>
          <a:bodyPr>
            <a:normAutofit/>
          </a:bodyPr>
          <a:lstStyle/>
          <a:p>
            <a:r>
              <a:rPr lang="en-US" sz="4000" dirty="0" smtClean="0"/>
              <a:t>Limited Reserve Range vs Ample Reserves Range</a:t>
            </a:r>
            <a:endParaRPr lang="en-US" sz="4000" dirty="0"/>
          </a:p>
        </p:txBody>
      </p:sp>
    </p:spTree>
    <p:extLst>
      <p:ext uri="{BB962C8B-B14F-4D97-AF65-F5344CB8AC3E}">
        <p14:creationId xmlns:p14="http://schemas.microsoft.com/office/powerpoint/2010/main" val="31039351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691515"/>
          </a:xfrm>
        </p:spPr>
        <p:txBody>
          <a:bodyPr>
            <a:normAutofit fontScale="90000"/>
          </a:bodyPr>
          <a:lstStyle/>
          <a:p>
            <a:r>
              <a:rPr lang="en-AU" dirty="0" smtClean="0"/>
              <a:t>Interest Rate Effect on Bond Price Example</a:t>
            </a:r>
            <a:endParaRPr lang="en-AU" dirty="0"/>
          </a:p>
        </p:txBody>
      </p:sp>
      <p:sp>
        <p:nvSpPr>
          <p:cNvPr id="5" name="Content Placeholder 4"/>
          <p:cNvSpPr>
            <a:spLocks noGrp="1"/>
          </p:cNvSpPr>
          <p:nvPr>
            <p:ph sz="half" idx="1"/>
          </p:nvPr>
        </p:nvSpPr>
        <p:spPr>
          <a:xfrm>
            <a:off x="268715" y="2119011"/>
            <a:ext cx="4136231" cy="3061012"/>
          </a:xfrm>
          <a:solidFill>
            <a:schemeClr val="accent3">
              <a:lumMod val="20000"/>
              <a:lumOff val="80000"/>
            </a:schemeClr>
          </a:solidFill>
        </p:spPr>
        <p:txBody>
          <a:bodyPr>
            <a:normAutofit fontScale="92500" lnSpcReduction="20000"/>
          </a:bodyPr>
          <a:lstStyle/>
          <a:p>
            <a:pPr marL="0" indent="0">
              <a:buNone/>
            </a:pPr>
            <a:r>
              <a:rPr lang="en-AU" b="1" dirty="0" smtClean="0"/>
              <a:t>High Market Interest Rates </a:t>
            </a:r>
            <a:r>
              <a:rPr lang="en-AU" dirty="0" err="1" smtClean="0"/>
              <a:t>eg</a:t>
            </a:r>
            <a:r>
              <a:rPr lang="en-AU" dirty="0" smtClean="0"/>
              <a:t>. 10%</a:t>
            </a:r>
          </a:p>
          <a:p>
            <a:r>
              <a:rPr lang="en-AU" dirty="0" smtClean="0"/>
              <a:t>Now our bond and it’s coupon rate will not appear that great because there are </a:t>
            </a:r>
            <a:r>
              <a:rPr lang="en-AU" dirty="0" smtClean="0">
                <a:solidFill>
                  <a:srgbClr val="00B050"/>
                </a:solidFill>
              </a:rPr>
              <a:t>other options that pay higher interest</a:t>
            </a:r>
            <a:r>
              <a:rPr lang="en-AU" dirty="0" smtClean="0"/>
              <a:t>. So people will be less willing to buy this bond and </a:t>
            </a:r>
            <a:r>
              <a:rPr lang="en-AU" dirty="0" smtClean="0">
                <a:solidFill>
                  <a:srgbClr val="00B050"/>
                </a:solidFill>
              </a:rPr>
              <a:t>so the bond price falls</a:t>
            </a:r>
            <a:r>
              <a:rPr lang="en-AU" dirty="0" smtClean="0"/>
              <a:t>. </a:t>
            </a:r>
          </a:p>
          <a:p>
            <a:endParaRPr lang="en-AU" dirty="0" smtClean="0"/>
          </a:p>
          <a:p>
            <a:endParaRPr lang="en-AU" dirty="0"/>
          </a:p>
        </p:txBody>
      </p:sp>
      <p:sp>
        <p:nvSpPr>
          <p:cNvPr id="6" name="Content Placeholder 5"/>
          <p:cNvSpPr>
            <a:spLocks noGrp="1"/>
          </p:cNvSpPr>
          <p:nvPr>
            <p:ph sz="half" idx="2"/>
          </p:nvPr>
        </p:nvSpPr>
        <p:spPr>
          <a:xfrm>
            <a:off x="7541622" y="2119010"/>
            <a:ext cx="4336786" cy="4657393"/>
          </a:xfrm>
          <a:solidFill>
            <a:schemeClr val="accent4">
              <a:lumMod val="20000"/>
              <a:lumOff val="80000"/>
            </a:schemeClr>
          </a:solidFill>
        </p:spPr>
        <p:txBody>
          <a:bodyPr>
            <a:normAutofit fontScale="92500" lnSpcReduction="20000"/>
          </a:bodyPr>
          <a:lstStyle/>
          <a:p>
            <a:pPr marL="0" indent="0">
              <a:buNone/>
            </a:pPr>
            <a:r>
              <a:rPr lang="en-AU" b="1" dirty="0" smtClean="0"/>
              <a:t>Low Market Interest Rates </a:t>
            </a:r>
            <a:r>
              <a:rPr lang="en-AU" dirty="0" err="1" smtClean="0"/>
              <a:t>eg</a:t>
            </a:r>
            <a:r>
              <a:rPr lang="en-AU" dirty="0" smtClean="0"/>
              <a:t>. 1%</a:t>
            </a:r>
          </a:p>
          <a:p>
            <a:r>
              <a:rPr lang="en-AU" dirty="0" smtClean="0">
                <a:solidFill>
                  <a:srgbClr val="00B0F0"/>
                </a:solidFill>
              </a:rPr>
              <a:t>Now our bond will pay higher interest</a:t>
            </a:r>
            <a:r>
              <a:rPr lang="en-AU" dirty="0" smtClean="0"/>
              <a:t> </a:t>
            </a:r>
            <a:r>
              <a:rPr lang="en-AU" dirty="0" smtClean="0">
                <a:solidFill>
                  <a:srgbClr val="00B0F0"/>
                </a:solidFill>
              </a:rPr>
              <a:t>than other assets</a:t>
            </a:r>
            <a:r>
              <a:rPr lang="en-AU" dirty="0" smtClean="0"/>
              <a:t> and will appear amazing compared to the 1% interest rate. People will be willing to </a:t>
            </a:r>
            <a:r>
              <a:rPr lang="en-AU" dirty="0" smtClean="0">
                <a:solidFill>
                  <a:srgbClr val="00B0F0"/>
                </a:solidFill>
              </a:rPr>
              <a:t>pay a higher price for the bond</a:t>
            </a:r>
            <a:r>
              <a:rPr lang="en-AU" dirty="0" smtClean="0"/>
              <a:t>. </a:t>
            </a:r>
          </a:p>
          <a:p>
            <a:endParaRPr lang="en-AU" dirty="0"/>
          </a:p>
        </p:txBody>
      </p:sp>
      <p:sp>
        <p:nvSpPr>
          <p:cNvPr id="7" name="Content Placeholder 5"/>
          <p:cNvSpPr txBox="1">
            <a:spLocks/>
          </p:cNvSpPr>
          <p:nvPr/>
        </p:nvSpPr>
        <p:spPr>
          <a:xfrm>
            <a:off x="1991360" y="1146492"/>
            <a:ext cx="7772400" cy="1188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smtClean="0"/>
              <a:t>Let’s say we have a </a:t>
            </a:r>
            <a:r>
              <a:rPr lang="en-AU" dirty="0" smtClean="0">
                <a:solidFill>
                  <a:srgbClr val="FF0000"/>
                </a:solidFill>
              </a:rPr>
              <a:t>5 year bond </a:t>
            </a:r>
            <a:r>
              <a:rPr lang="en-AU" dirty="0" smtClean="0"/>
              <a:t>where the original amount was </a:t>
            </a:r>
            <a:r>
              <a:rPr lang="en-AU" dirty="0" smtClean="0">
                <a:solidFill>
                  <a:srgbClr val="FF0000"/>
                </a:solidFill>
              </a:rPr>
              <a:t>$1000</a:t>
            </a:r>
            <a:r>
              <a:rPr lang="en-AU" dirty="0" smtClean="0"/>
              <a:t> and the interest rate is </a:t>
            </a:r>
            <a:r>
              <a:rPr lang="en-AU" dirty="0" smtClean="0">
                <a:solidFill>
                  <a:srgbClr val="FF0000"/>
                </a:solidFill>
              </a:rPr>
              <a:t>5%</a:t>
            </a:r>
            <a:r>
              <a:rPr lang="en-AU" dirty="0" smtClean="0"/>
              <a:t>.</a:t>
            </a:r>
          </a:p>
        </p:txBody>
      </p:sp>
      <p:pic>
        <p:nvPicPr>
          <p:cNvPr id="9" name="Picture 8"/>
          <p:cNvPicPr>
            <a:picLocks noChangeAspect="1"/>
          </p:cNvPicPr>
          <p:nvPr/>
        </p:nvPicPr>
        <p:blipFill>
          <a:blip r:embed="rId2"/>
          <a:stretch>
            <a:fillRect/>
          </a:stretch>
        </p:blipFill>
        <p:spPr>
          <a:xfrm>
            <a:off x="9860169" y="5057992"/>
            <a:ext cx="1600423" cy="1438476"/>
          </a:xfrm>
          <a:prstGeom prst="rect">
            <a:avLst/>
          </a:prstGeom>
        </p:spPr>
      </p:pic>
      <p:pic>
        <p:nvPicPr>
          <p:cNvPr id="10" name="Picture 9"/>
          <p:cNvPicPr>
            <a:picLocks noChangeAspect="1"/>
          </p:cNvPicPr>
          <p:nvPr/>
        </p:nvPicPr>
        <p:blipFill>
          <a:blip r:embed="rId3"/>
          <a:stretch>
            <a:fillRect/>
          </a:stretch>
        </p:blipFill>
        <p:spPr>
          <a:xfrm>
            <a:off x="1221935" y="5486400"/>
            <a:ext cx="1762371" cy="1286054"/>
          </a:xfrm>
          <a:prstGeom prst="rect">
            <a:avLst/>
          </a:prstGeom>
        </p:spPr>
      </p:pic>
      <p:pic>
        <p:nvPicPr>
          <p:cNvPr id="11" name="Picture 10"/>
          <p:cNvPicPr>
            <a:picLocks noChangeAspect="1"/>
          </p:cNvPicPr>
          <p:nvPr/>
        </p:nvPicPr>
        <p:blipFill>
          <a:blip r:embed="rId4"/>
          <a:stretch>
            <a:fillRect/>
          </a:stretch>
        </p:blipFill>
        <p:spPr>
          <a:xfrm>
            <a:off x="4632088" y="2062446"/>
            <a:ext cx="2445767" cy="1511546"/>
          </a:xfrm>
          <a:prstGeom prst="rect">
            <a:avLst/>
          </a:prstGeom>
        </p:spPr>
      </p:pic>
      <p:cxnSp>
        <p:nvCxnSpPr>
          <p:cNvPr id="13" name="Straight Connector 12"/>
          <p:cNvCxnSpPr/>
          <p:nvPr/>
        </p:nvCxnSpPr>
        <p:spPr>
          <a:xfrm flipH="1" flipV="1">
            <a:off x="6096000" y="2927838"/>
            <a:ext cx="3870960" cy="2558562"/>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103121" y="2927838"/>
            <a:ext cx="3462410" cy="2769382"/>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632088" y="4249271"/>
            <a:ext cx="2772759" cy="1754326"/>
          </a:xfrm>
          <a:prstGeom prst="rect">
            <a:avLst/>
          </a:prstGeom>
          <a:solidFill>
            <a:srgbClr val="FFFF00"/>
          </a:solidFill>
        </p:spPr>
        <p:txBody>
          <a:bodyPr wrap="square" rtlCol="0">
            <a:spAutoFit/>
          </a:bodyPr>
          <a:lstStyle/>
          <a:p>
            <a:r>
              <a:rPr lang="en-AU" dirty="0" smtClean="0">
                <a:solidFill>
                  <a:srgbClr val="FF0000"/>
                </a:solidFill>
              </a:rPr>
              <a:t>Summary</a:t>
            </a:r>
          </a:p>
          <a:p>
            <a:r>
              <a:rPr lang="en-AU" dirty="0" smtClean="0">
                <a:solidFill>
                  <a:srgbClr val="FF0000"/>
                </a:solidFill>
              </a:rPr>
              <a:t>2</a:t>
            </a:r>
            <a:r>
              <a:rPr lang="en-AU" baseline="30000" dirty="0" smtClean="0">
                <a:solidFill>
                  <a:srgbClr val="FF0000"/>
                </a:solidFill>
              </a:rPr>
              <a:t>nd</a:t>
            </a:r>
            <a:r>
              <a:rPr lang="en-AU" dirty="0" smtClean="0">
                <a:solidFill>
                  <a:srgbClr val="FF0000"/>
                </a:solidFill>
              </a:rPr>
              <a:t> hand bonds will be more attractive if they pay a higher interest rate than the market interest rate.</a:t>
            </a:r>
          </a:p>
          <a:p>
            <a:r>
              <a:rPr lang="en-AU" dirty="0" smtClean="0">
                <a:solidFill>
                  <a:srgbClr val="FF0000"/>
                </a:solidFill>
              </a:rPr>
              <a:t>And vice versa. </a:t>
            </a:r>
            <a:endParaRPr lang="en-AU" dirty="0">
              <a:solidFill>
                <a:srgbClr val="FF0000"/>
              </a:solidFill>
            </a:endParaRPr>
          </a:p>
        </p:txBody>
      </p:sp>
      <p:sp>
        <p:nvSpPr>
          <p:cNvPr id="3" name="TextBox 2"/>
          <p:cNvSpPr txBox="1"/>
          <p:nvPr/>
        </p:nvSpPr>
        <p:spPr>
          <a:xfrm>
            <a:off x="3086100" y="5407269"/>
            <a:ext cx="1230923" cy="646331"/>
          </a:xfrm>
          <a:prstGeom prst="rect">
            <a:avLst/>
          </a:prstGeom>
          <a:noFill/>
        </p:spPr>
        <p:txBody>
          <a:bodyPr wrap="square" rtlCol="0">
            <a:spAutoFit/>
          </a:bodyPr>
          <a:lstStyle/>
          <a:p>
            <a:r>
              <a:rPr lang="en-US" dirty="0" smtClean="0"/>
              <a:t>↓Price of the bond</a:t>
            </a:r>
            <a:endParaRPr lang="en-US" dirty="0"/>
          </a:p>
        </p:txBody>
      </p:sp>
      <p:sp>
        <p:nvSpPr>
          <p:cNvPr id="15" name="TextBox 14"/>
          <p:cNvSpPr txBox="1"/>
          <p:nvPr/>
        </p:nvSpPr>
        <p:spPr>
          <a:xfrm>
            <a:off x="8397362" y="5374054"/>
            <a:ext cx="1230923" cy="646331"/>
          </a:xfrm>
          <a:prstGeom prst="rect">
            <a:avLst/>
          </a:prstGeom>
          <a:noFill/>
        </p:spPr>
        <p:txBody>
          <a:bodyPr wrap="square" rtlCol="0">
            <a:spAutoFit/>
          </a:bodyPr>
          <a:lstStyle/>
          <a:p>
            <a:r>
              <a:rPr lang="en-US" dirty="0" smtClean="0"/>
              <a:t>↑Price of the bond</a:t>
            </a:r>
            <a:endParaRPr lang="en-US" dirty="0"/>
          </a:p>
        </p:txBody>
      </p:sp>
    </p:spTree>
    <p:extLst>
      <p:ext uri="{BB962C8B-B14F-4D97-AF65-F5344CB8AC3E}">
        <p14:creationId xmlns:p14="http://schemas.microsoft.com/office/powerpoint/2010/main" val="32414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bg/>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P spid="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Limited vs Ample Reserves Equilibrium</a:t>
            </a:r>
            <a:endParaRPr lang="en-US" dirty="0"/>
          </a:p>
        </p:txBody>
      </p:sp>
      <p:sp>
        <p:nvSpPr>
          <p:cNvPr id="3" name="Content Placeholder 2"/>
          <p:cNvSpPr>
            <a:spLocks noGrp="1"/>
          </p:cNvSpPr>
          <p:nvPr>
            <p:ph idx="1"/>
          </p:nvPr>
        </p:nvSpPr>
        <p:spPr>
          <a:xfrm>
            <a:off x="6550742" y="1615331"/>
            <a:ext cx="4520381" cy="573446"/>
          </a:xfrm>
        </p:spPr>
        <p:txBody>
          <a:bodyPr/>
          <a:lstStyle/>
          <a:p>
            <a:r>
              <a:rPr lang="en-US" dirty="0" smtClean="0"/>
              <a:t>Ample Reserves Equilibrium</a:t>
            </a:r>
            <a:endParaRPr lang="en-US" dirty="0"/>
          </a:p>
        </p:txBody>
      </p:sp>
      <p:pic>
        <p:nvPicPr>
          <p:cNvPr id="4" name="Picture 3"/>
          <p:cNvPicPr>
            <a:picLocks noChangeAspect="1"/>
          </p:cNvPicPr>
          <p:nvPr/>
        </p:nvPicPr>
        <p:blipFill>
          <a:blip r:embed="rId2"/>
          <a:stretch>
            <a:fillRect/>
          </a:stretch>
        </p:blipFill>
        <p:spPr>
          <a:xfrm>
            <a:off x="5708509" y="2113420"/>
            <a:ext cx="5903387" cy="4198480"/>
          </a:xfrm>
          <a:prstGeom prst="rect">
            <a:avLst/>
          </a:prstGeom>
        </p:spPr>
      </p:pic>
      <p:pic>
        <p:nvPicPr>
          <p:cNvPr id="5" name="Picture 4"/>
          <p:cNvPicPr>
            <a:picLocks noChangeAspect="1"/>
          </p:cNvPicPr>
          <p:nvPr/>
        </p:nvPicPr>
        <p:blipFill>
          <a:blip r:embed="rId3"/>
          <a:stretch>
            <a:fillRect/>
          </a:stretch>
        </p:blipFill>
        <p:spPr>
          <a:xfrm>
            <a:off x="287991" y="1995948"/>
            <a:ext cx="5420518" cy="3678790"/>
          </a:xfrm>
          <a:prstGeom prst="rect">
            <a:avLst/>
          </a:prstGeom>
        </p:spPr>
      </p:pic>
      <p:sp>
        <p:nvSpPr>
          <p:cNvPr id="6" name="Content Placeholder 2"/>
          <p:cNvSpPr txBox="1">
            <a:spLocks/>
          </p:cNvSpPr>
          <p:nvPr/>
        </p:nvSpPr>
        <p:spPr>
          <a:xfrm>
            <a:off x="1039742" y="1639915"/>
            <a:ext cx="4520381" cy="57344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Limited Reserves Equilibrium</a:t>
            </a:r>
            <a:endParaRPr lang="en-US" dirty="0"/>
          </a:p>
        </p:txBody>
      </p:sp>
      <p:sp>
        <p:nvSpPr>
          <p:cNvPr id="8" name="Oval 7"/>
          <p:cNvSpPr/>
          <p:nvPr/>
        </p:nvSpPr>
        <p:spPr>
          <a:xfrm>
            <a:off x="8660202" y="4556268"/>
            <a:ext cx="2664439" cy="914400"/>
          </a:xfrm>
          <a:prstGeom prst="ellipse">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096000" y="5938787"/>
            <a:ext cx="3067251" cy="646331"/>
          </a:xfrm>
          <a:prstGeom prst="rect">
            <a:avLst/>
          </a:prstGeom>
          <a:noFill/>
        </p:spPr>
        <p:txBody>
          <a:bodyPr wrap="square" rtlCol="0">
            <a:spAutoFit/>
          </a:bodyPr>
          <a:lstStyle/>
          <a:p>
            <a:r>
              <a:rPr lang="en-US" dirty="0" smtClean="0"/>
              <a:t>For ample reserve economies we are always in this section.</a:t>
            </a:r>
            <a:endParaRPr lang="en-US" dirty="0"/>
          </a:p>
        </p:txBody>
      </p:sp>
    </p:spTree>
    <p:extLst>
      <p:ext uri="{BB962C8B-B14F-4D97-AF65-F5344CB8AC3E}">
        <p14:creationId xmlns:p14="http://schemas.microsoft.com/office/powerpoint/2010/main" val="304952556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612" y="165948"/>
            <a:ext cx="10515600" cy="793719"/>
          </a:xfrm>
        </p:spPr>
        <p:txBody>
          <a:bodyPr/>
          <a:lstStyle/>
          <a:p>
            <a:r>
              <a:rPr lang="en-US" dirty="0" smtClean="0"/>
              <a:t>Changing Administered Interest Rates</a:t>
            </a:r>
            <a:endParaRPr lang="en-US" dirty="0"/>
          </a:p>
        </p:txBody>
      </p:sp>
      <p:sp>
        <p:nvSpPr>
          <p:cNvPr id="3" name="Content Placeholder 2"/>
          <p:cNvSpPr>
            <a:spLocks noGrp="1"/>
          </p:cNvSpPr>
          <p:nvPr>
            <p:ph idx="1"/>
          </p:nvPr>
        </p:nvSpPr>
        <p:spPr>
          <a:xfrm>
            <a:off x="480514" y="959667"/>
            <a:ext cx="10773698" cy="1919993"/>
          </a:xfrm>
        </p:spPr>
        <p:txBody>
          <a:bodyPr>
            <a:normAutofit fontScale="92500" lnSpcReduction="20000"/>
          </a:bodyPr>
          <a:lstStyle/>
          <a:p>
            <a:r>
              <a:rPr lang="en-US" dirty="0" smtClean="0"/>
              <a:t>This means </a:t>
            </a:r>
            <a:r>
              <a:rPr lang="en-US" dirty="0" smtClean="0">
                <a:solidFill>
                  <a:srgbClr val="00B0F0"/>
                </a:solidFill>
              </a:rPr>
              <a:t>increasing or decreasing the discount rate and interest on reserves</a:t>
            </a:r>
            <a:r>
              <a:rPr lang="en-US" dirty="0" smtClean="0"/>
              <a:t>. </a:t>
            </a:r>
          </a:p>
          <a:p>
            <a:r>
              <a:rPr lang="en-US" dirty="0" smtClean="0"/>
              <a:t>In an ample reserves economy, this will directly affect the equilibrium interest rate. </a:t>
            </a:r>
          </a:p>
          <a:p>
            <a:pPr lvl="1"/>
            <a:r>
              <a:rPr lang="en-US" dirty="0" smtClean="0"/>
              <a:t>Therefore, this is a way that the Fed can still perform monetary policy even when the money supply no longer affects the IR (as we saw in the previous section)</a:t>
            </a:r>
            <a:endParaRPr lang="en-US" dirty="0"/>
          </a:p>
        </p:txBody>
      </p:sp>
      <p:pic>
        <p:nvPicPr>
          <p:cNvPr id="5" name="Picture 4"/>
          <p:cNvPicPr>
            <a:picLocks noChangeAspect="1"/>
          </p:cNvPicPr>
          <p:nvPr/>
        </p:nvPicPr>
        <p:blipFill>
          <a:blip r:embed="rId2"/>
          <a:stretch>
            <a:fillRect/>
          </a:stretch>
        </p:blipFill>
        <p:spPr>
          <a:xfrm>
            <a:off x="621256" y="3173423"/>
            <a:ext cx="8649907" cy="3305636"/>
          </a:xfrm>
          <a:prstGeom prst="rect">
            <a:avLst/>
          </a:prstGeom>
        </p:spPr>
      </p:pic>
      <p:sp>
        <p:nvSpPr>
          <p:cNvPr id="4" name="TextBox 3"/>
          <p:cNvSpPr txBox="1"/>
          <p:nvPr/>
        </p:nvSpPr>
        <p:spPr>
          <a:xfrm>
            <a:off x="9424658" y="3801524"/>
            <a:ext cx="2489703" cy="1169551"/>
          </a:xfrm>
          <a:prstGeom prst="rect">
            <a:avLst/>
          </a:prstGeom>
          <a:solidFill>
            <a:srgbClr val="FFFF00"/>
          </a:solidFill>
        </p:spPr>
        <p:txBody>
          <a:bodyPr wrap="square" rtlCol="0">
            <a:spAutoFit/>
          </a:bodyPr>
          <a:lstStyle/>
          <a:p>
            <a:r>
              <a:rPr lang="en-US" sz="1400" dirty="0" smtClean="0">
                <a:solidFill>
                  <a:srgbClr val="FF0000"/>
                </a:solidFill>
              </a:rPr>
              <a:t>Summary</a:t>
            </a:r>
          </a:p>
          <a:p>
            <a:r>
              <a:rPr lang="en-US" sz="1400" dirty="0" smtClean="0">
                <a:solidFill>
                  <a:srgbClr val="FF0000"/>
                </a:solidFill>
              </a:rPr>
              <a:t>Monetary Policy (in an ample reserves economy) is done by changing the administered interest rates. </a:t>
            </a:r>
            <a:endParaRPr lang="en-US" sz="1400" dirty="0">
              <a:solidFill>
                <a:srgbClr val="FF0000"/>
              </a:solidFill>
            </a:endParaRPr>
          </a:p>
        </p:txBody>
      </p:sp>
    </p:spTree>
    <p:extLst>
      <p:ext uri="{BB962C8B-B14F-4D97-AF65-F5344CB8AC3E}">
        <p14:creationId xmlns:p14="http://schemas.microsoft.com/office/powerpoint/2010/main" val="405909551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81262" y="275737"/>
            <a:ext cx="11072537" cy="5713018"/>
          </a:xfrm>
          <a:prstGeom prst="rect">
            <a:avLst/>
          </a:prstGeom>
        </p:spPr>
      </p:pic>
      <p:pic>
        <p:nvPicPr>
          <p:cNvPr id="5" name="Picture 4"/>
          <p:cNvPicPr>
            <a:picLocks noChangeAspect="1"/>
          </p:cNvPicPr>
          <p:nvPr/>
        </p:nvPicPr>
        <p:blipFill>
          <a:blip r:embed="rId3"/>
          <a:stretch>
            <a:fillRect/>
          </a:stretch>
        </p:blipFill>
        <p:spPr>
          <a:xfrm>
            <a:off x="9641077" y="176917"/>
            <a:ext cx="1913895" cy="1071780"/>
          </a:xfrm>
          <a:prstGeom prst="rect">
            <a:avLst/>
          </a:prstGeom>
        </p:spPr>
      </p:pic>
    </p:spTree>
    <p:extLst>
      <p:ext uri="{BB962C8B-B14F-4D97-AF65-F5344CB8AC3E}">
        <p14:creationId xmlns:p14="http://schemas.microsoft.com/office/powerpoint/2010/main" val="55494885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4781" y="134119"/>
            <a:ext cx="10515600" cy="875096"/>
          </a:xfrm>
        </p:spPr>
        <p:txBody>
          <a:bodyPr/>
          <a:lstStyle/>
          <a:p>
            <a:r>
              <a:rPr lang="en-US" dirty="0" smtClean="0"/>
              <a:t>Quick Summary </a:t>
            </a:r>
            <a:endParaRPr lang="en-US" dirty="0"/>
          </a:p>
        </p:txBody>
      </p:sp>
      <p:sp>
        <p:nvSpPr>
          <p:cNvPr id="5" name="Content Placeholder 4"/>
          <p:cNvSpPr>
            <a:spLocks noGrp="1"/>
          </p:cNvSpPr>
          <p:nvPr>
            <p:ph idx="1"/>
          </p:nvPr>
        </p:nvSpPr>
        <p:spPr>
          <a:xfrm>
            <a:off x="545832" y="889096"/>
            <a:ext cx="10837244" cy="524945"/>
          </a:xfrm>
        </p:spPr>
        <p:txBody>
          <a:bodyPr>
            <a:normAutofit fontScale="70000" lnSpcReduction="20000"/>
          </a:bodyPr>
          <a:lstStyle/>
          <a:p>
            <a:r>
              <a:rPr lang="en-US" dirty="0" smtClean="0"/>
              <a:t>Deeply understanding this section is more difficult than understanding the bare minimum to answer the questions.</a:t>
            </a:r>
            <a:endParaRPr lang="en-US" dirty="0"/>
          </a:p>
        </p:txBody>
      </p:sp>
      <p:pic>
        <p:nvPicPr>
          <p:cNvPr id="6" name="Picture 5"/>
          <p:cNvPicPr>
            <a:picLocks noChangeAspect="1"/>
          </p:cNvPicPr>
          <p:nvPr/>
        </p:nvPicPr>
        <p:blipFill>
          <a:blip r:embed="rId2"/>
          <a:stretch>
            <a:fillRect/>
          </a:stretch>
        </p:blipFill>
        <p:spPr>
          <a:xfrm>
            <a:off x="368968" y="2273014"/>
            <a:ext cx="5813659" cy="4134666"/>
          </a:xfrm>
          <a:prstGeom prst="rect">
            <a:avLst/>
          </a:prstGeom>
        </p:spPr>
      </p:pic>
      <p:sp>
        <p:nvSpPr>
          <p:cNvPr id="2" name="TextBox 1"/>
          <p:cNvSpPr txBox="1"/>
          <p:nvPr/>
        </p:nvSpPr>
        <p:spPr>
          <a:xfrm>
            <a:off x="683394" y="1645920"/>
            <a:ext cx="5553777" cy="646331"/>
          </a:xfrm>
          <a:prstGeom prst="rect">
            <a:avLst/>
          </a:prstGeom>
          <a:noFill/>
        </p:spPr>
        <p:txBody>
          <a:bodyPr wrap="square" rtlCol="0">
            <a:spAutoFit/>
          </a:bodyPr>
          <a:lstStyle/>
          <a:p>
            <a:r>
              <a:rPr lang="en-US" dirty="0" smtClean="0"/>
              <a:t>With an ample reserves economy we have to consider this Reserves Market Graph. </a:t>
            </a:r>
            <a:endParaRPr lang="en-US" dirty="0"/>
          </a:p>
        </p:txBody>
      </p:sp>
      <p:sp>
        <p:nvSpPr>
          <p:cNvPr id="3" name="TextBox 2"/>
          <p:cNvSpPr txBox="1"/>
          <p:nvPr/>
        </p:nvSpPr>
        <p:spPr>
          <a:xfrm>
            <a:off x="6361897" y="2715081"/>
            <a:ext cx="3638751" cy="923330"/>
          </a:xfrm>
          <a:prstGeom prst="rect">
            <a:avLst/>
          </a:prstGeom>
          <a:noFill/>
        </p:spPr>
        <p:txBody>
          <a:bodyPr wrap="square" rtlCol="0">
            <a:spAutoFit/>
          </a:bodyPr>
          <a:lstStyle/>
          <a:p>
            <a:r>
              <a:rPr lang="en-US" b="1" dirty="0" smtClean="0"/>
              <a:t>Discount Rate (DR) </a:t>
            </a:r>
            <a:r>
              <a:rPr lang="en-US" dirty="0" smtClean="0"/>
              <a:t>– rate that commercial banks pay to borrow from the Fed.</a:t>
            </a:r>
          </a:p>
        </p:txBody>
      </p:sp>
      <p:sp>
        <p:nvSpPr>
          <p:cNvPr id="8" name="TextBox 7"/>
          <p:cNvSpPr txBox="1"/>
          <p:nvPr/>
        </p:nvSpPr>
        <p:spPr>
          <a:xfrm>
            <a:off x="6361897" y="3599862"/>
            <a:ext cx="3744630" cy="923330"/>
          </a:xfrm>
          <a:prstGeom prst="rect">
            <a:avLst/>
          </a:prstGeom>
          <a:noFill/>
        </p:spPr>
        <p:txBody>
          <a:bodyPr wrap="square" rtlCol="0">
            <a:spAutoFit/>
          </a:bodyPr>
          <a:lstStyle/>
          <a:p>
            <a:r>
              <a:rPr lang="en-US" b="1" dirty="0" smtClean="0"/>
              <a:t>Interest on Reserves (IOR) </a:t>
            </a:r>
            <a:r>
              <a:rPr lang="en-US" dirty="0" smtClean="0"/>
              <a:t>– rate that the Fed pays to banks for keeping reserves.</a:t>
            </a:r>
          </a:p>
        </p:txBody>
      </p:sp>
      <p:sp>
        <p:nvSpPr>
          <p:cNvPr id="9" name="TextBox 8"/>
          <p:cNvSpPr txBox="1"/>
          <p:nvPr/>
        </p:nvSpPr>
        <p:spPr>
          <a:xfrm>
            <a:off x="6361897" y="1772610"/>
            <a:ext cx="3956385" cy="923330"/>
          </a:xfrm>
          <a:prstGeom prst="rect">
            <a:avLst/>
          </a:prstGeom>
          <a:noFill/>
        </p:spPr>
        <p:txBody>
          <a:bodyPr wrap="square" rtlCol="0">
            <a:spAutoFit/>
          </a:bodyPr>
          <a:lstStyle/>
          <a:p>
            <a:r>
              <a:rPr lang="en-US" b="1" dirty="0" smtClean="0"/>
              <a:t>Policy Rate (PR) </a:t>
            </a:r>
            <a:r>
              <a:rPr lang="en-US" dirty="0" smtClean="0"/>
              <a:t>– in the US, the Federal Funds Rate (FFR), the rate that banks pay when they lend to each other. </a:t>
            </a:r>
            <a:endParaRPr lang="en-US" dirty="0"/>
          </a:p>
        </p:txBody>
      </p:sp>
      <p:sp>
        <p:nvSpPr>
          <p:cNvPr id="10" name="TextBox 9"/>
          <p:cNvSpPr txBox="1"/>
          <p:nvPr/>
        </p:nvSpPr>
        <p:spPr>
          <a:xfrm>
            <a:off x="6448925" y="4484644"/>
            <a:ext cx="4821455" cy="1754326"/>
          </a:xfrm>
          <a:prstGeom prst="rect">
            <a:avLst/>
          </a:prstGeom>
          <a:solidFill>
            <a:schemeClr val="accent4">
              <a:lumMod val="20000"/>
              <a:lumOff val="80000"/>
            </a:schemeClr>
          </a:solidFill>
        </p:spPr>
        <p:txBody>
          <a:bodyPr wrap="square" rtlCol="0">
            <a:spAutoFit/>
          </a:bodyPr>
          <a:lstStyle/>
          <a:p>
            <a:r>
              <a:rPr lang="en-US" b="1" dirty="0" smtClean="0"/>
              <a:t>Most important thing for you:</a:t>
            </a:r>
          </a:p>
          <a:p>
            <a:r>
              <a:rPr lang="en-US" dirty="0" smtClean="0"/>
              <a:t>The Fed can influence the Policy Rate (FFR):</a:t>
            </a:r>
          </a:p>
          <a:p>
            <a:r>
              <a:rPr lang="en-US" dirty="0"/>
              <a:t>	</a:t>
            </a:r>
            <a:r>
              <a:rPr lang="en-US" dirty="0" smtClean="0"/>
              <a:t>Expansionary MP – lower the IOR and Discount Rate -&gt; lowers the PR (FFR)</a:t>
            </a:r>
          </a:p>
          <a:p>
            <a:r>
              <a:rPr lang="en-US" dirty="0"/>
              <a:t>	</a:t>
            </a:r>
            <a:r>
              <a:rPr lang="en-US" dirty="0" smtClean="0"/>
              <a:t>Contractionary MP – increase the IOR and Discount Rate -&gt; increases the PR (FFR)</a:t>
            </a:r>
            <a:endParaRPr lang="en-US" dirty="0"/>
          </a:p>
        </p:txBody>
      </p:sp>
      <p:sp>
        <p:nvSpPr>
          <p:cNvPr id="11" name="TextBox 10"/>
          <p:cNvSpPr txBox="1"/>
          <p:nvPr/>
        </p:nvSpPr>
        <p:spPr>
          <a:xfrm>
            <a:off x="10767059" y="3202745"/>
            <a:ext cx="1232034" cy="523220"/>
          </a:xfrm>
          <a:prstGeom prst="rect">
            <a:avLst/>
          </a:prstGeom>
          <a:noFill/>
        </p:spPr>
        <p:txBody>
          <a:bodyPr wrap="square" rtlCol="0">
            <a:spAutoFit/>
          </a:bodyPr>
          <a:lstStyle/>
          <a:p>
            <a:r>
              <a:rPr lang="en-US" sz="1400" dirty="0" smtClean="0"/>
              <a:t>Administered Interest Rates</a:t>
            </a:r>
            <a:endParaRPr lang="en-US" sz="1400" dirty="0"/>
          </a:p>
        </p:txBody>
      </p:sp>
      <p:sp>
        <p:nvSpPr>
          <p:cNvPr id="12" name="TextBox 11"/>
          <p:cNvSpPr txBox="1"/>
          <p:nvPr/>
        </p:nvSpPr>
        <p:spPr>
          <a:xfrm>
            <a:off x="10640324" y="1940229"/>
            <a:ext cx="1232034" cy="307777"/>
          </a:xfrm>
          <a:prstGeom prst="rect">
            <a:avLst/>
          </a:prstGeom>
          <a:noFill/>
        </p:spPr>
        <p:txBody>
          <a:bodyPr wrap="square" rtlCol="0">
            <a:spAutoFit/>
          </a:bodyPr>
          <a:lstStyle/>
          <a:p>
            <a:r>
              <a:rPr lang="en-US" sz="1400" dirty="0" smtClean="0"/>
              <a:t>Policy Rate</a:t>
            </a:r>
            <a:endParaRPr lang="en-US" sz="1400" dirty="0"/>
          </a:p>
        </p:txBody>
      </p:sp>
      <p:sp>
        <p:nvSpPr>
          <p:cNvPr id="13" name="Right Brace 12"/>
          <p:cNvSpPr/>
          <p:nvPr/>
        </p:nvSpPr>
        <p:spPr>
          <a:xfrm>
            <a:off x="10125374" y="1645920"/>
            <a:ext cx="514950" cy="904775"/>
          </a:xfrm>
          <a:prstGeom prst="righ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p:cNvSpPr/>
          <p:nvPr/>
        </p:nvSpPr>
        <p:spPr>
          <a:xfrm>
            <a:off x="10046767" y="2876352"/>
            <a:ext cx="514950" cy="160829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Arrow 15"/>
          <p:cNvSpPr/>
          <p:nvPr/>
        </p:nvSpPr>
        <p:spPr>
          <a:xfrm rot="8811305">
            <a:off x="5336485" y="3099693"/>
            <a:ext cx="1078029" cy="4466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8811305">
            <a:off x="4747964" y="4296822"/>
            <a:ext cx="1867892" cy="4466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650030" y="2876352"/>
            <a:ext cx="587141" cy="646331"/>
          </a:xfrm>
          <a:prstGeom prst="rect">
            <a:avLst/>
          </a:prstGeom>
          <a:noFill/>
        </p:spPr>
        <p:txBody>
          <a:bodyPr wrap="square" rtlCol="0">
            <a:spAutoFit/>
          </a:bodyPr>
          <a:lstStyle/>
          <a:p>
            <a:r>
              <a:rPr lang="en-US" dirty="0" err="1" smtClean="0"/>
              <a:t>Eg</a:t>
            </a:r>
            <a:r>
              <a:rPr lang="en-US" dirty="0" smtClean="0"/>
              <a:t>. 6%</a:t>
            </a:r>
            <a:endParaRPr lang="en-US" dirty="0"/>
          </a:p>
        </p:txBody>
      </p:sp>
      <p:sp>
        <p:nvSpPr>
          <p:cNvPr id="19" name="TextBox 18"/>
          <p:cNvSpPr txBox="1"/>
          <p:nvPr/>
        </p:nvSpPr>
        <p:spPr>
          <a:xfrm>
            <a:off x="5545154" y="4334369"/>
            <a:ext cx="724501" cy="646331"/>
          </a:xfrm>
          <a:prstGeom prst="rect">
            <a:avLst/>
          </a:prstGeom>
          <a:noFill/>
        </p:spPr>
        <p:txBody>
          <a:bodyPr wrap="square" rtlCol="0">
            <a:spAutoFit/>
          </a:bodyPr>
          <a:lstStyle/>
          <a:p>
            <a:r>
              <a:rPr lang="en-US" dirty="0" err="1" smtClean="0"/>
              <a:t>Eg</a:t>
            </a:r>
            <a:r>
              <a:rPr lang="en-US" dirty="0" smtClean="0"/>
              <a:t>. 0.5%</a:t>
            </a:r>
            <a:endParaRPr lang="en-US" dirty="0"/>
          </a:p>
        </p:txBody>
      </p:sp>
    </p:spTree>
    <p:extLst>
      <p:ext uri="{BB962C8B-B14F-4D97-AF65-F5344CB8AC3E}">
        <p14:creationId xmlns:p14="http://schemas.microsoft.com/office/powerpoint/2010/main" val="61247136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69173" y="3070459"/>
            <a:ext cx="9676109" cy="3697808"/>
          </a:xfrm>
          <a:prstGeom prst="rect">
            <a:avLst/>
          </a:prstGeom>
        </p:spPr>
      </p:pic>
      <p:sp>
        <p:nvSpPr>
          <p:cNvPr id="5" name="TextBox 4"/>
          <p:cNvSpPr txBox="1"/>
          <p:nvPr/>
        </p:nvSpPr>
        <p:spPr>
          <a:xfrm>
            <a:off x="1665171" y="2579571"/>
            <a:ext cx="3243713" cy="369332"/>
          </a:xfrm>
          <a:prstGeom prst="rect">
            <a:avLst/>
          </a:prstGeom>
          <a:solidFill>
            <a:schemeClr val="accent6">
              <a:lumMod val="60000"/>
              <a:lumOff val="40000"/>
            </a:schemeClr>
          </a:solidFill>
        </p:spPr>
        <p:txBody>
          <a:bodyPr wrap="square" rtlCol="0">
            <a:spAutoFit/>
          </a:bodyPr>
          <a:lstStyle/>
          <a:p>
            <a:r>
              <a:rPr lang="en-US" b="1" dirty="0" smtClean="0"/>
              <a:t>Expansionary MP (lowering IR)</a:t>
            </a:r>
            <a:endParaRPr lang="en-US" b="1" dirty="0"/>
          </a:p>
        </p:txBody>
      </p:sp>
      <p:sp>
        <p:nvSpPr>
          <p:cNvPr id="7" name="TextBox 6"/>
          <p:cNvSpPr txBox="1"/>
          <p:nvPr/>
        </p:nvSpPr>
        <p:spPr>
          <a:xfrm>
            <a:off x="6649467" y="2645346"/>
            <a:ext cx="3851695" cy="369332"/>
          </a:xfrm>
          <a:prstGeom prst="rect">
            <a:avLst/>
          </a:prstGeom>
          <a:solidFill>
            <a:schemeClr val="accent6">
              <a:lumMod val="60000"/>
              <a:lumOff val="40000"/>
            </a:schemeClr>
          </a:solidFill>
        </p:spPr>
        <p:txBody>
          <a:bodyPr wrap="square" rtlCol="0">
            <a:spAutoFit/>
          </a:bodyPr>
          <a:lstStyle/>
          <a:p>
            <a:r>
              <a:rPr lang="en-US" b="1" dirty="0" smtClean="0"/>
              <a:t>Contractionary MP (increasing IR)</a:t>
            </a:r>
            <a:endParaRPr lang="en-US" b="1" dirty="0"/>
          </a:p>
        </p:txBody>
      </p:sp>
      <p:sp>
        <p:nvSpPr>
          <p:cNvPr id="8" name="TextBox 7"/>
          <p:cNvSpPr txBox="1"/>
          <p:nvPr/>
        </p:nvSpPr>
        <p:spPr>
          <a:xfrm>
            <a:off x="3496499" y="481160"/>
            <a:ext cx="4821455" cy="1754326"/>
          </a:xfrm>
          <a:prstGeom prst="rect">
            <a:avLst/>
          </a:prstGeom>
          <a:solidFill>
            <a:schemeClr val="accent4">
              <a:lumMod val="20000"/>
              <a:lumOff val="80000"/>
            </a:schemeClr>
          </a:solidFill>
        </p:spPr>
        <p:txBody>
          <a:bodyPr wrap="square" rtlCol="0">
            <a:spAutoFit/>
          </a:bodyPr>
          <a:lstStyle/>
          <a:p>
            <a:r>
              <a:rPr lang="en-US" b="1" dirty="0" smtClean="0"/>
              <a:t>Most important thing for you:</a:t>
            </a:r>
          </a:p>
          <a:p>
            <a:r>
              <a:rPr lang="en-US" dirty="0" smtClean="0"/>
              <a:t>The Fed can influence the Policy Rate (FFR):</a:t>
            </a:r>
          </a:p>
          <a:p>
            <a:r>
              <a:rPr lang="en-US" dirty="0"/>
              <a:t>	</a:t>
            </a:r>
            <a:r>
              <a:rPr lang="en-US" dirty="0" smtClean="0"/>
              <a:t>Expansionary MP – lower the IOR and Discount Rate -&gt; lowers the PR (FFR)</a:t>
            </a:r>
          </a:p>
          <a:p>
            <a:r>
              <a:rPr lang="en-US" dirty="0"/>
              <a:t>	</a:t>
            </a:r>
            <a:r>
              <a:rPr lang="en-US" dirty="0" smtClean="0"/>
              <a:t>Contractionary MP – increase the IOR and Discount Rate -&gt; increases the PR (FFR)</a:t>
            </a:r>
            <a:endParaRPr lang="en-US" dirty="0"/>
          </a:p>
        </p:txBody>
      </p:sp>
    </p:spTree>
    <p:extLst>
      <p:ext uri="{BB962C8B-B14F-4D97-AF65-F5344CB8AC3E}">
        <p14:creationId xmlns:p14="http://schemas.microsoft.com/office/powerpoint/2010/main" val="67121020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6019800" y="1366682"/>
            <a:ext cx="4540045" cy="15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88146"/>
            <a:ext cx="10515600" cy="647598"/>
          </a:xfrm>
        </p:spPr>
        <p:txBody>
          <a:bodyPr>
            <a:normAutofit fontScale="90000"/>
          </a:bodyPr>
          <a:lstStyle/>
          <a:p>
            <a:r>
              <a:rPr lang="en-US" dirty="0" smtClean="0"/>
              <a:t>Monetary Policy Tools Summary</a:t>
            </a:r>
            <a:endParaRPr lang="en-US" dirty="0"/>
          </a:p>
        </p:txBody>
      </p:sp>
      <p:sp>
        <p:nvSpPr>
          <p:cNvPr id="4" name="Content Placeholder 3"/>
          <p:cNvSpPr>
            <a:spLocks noGrp="1"/>
          </p:cNvSpPr>
          <p:nvPr>
            <p:ph sz="half" idx="1"/>
          </p:nvPr>
        </p:nvSpPr>
        <p:spPr>
          <a:xfrm>
            <a:off x="608371" y="1019380"/>
            <a:ext cx="5181600" cy="4351338"/>
          </a:xfrm>
          <a:solidFill>
            <a:schemeClr val="accent6">
              <a:lumMod val="20000"/>
              <a:lumOff val="80000"/>
            </a:schemeClr>
          </a:solidFill>
        </p:spPr>
        <p:txBody>
          <a:bodyPr>
            <a:normAutofit lnSpcReduction="10000"/>
          </a:bodyPr>
          <a:lstStyle/>
          <a:p>
            <a:pPr marL="0" indent="0">
              <a:buNone/>
            </a:pPr>
            <a:r>
              <a:rPr lang="en-US" sz="3200" b="1" u="sng" dirty="0" smtClean="0"/>
              <a:t>Limited Reserves Economy</a:t>
            </a:r>
          </a:p>
          <a:p>
            <a:r>
              <a:rPr lang="en-US" sz="3200" dirty="0" smtClean="0"/>
              <a:t>Change the Money Supply using:</a:t>
            </a:r>
          </a:p>
          <a:p>
            <a:pPr lvl="1"/>
            <a:r>
              <a:rPr lang="en-US" sz="2800" dirty="0" smtClean="0"/>
              <a:t>Open Market Operations (OMO)</a:t>
            </a:r>
          </a:p>
          <a:p>
            <a:pPr lvl="1"/>
            <a:r>
              <a:rPr lang="en-US" sz="2800" dirty="0" smtClean="0"/>
              <a:t>Required Reserve Ratio</a:t>
            </a:r>
          </a:p>
          <a:p>
            <a:pPr lvl="1"/>
            <a:r>
              <a:rPr lang="en-US" sz="2800" dirty="0" smtClean="0"/>
              <a:t>Discount Rate</a:t>
            </a:r>
            <a:endParaRPr lang="en-US" sz="2800" dirty="0"/>
          </a:p>
        </p:txBody>
      </p:sp>
      <p:sp>
        <p:nvSpPr>
          <p:cNvPr id="5" name="Content Placeholder 4"/>
          <p:cNvSpPr>
            <a:spLocks noGrp="1"/>
          </p:cNvSpPr>
          <p:nvPr>
            <p:ph sz="half" idx="2"/>
          </p:nvPr>
        </p:nvSpPr>
        <p:spPr>
          <a:xfrm>
            <a:off x="6172200" y="1019380"/>
            <a:ext cx="5181600" cy="4351338"/>
          </a:xfrm>
          <a:ln>
            <a:solidFill>
              <a:schemeClr val="tx1"/>
            </a:solidFill>
          </a:ln>
        </p:spPr>
        <p:txBody>
          <a:bodyPr>
            <a:normAutofit lnSpcReduction="10000"/>
          </a:bodyPr>
          <a:lstStyle/>
          <a:p>
            <a:pPr marL="0" indent="0">
              <a:buNone/>
            </a:pPr>
            <a:r>
              <a:rPr lang="en-US" sz="3200" b="1" u="sng" dirty="0" smtClean="0"/>
              <a:t>Ample Reserves Economy</a:t>
            </a:r>
          </a:p>
          <a:p>
            <a:r>
              <a:rPr lang="en-US" dirty="0" smtClean="0"/>
              <a:t>Administered Interest Rates</a:t>
            </a:r>
          </a:p>
          <a:p>
            <a:pPr lvl="1"/>
            <a:r>
              <a:rPr lang="en-US" dirty="0" smtClean="0"/>
              <a:t>Interest on Reserves (IOR)</a:t>
            </a:r>
          </a:p>
          <a:p>
            <a:pPr lvl="1"/>
            <a:r>
              <a:rPr lang="en-US" dirty="0" smtClean="0"/>
              <a:t>Discount Rate</a:t>
            </a:r>
            <a:endParaRPr lang="en-US" dirty="0"/>
          </a:p>
          <a:p>
            <a:endParaRPr lang="en-US" dirty="0" smtClean="0"/>
          </a:p>
          <a:p>
            <a:endParaRPr lang="en-US" dirty="0"/>
          </a:p>
          <a:p>
            <a:endParaRPr lang="en-US" dirty="0"/>
          </a:p>
          <a:p>
            <a:r>
              <a:rPr lang="en-US" dirty="0" smtClean="0"/>
              <a:t>Will effect the market interest rate = federal funds rate = </a:t>
            </a:r>
            <a:r>
              <a:rPr lang="en-US" smtClean="0"/>
              <a:t>policy rate</a:t>
            </a:r>
            <a:endParaRPr lang="en-US" dirty="0" smtClean="0"/>
          </a:p>
        </p:txBody>
      </p:sp>
      <p:sp>
        <p:nvSpPr>
          <p:cNvPr id="3" name="Down Arrow 2"/>
          <p:cNvSpPr/>
          <p:nvPr/>
        </p:nvSpPr>
        <p:spPr>
          <a:xfrm rot="1235299">
            <a:off x="7138220" y="2895164"/>
            <a:ext cx="589935" cy="1254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15845" y="5416909"/>
            <a:ext cx="8898194" cy="1200329"/>
          </a:xfrm>
          <a:prstGeom prst="rect">
            <a:avLst/>
          </a:prstGeom>
          <a:solidFill>
            <a:schemeClr val="accent4">
              <a:lumMod val="20000"/>
              <a:lumOff val="80000"/>
            </a:schemeClr>
          </a:solidFill>
        </p:spPr>
        <p:txBody>
          <a:bodyPr wrap="square" rtlCol="0">
            <a:spAutoFit/>
          </a:bodyPr>
          <a:lstStyle/>
          <a:p>
            <a:r>
              <a:rPr lang="en-US" sz="2400" b="1" u="sng" dirty="0" smtClean="0"/>
              <a:t>Similarities in both cases</a:t>
            </a:r>
          </a:p>
          <a:p>
            <a:r>
              <a:rPr lang="en-US" sz="2400" dirty="0" smtClean="0"/>
              <a:t>In </a:t>
            </a:r>
            <a:r>
              <a:rPr lang="en-US" sz="2400" dirty="0" smtClean="0">
                <a:solidFill>
                  <a:srgbClr val="00B0F0"/>
                </a:solidFill>
              </a:rPr>
              <a:t>both cases</a:t>
            </a:r>
            <a:r>
              <a:rPr lang="en-US" sz="2400" dirty="0" smtClean="0"/>
              <a:t>, the </a:t>
            </a:r>
            <a:r>
              <a:rPr lang="en-US" sz="2400" dirty="0" smtClean="0">
                <a:solidFill>
                  <a:srgbClr val="00B0F0"/>
                </a:solidFill>
              </a:rPr>
              <a:t>goal</a:t>
            </a:r>
            <a:r>
              <a:rPr lang="en-US" sz="2400" dirty="0" smtClean="0"/>
              <a:t> is still just </a:t>
            </a:r>
            <a:r>
              <a:rPr lang="en-US" sz="2400" dirty="0" smtClean="0">
                <a:solidFill>
                  <a:srgbClr val="00B0F0"/>
                </a:solidFill>
              </a:rPr>
              <a:t>to affect the interest rate</a:t>
            </a:r>
            <a:r>
              <a:rPr lang="en-US" sz="2400" dirty="0" smtClean="0"/>
              <a:t>! Therefore, lower IR = expansionary MP, higher IR = contractionary MP. </a:t>
            </a:r>
            <a:endParaRPr lang="en-US" sz="2400" dirty="0"/>
          </a:p>
        </p:txBody>
      </p:sp>
    </p:spTree>
    <p:extLst>
      <p:ext uri="{BB962C8B-B14F-4D97-AF65-F5344CB8AC3E}">
        <p14:creationId xmlns:p14="http://schemas.microsoft.com/office/powerpoint/2010/main" val="31743992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Monetary Policy Lags</a:t>
            </a:r>
            <a:endParaRPr lang="en-US" dirty="0"/>
          </a:p>
        </p:txBody>
      </p:sp>
      <p:sp>
        <p:nvSpPr>
          <p:cNvPr id="3" name="Content Placeholder 2"/>
          <p:cNvSpPr>
            <a:spLocks noGrp="1"/>
          </p:cNvSpPr>
          <p:nvPr>
            <p:ph idx="1"/>
          </p:nvPr>
        </p:nvSpPr>
        <p:spPr>
          <a:xfrm>
            <a:off x="838200" y="1825625"/>
            <a:ext cx="5306961" cy="4351338"/>
          </a:xfrm>
        </p:spPr>
        <p:txBody>
          <a:bodyPr>
            <a:normAutofit lnSpcReduction="10000"/>
          </a:bodyPr>
          <a:lstStyle/>
          <a:p>
            <a:r>
              <a:rPr lang="en-US" dirty="0" smtClean="0"/>
              <a:t>Just like with Fiscal Policy, Monetary Policy also has lags, which causes the policy effect to not be immediate. </a:t>
            </a:r>
          </a:p>
          <a:p>
            <a:pPr lvl="1"/>
            <a:r>
              <a:rPr lang="en-US" dirty="0" smtClean="0"/>
              <a:t>Recognition Lag / Data Lags – takes time to collect and analyze the data necessary to make monetary policy decisions.</a:t>
            </a:r>
          </a:p>
          <a:p>
            <a:pPr lvl="1"/>
            <a:r>
              <a:rPr lang="en-US" dirty="0" smtClean="0"/>
              <a:t>Impact Lag / Implementation Lag – takes time for the economy to adjust and the for the policy to take effect. </a:t>
            </a:r>
            <a:endParaRPr lang="en-US" dirty="0"/>
          </a:p>
        </p:txBody>
      </p:sp>
      <p:pic>
        <p:nvPicPr>
          <p:cNvPr id="4" name="Picture 3"/>
          <p:cNvPicPr>
            <a:picLocks noChangeAspect="1"/>
          </p:cNvPicPr>
          <p:nvPr/>
        </p:nvPicPr>
        <p:blipFill>
          <a:blip r:embed="rId2"/>
          <a:stretch>
            <a:fillRect/>
          </a:stretch>
        </p:blipFill>
        <p:spPr>
          <a:xfrm>
            <a:off x="509279" y="286969"/>
            <a:ext cx="9145998" cy="6299404"/>
          </a:xfrm>
          <a:prstGeom prst="rect">
            <a:avLst/>
          </a:prstGeom>
        </p:spPr>
      </p:pic>
      <p:sp>
        <p:nvSpPr>
          <p:cNvPr id="5" name="TextBox 4"/>
          <p:cNvSpPr txBox="1"/>
          <p:nvPr/>
        </p:nvSpPr>
        <p:spPr>
          <a:xfrm>
            <a:off x="4463845" y="3549445"/>
            <a:ext cx="5053781" cy="646331"/>
          </a:xfrm>
          <a:prstGeom prst="rect">
            <a:avLst/>
          </a:prstGeom>
          <a:solidFill>
            <a:schemeClr val="accent6">
              <a:lumMod val="20000"/>
              <a:lumOff val="80000"/>
            </a:schemeClr>
          </a:solidFill>
        </p:spPr>
        <p:txBody>
          <a:bodyPr wrap="square" rtlCol="0">
            <a:spAutoFit/>
          </a:bodyPr>
          <a:lstStyle/>
          <a:p>
            <a:r>
              <a:rPr lang="en-US" dirty="0" smtClean="0"/>
              <a:t>So actually, MP doesn’t have as much implementation lag as does Fiscal Policy</a:t>
            </a:r>
            <a:endParaRPr lang="en-US" dirty="0"/>
          </a:p>
        </p:txBody>
      </p:sp>
    </p:spTree>
    <p:extLst>
      <p:ext uri="{BB962C8B-B14F-4D97-AF65-F5344CB8AC3E}">
        <p14:creationId xmlns:p14="http://schemas.microsoft.com/office/powerpoint/2010/main" val="221042568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Loanable Funds Market</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3634284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15154" y="336177"/>
            <a:ext cx="6131858" cy="806824"/>
          </a:xfrm>
        </p:spPr>
        <p:txBody>
          <a:bodyPr>
            <a:normAutofit fontScale="90000"/>
          </a:bodyPr>
          <a:lstStyle/>
          <a:p>
            <a:r>
              <a:rPr lang="en-US" dirty="0" smtClean="0"/>
              <a:t>Demand for Loanable Funds</a:t>
            </a:r>
            <a:endParaRPr lang="en-US" dirty="0"/>
          </a:p>
        </p:txBody>
      </p:sp>
      <p:sp>
        <p:nvSpPr>
          <p:cNvPr id="9" name="Content Placeholder 8"/>
          <p:cNvSpPr>
            <a:spLocks noGrp="1"/>
          </p:cNvSpPr>
          <p:nvPr>
            <p:ph idx="1"/>
          </p:nvPr>
        </p:nvSpPr>
        <p:spPr>
          <a:xfrm>
            <a:off x="215153" y="1325708"/>
            <a:ext cx="6322917" cy="3551091"/>
          </a:xfrm>
        </p:spPr>
        <p:txBody>
          <a:bodyPr>
            <a:normAutofit fontScale="40000" lnSpcReduction="20000"/>
          </a:bodyPr>
          <a:lstStyle/>
          <a:p>
            <a:r>
              <a:rPr lang="en-US" sz="5100" dirty="0" smtClean="0"/>
              <a:t>The </a:t>
            </a:r>
            <a:r>
              <a:rPr lang="en-US" sz="5100" dirty="0">
                <a:solidFill>
                  <a:srgbClr val="00B0F0"/>
                </a:solidFill>
              </a:rPr>
              <a:t>demand </a:t>
            </a:r>
            <a:r>
              <a:rPr lang="en-US" sz="5100" dirty="0" smtClean="0">
                <a:solidFill>
                  <a:srgbClr val="00B0F0"/>
                </a:solidFill>
              </a:rPr>
              <a:t>for </a:t>
            </a:r>
            <a:r>
              <a:rPr lang="en-US" sz="5100" dirty="0">
                <a:solidFill>
                  <a:srgbClr val="00B0F0"/>
                </a:solidFill>
              </a:rPr>
              <a:t>loanable funds </a:t>
            </a:r>
            <a:r>
              <a:rPr lang="en-US" sz="5100" dirty="0"/>
              <a:t>is determined by businesses and </a:t>
            </a:r>
            <a:r>
              <a:rPr lang="en-US" sz="5100" dirty="0" smtClean="0"/>
              <a:t>households and governments who wish to </a:t>
            </a:r>
            <a:r>
              <a:rPr lang="en-US" sz="5100" dirty="0" smtClean="0">
                <a:solidFill>
                  <a:srgbClr val="00B0F0"/>
                </a:solidFill>
              </a:rPr>
              <a:t>borrow money/funds </a:t>
            </a:r>
            <a:r>
              <a:rPr lang="en-US" sz="5100" dirty="0" smtClean="0"/>
              <a:t>for various reasons.</a:t>
            </a:r>
          </a:p>
          <a:p>
            <a:pPr lvl="1"/>
            <a:r>
              <a:rPr lang="en-US" sz="4700" dirty="0" smtClean="0">
                <a:solidFill>
                  <a:srgbClr val="00B0F0"/>
                </a:solidFill>
              </a:rPr>
              <a:t>Consumers</a:t>
            </a:r>
            <a:r>
              <a:rPr lang="en-US" sz="4700" dirty="0" smtClean="0"/>
              <a:t>: </a:t>
            </a:r>
            <a:r>
              <a:rPr lang="en-US" sz="4700" dirty="0" err="1" smtClean="0"/>
              <a:t>eg</a:t>
            </a:r>
            <a:r>
              <a:rPr lang="en-US" sz="4700" dirty="0" smtClean="0"/>
              <a:t>. Loan for a house (</a:t>
            </a:r>
            <a:r>
              <a:rPr lang="en-US" sz="4700" dirty="0" err="1" smtClean="0"/>
              <a:t>mortage</a:t>
            </a:r>
            <a:r>
              <a:rPr lang="en-US" sz="4700" dirty="0" smtClean="0"/>
              <a:t>)</a:t>
            </a:r>
          </a:p>
          <a:p>
            <a:pPr lvl="1"/>
            <a:r>
              <a:rPr lang="en-US" sz="4700" dirty="0" smtClean="0">
                <a:solidFill>
                  <a:srgbClr val="00B0F0"/>
                </a:solidFill>
              </a:rPr>
              <a:t>Businesses</a:t>
            </a:r>
            <a:r>
              <a:rPr lang="en-US" sz="4700" dirty="0" smtClean="0"/>
              <a:t>: Loan for investment in equipment, expansion, start a business (business loan)</a:t>
            </a:r>
          </a:p>
          <a:p>
            <a:pPr lvl="1"/>
            <a:r>
              <a:rPr lang="en-US" sz="4700" dirty="0" smtClean="0">
                <a:solidFill>
                  <a:srgbClr val="00B0F0"/>
                </a:solidFill>
              </a:rPr>
              <a:t>Government</a:t>
            </a:r>
            <a:r>
              <a:rPr lang="en-US" sz="4700" dirty="0" smtClean="0"/>
              <a:t>: Infrastructure spending, Education etc. (bonds) </a:t>
            </a:r>
          </a:p>
          <a:p>
            <a:r>
              <a:rPr lang="en-US" sz="5100" dirty="0" smtClean="0"/>
              <a:t>The </a:t>
            </a:r>
            <a:r>
              <a:rPr lang="en-US" sz="5100" dirty="0" smtClean="0">
                <a:solidFill>
                  <a:srgbClr val="00B050"/>
                </a:solidFill>
              </a:rPr>
              <a:t>cost of borrowing </a:t>
            </a:r>
            <a:r>
              <a:rPr lang="en-US" sz="5100" dirty="0" smtClean="0"/>
              <a:t>is the </a:t>
            </a:r>
            <a:r>
              <a:rPr lang="en-US" sz="5100" dirty="0" smtClean="0">
                <a:solidFill>
                  <a:srgbClr val="00B050"/>
                </a:solidFill>
              </a:rPr>
              <a:t>interest rate</a:t>
            </a:r>
            <a:r>
              <a:rPr lang="en-US" sz="5100" dirty="0" smtClean="0"/>
              <a:t>. </a:t>
            </a:r>
          </a:p>
          <a:p>
            <a:pPr lvl="1"/>
            <a:r>
              <a:rPr lang="en-US" sz="3800" dirty="0" smtClean="0"/>
              <a:t>A </a:t>
            </a:r>
            <a:r>
              <a:rPr lang="en-US" sz="3800" dirty="0" smtClean="0">
                <a:solidFill>
                  <a:srgbClr val="9C5BCD"/>
                </a:solidFill>
              </a:rPr>
              <a:t>high interest rate </a:t>
            </a:r>
            <a:r>
              <a:rPr lang="en-US" sz="3800" dirty="0" smtClean="0"/>
              <a:t>means a higher the cost of borrowing, the </a:t>
            </a:r>
            <a:r>
              <a:rPr lang="en-US" sz="3800" dirty="0" smtClean="0">
                <a:solidFill>
                  <a:srgbClr val="9C5BCD"/>
                </a:solidFill>
              </a:rPr>
              <a:t>lower the quantity of money </a:t>
            </a:r>
            <a:r>
              <a:rPr lang="en-US" sz="3800" dirty="0" smtClean="0"/>
              <a:t>that people will </a:t>
            </a:r>
            <a:r>
              <a:rPr lang="en-US" sz="3800" dirty="0" smtClean="0">
                <a:solidFill>
                  <a:srgbClr val="9C5BCD"/>
                </a:solidFill>
              </a:rPr>
              <a:t>borrow</a:t>
            </a:r>
            <a:r>
              <a:rPr lang="en-US" sz="3800" dirty="0" smtClean="0"/>
              <a:t>.</a:t>
            </a:r>
          </a:p>
          <a:p>
            <a:pPr lvl="1"/>
            <a:r>
              <a:rPr lang="en-US" sz="3800" dirty="0" smtClean="0"/>
              <a:t>The </a:t>
            </a:r>
            <a:r>
              <a:rPr lang="en-US" sz="3800" dirty="0" smtClean="0">
                <a:solidFill>
                  <a:schemeClr val="accent2">
                    <a:lumMod val="75000"/>
                  </a:schemeClr>
                </a:solidFill>
              </a:rPr>
              <a:t>lower the interest rate</a:t>
            </a:r>
            <a:r>
              <a:rPr lang="en-US" sz="3800" dirty="0" smtClean="0"/>
              <a:t>, the lower the cost of borrowing and so </a:t>
            </a:r>
            <a:r>
              <a:rPr lang="en-US" sz="3800" dirty="0" smtClean="0">
                <a:solidFill>
                  <a:schemeClr val="accent2">
                    <a:lumMod val="75000"/>
                  </a:schemeClr>
                </a:solidFill>
              </a:rPr>
              <a:t>a larger quantity of money </a:t>
            </a:r>
            <a:r>
              <a:rPr lang="en-US" sz="3800" dirty="0" smtClean="0"/>
              <a:t>will be </a:t>
            </a:r>
            <a:r>
              <a:rPr lang="en-US" sz="3800" dirty="0" smtClean="0">
                <a:solidFill>
                  <a:schemeClr val="accent2">
                    <a:lumMod val="75000"/>
                  </a:schemeClr>
                </a:solidFill>
              </a:rPr>
              <a:t>borrowed</a:t>
            </a:r>
            <a:r>
              <a:rPr lang="en-US" sz="3800" dirty="0" smtClean="0"/>
              <a:t>.</a:t>
            </a:r>
          </a:p>
          <a:p>
            <a:r>
              <a:rPr lang="en-US" sz="5100" dirty="0" smtClean="0"/>
              <a:t>We can notate </a:t>
            </a:r>
            <a:r>
              <a:rPr lang="en-US" sz="5100" dirty="0" smtClean="0">
                <a:solidFill>
                  <a:srgbClr val="0070C0"/>
                </a:solidFill>
              </a:rPr>
              <a:t>Demand for Loanable funds </a:t>
            </a:r>
            <a:r>
              <a:rPr lang="en-US" sz="5100" dirty="0" smtClean="0"/>
              <a:t>as </a:t>
            </a:r>
            <a:r>
              <a:rPr lang="en-US" sz="5100" dirty="0" smtClean="0">
                <a:solidFill>
                  <a:srgbClr val="0070C0"/>
                </a:solidFill>
              </a:rPr>
              <a:t>D</a:t>
            </a:r>
            <a:r>
              <a:rPr lang="en-US" sz="5100" baseline="-25000" dirty="0" smtClean="0">
                <a:solidFill>
                  <a:srgbClr val="0070C0"/>
                </a:solidFill>
              </a:rPr>
              <a:t>LF</a:t>
            </a:r>
            <a:endParaRPr lang="en-US" sz="5100" dirty="0" smtClean="0">
              <a:solidFill>
                <a:srgbClr val="0070C0"/>
              </a:solidFill>
            </a:endParaRPr>
          </a:p>
          <a:p>
            <a:pPr marL="384048" lvl="2" indent="0">
              <a:buNone/>
            </a:pPr>
            <a:endParaRPr lang="en-US" dirty="0" smtClean="0"/>
          </a:p>
          <a:p>
            <a:endParaRPr lang="en-US" dirty="0"/>
          </a:p>
        </p:txBody>
      </p:sp>
      <p:sp>
        <p:nvSpPr>
          <p:cNvPr id="5" name="Oval 4">
            <a:hlinkClick r:id="" action="ppaction://noaction"/>
          </p:cNvPr>
          <p:cNvSpPr/>
          <p:nvPr/>
        </p:nvSpPr>
        <p:spPr>
          <a:xfrm>
            <a:off x="0" y="0"/>
            <a:ext cx="413238" cy="442452"/>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p:cNvPicPr>
            <a:picLocks noChangeAspect="1"/>
          </p:cNvPicPr>
          <p:nvPr/>
        </p:nvPicPr>
        <p:blipFill>
          <a:blip r:embed="rId2"/>
          <a:stretch>
            <a:fillRect/>
          </a:stretch>
        </p:blipFill>
        <p:spPr>
          <a:xfrm>
            <a:off x="6221617" y="1176737"/>
            <a:ext cx="5858540" cy="5605002"/>
          </a:xfrm>
          <a:prstGeom prst="rect">
            <a:avLst/>
          </a:prstGeom>
        </p:spPr>
      </p:pic>
      <p:sp>
        <p:nvSpPr>
          <p:cNvPr id="3" name="Rectangle 2"/>
          <p:cNvSpPr/>
          <p:nvPr/>
        </p:nvSpPr>
        <p:spPr>
          <a:xfrm>
            <a:off x="259890" y="5006002"/>
            <a:ext cx="5723793" cy="1508105"/>
          </a:xfrm>
          <a:prstGeom prst="rect">
            <a:avLst/>
          </a:prstGeom>
          <a:solidFill>
            <a:schemeClr val="accent4">
              <a:lumMod val="20000"/>
              <a:lumOff val="80000"/>
            </a:schemeClr>
          </a:solidFill>
          <a:ln>
            <a:solidFill>
              <a:schemeClr val="tx1"/>
            </a:solidFill>
          </a:ln>
        </p:spPr>
        <p:txBody>
          <a:bodyPr wrap="square">
            <a:spAutoFit/>
          </a:bodyPr>
          <a:lstStyle/>
          <a:p>
            <a:r>
              <a:rPr lang="en-US" sz="2000" b="1" dirty="0"/>
              <a:t>Real Interest Rate</a:t>
            </a:r>
          </a:p>
          <a:p>
            <a:r>
              <a:rPr lang="en-US" dirty="0" smtClean="0"/>
              <a:t>The </a:t>
            </a:r>
            <a:r>
              <a:rPr lang="en-US" dirty="0" smtClean="0">
                <a:solidFill>
                  <a:srgbClr val="00B050"/>
                </a:solidFill>
              </a:rPr>
              <a:t>market for loanable funds </a:t>
            </a:r>
            <a:r>
              <a:rPr lang="en-US" dirty="0"/>
              <a:t>is more </a:t>
            </a:r>
            <a:r>
              <a:rPr lang="en-US" dirty="0">
                <a:solidFill>
                  <a:srgbClr val="00B050"/>
                </a:solidFill>
              </a:rPr>
              <a:t>long term</a:t>
            </a:r>
            <a:r>
              <a:rPr lang="en-US" dirty="0"/>
              <a:t> in nature.</a:t>
            </a:r>
          </a:p>
          <a:p>
            <a:r>
              <a:rPr lang="en-US" dirty="0"/>
              <a:t>Because people who borrow money are </a:t>
            </a:r>
            <a:r>
              <a:rPr lang="en-US" dirty="0">
                <a:solidFill>
                  <a:srgbClr val="00B050"/>
                </a:solidFill>
              </a:rPr>
              <a:t>concerned about future price levels </a:t>
            </a:r>
            <a:r>
              <a:rPr lang="en-US" dirty="0"/>
              <a:t>(because this will affect how much they must pay out), we use the </a:t>
            </a:r>
            <a:r>
              <a:rPr lang="en-US" dirty="0">
                <a:solidFill>
                  <a:srgbClr val="00B050"/>
                </a:solidFill>
              </a:rPr>
              <a:t>real interest rate</a:t>
            </a:r>
            <a:r>
              <a:rPr lang="en-US" dirty="0"/>
              <a:t>. </a:t>
            </a:r>
          </a:p>
        </p:txBody>
      </p:sp>
      <p:sp>
        <p:nvSpPr>
          <p:cNvPr id="7" name="Right Arrow 6"/>
          <p:cNvSpPr/>
          <p:nvPr/>
        </p:nvSpPr>
        <p:spPr>
          <a:xfrm rot="9055075">
            <a:off x="8303024" y="2013397"/>
            <a:ext cx="1309668" cy="1041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a:off x="9554781" y="1286174"/>
            <a:ext cx="2127738" cy="646331"/>
          </a:xfrm>
          <a:prstGeom prst="rect">
            <a:avLst/>
          </a:prstGeom>
          <a:noFill/>
        </p:spPr>
        <p:txBody>
          <a:bodyPr wrap="square" rtlCol="0">
            <a:spAutoFit/>
          </a:bodyPr>
          <a:lstStyle/>
          <a:p>
            <a:r>
              <a:rPr lang="en-AU" sz="1200" dirty="0" smtClean="0"/>
              <a:t>These are high value users; people who will borrow even if the interest rate is high. </a:t>
            </a:r>
            <a:endParaRPr lang="en-AU" sz="1200" dirty="0"/>
          </a:p>
        </p:txBody>
      </p:sp>
      <p:sp>
        <p:nvSpPr>
          <p:cNvPr id="11" name="TextBox 10"/>
          <p:cNvSpPr txBox="1"/>
          <p:nvPr/>
        </p:nvSpPr>
        <p:spPr>
          <a:xfrm>
            <a:off x="10064262" y="2734146"/>
            <a:ext cx="2127738" cy="830997"/>
          </a:xfrm>
          <a:prstGeom prst="rect">
            <a:avLst/>
          </a:prstGeom>
          <a:noFill/>
        </p:spPr>
        <p:txBody>
          <a:bodyPr wrap="square" rtlCol="0">
            <a:spAutoFit/>
          </a:bodyPr>
          <a:lstStyle/>
          <a:p>
            <a:r>
              <a:rPr lang="en-AU" sz="1200" dirty="0" smtClean="0"/>
              <a:t>Borrowers won’t have to pay as much interest.</a:t>
            </a:r>
          </a:p>
          <a:p>
            <a:r>
              <a:rPr lang="en-AU" sz="1200" dirty="0" smtClean="0"/>
              <a:t>More people will borrow for investment purposes.</a:t>
            </a:r>
            <a:endParaRPr lang="en-AU" sz="1200" dirty="0"/>
          </a:p>
        </p:txBody>
      </p:sp>
      <p:sp>
        <p:nvSpPr>
          <p:cNvPr id="12" name="Right Arrow 11"/>
          <p:cNvSpPr/>
          <p:nvPr/>
        </p:nvSpPr>
        <p:spPr>
          <a:xfrm rot="6512655">
            <a:off x="10338844" y="4122867"/>
            <a:ext cx="1146871" cy="109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3" name="Straight Connector 12"/>
          <p:cNvCxnSpPr/>
          <p:nvPr/>
        </p:nvCxnSpPr>
        <p:spPr>
          <a:xfrm>
            <a:off x="8223264" y="2429296"/>
            <a:ext cx="43962" cy="341176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245982" y="2420849"/>
            <a:ext cx="898152" cy="8447"/>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618650" y="4731785"/>
            <a:ext cx="0" cy="110927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194565" y="4731786"/>
            <a:ext cx="3424085" cy="1327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17294" y="1414361"/>
            <a:ext cx="1012392" cy="923330"/>
          </a:xfrm>
          <a:prstGeom prst="rect">
            <a:avLst/>
          </a:prstGeom>
          <a:noFill/>
        </p:spPr>
        <p:txBody>
          <a:bodyPr wrap="square" rtlCol="0">
            <a:spAutoFit/>
          </a:bodyPr>
          <a:lstStyle/>
          <a:p>
            <a:r>
              <a:rPr lang="en-AU" dirty="0" smtClean="0"/>
              <a:t>Real Interest Rate</a:t>
            </a:r>
            <a:endParaRPr lang="en-AU" dirty="0"/>
          </a:p>
        </p:txBody>
      </p:sp>
      <p:pic>
        <p:nvPicPr>
          <p:cNvPr id="22" name="Picture 21"/>
          <p:cNvPicPr>
            <a:picLocks noChangeAspect="1"/>
          </p:cNvPicPr>
          <p:nvPr/>
        </p:nvPicPr>
        <p:blipFill>
          <a:blip r:embed="rId3"/>
          <a:stretch>
            <a:fillRect/>
          </a:stretch>
        </p:blipFill>
        <p:spPr>
          <a:xfrm>
            <a:off x="6288688" y="2420849"/>
            <a:ext cx="473070" cy="2506733"/>
          </a:xfrm>
          <a:prstGeom prst="rect">
            <a:avLst/>
          </a:prstGeom>
        </p:spPr>
      </p:pic>
      <p:sp>
        <p:nvSpPr>
          <p:cNvPr id="23" name="TextBox 22"/>
          <p:cNvSpPr txBox="1"/>
          <p:nvPr/>
        </p:nvSpPr>
        <p:spPr>
          <a:xfrm>
            <a:off x="11051457" y="4731785"/>
            <a:ext cx="797102" cy="523220"/>
          </a:xfrm>
          <a:prstGeom prst="rect">
            <a:avLst/>
          </a:prstGeom>
          <a:noFill/>
        </p:spPr>
        <p:txBody>
          <a:bodyPr wrap="square" rtlCol="0">
            <a:spAutoFit/>
          </a:bodyPr>
          <a:lstStyle/>
          <a:p>
            <a:r>
              <a:rPr lang="en-AU" sz="2800" dirty="0" smtClean="0">
                <a:solidFill>
                  <a:srgbClr val="0070C0"/>
                </a:solidFill>
              </a:rPr>
              <a:t>D</a:t>
            </a:r>
            <a:r>
              <a:rPr lang="en-AU" sz="2800" baseline="-25000" dirty="0" smtClean="0">
                <a:solidFill>
                  <a:srgbClr val="0070C0"/>
                </a:solidFill>
              </a:rPr>
              <a:t>LF</a:t>
            </a:r>
            <a:endParaRPr lang="en-AU" sz="2800" dirty="0">
              <a:solidFill>
                <a:srgbClr val="0070C0"/>
              </a:solidFill>
            </a:endParaRPr>
          </a:p>
        </p:txBody>
      </p:sp>
      <p:sp>
        <p:nvSpPr>
          <p:cNvPr id="25" name="TextBox 24"/>
          <p:cNvSpPr txBox="1"/>
          <p:nvPr/>
        </p:nvSpPr>
        <p:spPr>
          <a:xfrm>
            <a:off x="6891549" y="-5924"/>
            <a:ext cx="4957010" cy="1323439"/>
          </a:xfrm>
          <a:prstGeom prst="rect">
            <a:avLst/>
          </a:prstGeom>
          <a:solidFill>
            <a:srgbClr val="FFFF00"/>
          </a:solidFill>
        </p:spPr>
        <p:txBody>
          <a:bodyPr wrap="square" rtlCol="0">
            <a:spAutoFit/>
          </a:bodyPr>
          <a:lstStyle/>
          <a:p>
            <a:r>
              <a:rPr lang="en-AU" sz="1600" dirty="0" smtClean="0">
                <a:solidFill>
                  <a:srgbClr val="FF0000"/>
                </a:solidFill>
              </a:rPr>
              <a:t>Summary</a:t>
            </a:r>
          </a:p>
          <a:p>
            <a:r>
              <a:rPr lang="en-AU" sz="1600" dirty="0" smtClean="0">
                <a:solidFill>
                  <a:srgbClr val="FF0000"/>
                </a:solidFill>
              </a:rPr>
              <a:t>Demand for loanable funds shows how people want to borrow money (for investment and consumption) at different real interest rates (which is the cost of borrowing).</a:t>
            </a:r>
            <a:endParaRPr lang="en-AU" sz="1600" dirty="0">
              <a:solidFill>
                <a:srgbClr val="FF0000"/>
              </a:solidFill>
            </a:endParaRPr>
          </a:p>
        </p:txBody>
      </p:sp>
    </p:spTree>
    <p:extLst>
      <p:ext uri="{BB962C8B-B14F-4D97-AF65-F5344CB8AC3E}">
        <p14:creationId xmlns:p14="http://schemas.microsoft.com/office/powerpoint/2010/main" val="210183068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174626"/>
            <a:ext cx="10515600" cy="901700"/>
          </a:xfrm>
        </p:spPr>
        <p:txBody>
          <a:bodyPr/>
          <a:lstStyle/>
          <a:p>
            <a:r>
              <a:rPr lang="en-AU" dirty="0" smtClean="0"/>
              <a:t>Shifters of Loanable Funds Demand</a:t>
            </a:r>
            <a:endParaRPr lang="en-AU" dirty="0"/>
          </a:p>
        </p:txBody>
      </p:sp>
      <p:sp>
        <p:nvSpPr>
          <p:cNvPr id="3" name="Content Placeholder 2"/>
          <p:cNvSpPr>
            <a:spLocks noGrp="1"/>
          </p:cNvSpPr>
          <p:nvPr>
            <p:ph idx="1"/>
          </p:nvPr>
        </p:nvSpPr>
        <p:spPr>
          <a:xfrm>
            <a:off x="171450" y="1344862"/>
            <a:ext cx="5434220" cy="5751677"/>
          </a:xfrm>
        </p:spPr>
        <p:txBody>
          <a:bodyPr>
            <a:normAutofit fontScale="62500" lnSpcReduction="20000"/>
          </a:bodyPr>
          <a:lstStyle/>
          <a:p>
            <a:r>
              <a:rPr lang="en-US" dirty="0" smtClean="0"/>
              <a:t>The demand for loanable funds curve can also shift left or right.</a:t>
            </a:r>
          </a:p>
          <a:p>
            <a:r>
              <a:rPr lang="en-US" dirty="0" smtClean="0"/>
              <a:t>Anything </a:t>
            </a:r>
            <a:r>
              <a:rPr lang="en-US" dirty="0"/>
              <a:t>that </a:t>
            </a:r>
            <a:r>
              <a:rPr lang="en-US" dirty="0">
                <a:solidFill>
                  <a:srgbClr val="00B0F0"/>
                </a:solidFill>
              </a:rPr>
              <a:t>changes the </a:t>
            </a:r>
            <a:r>
              <a:rPr lang="en-US" dirty="0" smtClean="0">
                <a:solidFill>
                  <a:srgbClr val="00B0F0"/>
                </a:solidFill>
              </a:rPr>
              <a:t>behavior of investors, borrowing households and borrowed government spending </a:t>
            </a:r>
            <a:r>
              <a:rPr lang="en-US" dirty="0" smtClean="0"/>
              <a:t>will </a:t>
            </a:r>
            <a:r>
              <a:rPr lang="en-US" dirty="0">
                <a:solidFill>
                  <a:srgbClr val="00B0F0"/>
                </a:solidFill>
              </a:rPr>
              <a:t>change </a:t>
            </a:r>
            <a:r>
              <a:rPr lang="en-US" dirty="0" smtClean="0">
                <a:solidFill>
                  <a:srgbClr val="00B0F0"/>
                </a:solidFill>
              </a:rPr>
              <a:t>D</a:t>
            </a:r>
            <a:r>
              <a:rPr lang="en-US" baseline="-25000" dirty="0" smtClean="0">
                <a:solidFill>
                  <a:srgbClr val="00B0F0"/>
                </a:solidFill>
              </a:rPr>
              <a:t>LF</a:t>
            </a:r>
            <a:r>
              <a:rPr lang="en-US" dirty="0" smtClean="0"/>
              <a:t>.</a:t>
            </a:r>
          </a:p>
          <a:p>
            <a:pPr lvl="1"/>
            <a:r>
              <a:rPr lang="en-US" sz="2900" b="1" dirty="0" smtClean="0"/>
              <a:t>Economic </a:t>
            </a:r>
            <a:r>
              <a:rPr lang="en-US" sz="2900" b="1" dirty="0"/>
              <a:t>confidence </a:t>
            </a:r>
            <a:r>
              <a:rPr lang="en-US" sz="2900" dirty="0"/>
              <a:t>- If the economy is doing well people may be more optimistic about the economy and expect greater returns from their investments</a:t>
            </a:r>
            <a:r>
              <a:rPr lang="en-US" sz="2900" dirty="0" smtClean="0"/>
              <a:t>. Conversely, low confidence will decrease demand.</a:t>
            </a:r>
            <a:endParaRPr lang="en-US" sz="2900" dirty="0"/>
          </a:p>
          <a:p>
            <a:pPr lvl="1"/>
            <a:r>
              <a:rPr lang="en-US" sz="2900" b="1" dirty="0"/>
              <a:t>New technology </a:t>
            </a:r>
            <a:r>
              <a:rPr lang="en-US" sz="2900" dirty="0"/>
              <a:t>– if technology improves than business investment will yield higher returns. </a:t>
            </a:r>
            <a:endParaRPr lang="en-US" sz="2900" dirty="0" smtClean="0"/>
          </a:p>
          <a:p>
            <a:pPr lvl="1"/>
            <a:r>
              <a:rPr lang="en-US" sz="2900" b="1" dirty="0" smtClean="0"/>
              <a:t>Rate of Return on Investment </a:t>
            </a:r>
            <a:r>
              <a:rPr lang="en-US" sz="2900" dirty="0" smtClean="0"/>
              <a:t>– if there are new opportunities for investment, </a:t>
            </a:r>
            <a:r>
              <a:rPr lang="en-US" sz="2900" dirty="0" err="1" smtClean="0"/>
              <a:t>eg</a:t>
            </a:r>
            <a:r>
              <a:rPr lang="en-US" sz="2900" dirty="0" smtClean="0"/>
              <a:t>. An increase in the car industry in a country, then this will increase the demand for borrowed money.</a:t>
            </a:r>
          </a:p>
          <a:p>
            <a:pPr lvl="1"/>
            <a:r>
              <a:rPr lang="en-US" sz="2900" b="1" dirty="0" smtClean="0"/>
              <a:t>Government Subsidies </a:t>
            </a:r>
            <a:r>
              <a:rPr lang="en-US" sz="2900" dirty="0" smtClean="0"/>
              <a:t>– subsidies for business investment will naturally increase the rate of return for businesses on top of their existing rate of return.</a:t>
            </a:r>
          </a:p>
          <a:p>
            <a:pPr lvl="1"/>
            <a:r>
              <a:rPr lang="en-US" sz="2900" b="1" dirty="0" smtClean="0"/>
              <a:t>Government Budgets </a:t>
            </a:r>
            <a:r>
              <a:rPr lang="en-US" sz="2900" dirty="0" smtClean="0"/>
              <a:t>– if the government has a budget deficit, they will need to borrow more and if they have a budget surplus they will borrow less. </a:t>
            </a:r>
            <a:endParaRPr lang="en-US" sz="2900" dirty="0"/>
          </a:p>
          <a:p>
            <a:endParaRPr lang="en-AU" dirty="0"/>
          </a:p>
        </p:txBody>
      </p:sp>
      <p:pic>
        <p:nvPicPr>
          <p:cNvPr id="5" name="Picture 4"/>
          <p:cNvPicPr>
            <a:picLocks noChangeAspect="1"/>
          </p:cNvPicPr>
          <p:nvPr/>
        </p:nvPicPr>
        <p:blipFill>
          <a:blip r:embed="rId2"/>
          <a:stretch>
            <a:fillRect/>
          </a:stretch>
        </p:blipFill>
        <p:spPr>
          <a:xfrm>
            <a:off x="5428338" y="1076326"/>
            <a:ext cx="6525536" cy="5496692"/>
          </a:xfrm>
          <a:prstGeom prst="rect">
            <a:avLst/>
          </a:prstGeom>
        </p:spPr>
      </p:pic>
      <p:sp>
        <p:nvSpPr>
          <p:cNvPr id="6" name="Right Arrow 5"/>
          <p:cNvSpPr/>
          <p:nvPr/>
        </p:nvSpPr>
        <p:spPr>
          <a:xfrm>
            <a:off x="7636043" y="2101516"/>
            <a:ext cx="625642" cy="3208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ight Arrow 6"/>
          <p:cNvSpPr/>
          <p:nvPr/>
        </p:nvSpPr>
        <p:spPr>
          <a:xfrm rot="10800000">
            <a:off x="6505074" y="2133600"/>
            <a:ext cx="625642" cy="3208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hlinkClick r:id="" action="ppaction://noaction"/>
          </p:cNvPr>
          <p:cNvSpPr/>
          <p:nvPr/>
        </p:nvSpPr>
        <p:spPr>
          <a:xfrm>
            <a:off x="0" y="0"/>
            <a:ext cx="413238" cy="442452"/>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8524568" y="86867"/>
            <a:ext cx="3038168" cy="1077218"/>
          </a:xfrm>
          <a:prstGeom prst="rect">
            <a:avLst/>
          </a:prstGeom>
          <a:solidFill>
            <a:srgbClr val="FFFF00"/>
          </a:solidFill>
        </p:spPr>
        <p:txBody>
          <a:bodyPr wrap="square" rtlCol="0">
            <a:spAutoFit/>
          </a:bodyPr>
          <a:lstStyle/>
          <a:p>
            <a:r>
              <a:rPr lang="en-AU" sz="1600" dirty="0" smtClean="0">
                <a:solidFill>
                  <a:srgbClr val="FF0000"/>
                </a:solidFill>
              </a:rPr>
              <a:t>Summary</a:t>
            </a:r>
          </a:p>
          <a:p>
            <a:r>
              <a:rPr lang="en-AU" sz="1600" dirty="0" smtClean="0">
                <a:solidFill>
                  <a:srgbClr val="FF0000"/>
                </a:solidFill>
              </a:rPr>
              <a:t>Improved ROI (Return on Investment) will increase demand for loanable funds D</a:t>
            </a:r>
            <a:r>
              <a:rPr lang="en-AU" sz="1600" baseline="-25000" dirty="0" smtClean="0">
                <a:solidFill>
                  <a:srgbClr val="FF0000"/>
                </a:solidFill>
              </a:rPr>
              <a:t>LF</a:t>
            </a:r>
            <a:endParaRPr lang="en-AU" sz="1600" dirty="0">
              <a:solidFill>
                <a:srgbClr val="FF0000"/>
              </a:solidFill>
            </a:endParaRPr>
          </a:p>
        </p:txBody>
      </p:sp>
      <p:sp>
        <p:nvSpPr>
          <p:cNvPr id="9" name="TextBox 8"/>
          <p:cNvSpPr txBox="1"/>
          <p:nvPr/>
        </p:nvSpPr>
        <p:spPr>
          <a:xfrm>
            <a:off x="5506065" y="5899354"/>
            <a:ext cx="3703140" cy="738664"/>
          </a:xfrm>
          <a:prstGeom prst="rect">
            <a:avLst/>
          </a:prstGeom>
          <a:solidFill>
            <a:schemeClr val="accent1">
              <a:lumMod val="20000"/>
              <a:lumOff val="80000"/>
            </a:schemeClr>
          </a:solidFill>
        </p:spPr>
        <p:txBody>
          <a:bodyPr wrap="square" rtlCol="0">
            <a:spAutoFit/>
          </a:bodyPr>
          <a:lstStyle/>
          <a:p>
            <a:r>
              <a:rPr lang="en-AU" sz="1400" dirty="0" smtClean="0"/>
              <a:t>Note: As always, the y axis variable (in this case the real interest) will move us along the same curve but not shift the entire curve.</a:t>
            </a:r>
            <a:endParaRPr lang="en-AU" sz="1400" dirty="0"/>
          </a:p>
        </p:txBody>
      </p:sp>
    </p:spTree>
    <p:extLst>
      <p:ext uri="{BB962C8B-B14F-4D97-AF65-F5344CB8AC3E}">
        <p14:creationId xmlns:p14="http://schemas.microsoft.com/office/powerpoint/2010/main" val="13560105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3">
      <a:dk1>
        <a:sysClr val="windowText" lastClr="000000"/>
      </a:dk1>
      <a:lt1>
        <a:srgbClr val="E2EFD9"/>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2677</TotalTime>
  <Words>16117</Words>
  <Application>Microsoft Office PowerPoint</Application>
  <PresentationFormat>Widescreen</PresentationFormat>
  <Paragraphs>1725</Paragraphs>
  <Slides>137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137</vt:i4>
      </vt:variant>
    </vt:vector>
  </HeadingPairs>
  <TitlesOfParts>
    <vt:vector size="143" baseType="lpstr">
      <vt:lpstr>Arial</vt:lpstr>
      <vt:lpstr>Calibri</vt:lpstr>
      <vt:lpstr>Calibri Light</vt:lpstr>
      <vt:lpstr>Script MT Bold</vt:lpstr>
      <vt:lpstr>Wingdings</vt:lpstr>
      <vt:lpstr>Office Theme</vt:lpstr>
      <vt:lpstr>Unit 4 Summary</vt:lpstr>
      <vt:lpstr>Financial Assets - Stocks and Bonds</vt:lpstr>
      <vt:lpstr>PowerPoint Presentation</vt:lpstr>
      <vt:lpstr>Bonds – more detail</vt:lpstr>
      <vt:lpstr>Some Other Financial Assets</vt:lpstr>
      <vt:lpstr>Cash = Liquid</vt:lpstr>
      <vt:lpstr>More on Bonds</vt:lpstr>
      <vt:lpstr>2nd Hand Market for Existing Bonds</vt:lpstr>
      <vt:lpstr>Interest Rate Effect on Bond Price Example</vt:lpstr>
      <vt:lpstr>The Price of Bonds</vt:lpstr>
      <vt:lpstr>Graphical Relationship between Bond Prices and Market Interest Rates</vt:lpstr>
      <vt:lpstr>The Fisher Effect and Interest</vt:lpstr>
      <vt:lpstr>Unexpected Inflation vs Unexpected Deflation</vt:lpstr>
      <vt:lpstr>Fixed vs Variable Interest Rates</vt:lpstr>
      <vt:lpstr>Inflation </vt:lpstr>
      <vt:lpstr>Opportunity Cost of Holding Liquid Money</vt:lpstr>
      <vt:lpstr>Roles of Money</vt:lpstr>
      <vt:lpstr>Fiat Money, Commodity Money, Commodity Backed Money</vt:lpstr>
      <vt:lpstr>M1 and M2 Money</vt:lpstr>
      <vt:lpstr>M1 or M2?</vt:lpstr>
      <vt:lpstr>PowerPoint Presentation</vt:lpstr>
      <vt:lpstr>Types of Bank Accounts</vt:lpstr>
      <vt:lpstr>Unit 4 Progress Summary</vt:lpstr>
      <vt:lpstr>The Financial System</vt:lpstr>
      <vt:lpstr>Benefits of a Financial System</vt:lpstr>
      <vt:lpstr>The Federal Reserve</vt:lpstr>
      <vt:lpstr>Required Reserves</vt:lpstr>
      <vt:lpstr>Required Reserves and the Required Reserve Ratio</vt:lpstr>
      <vt:lpstr>Summary - Reserves</vt:lpstr>
      <vt:lpstr>Monetary Base vs Money Supply</vt:lpstr>
      <vt:lpstr>Money Aggregates Summary</vt:lpstr>
      <vt:lpstr>Assets, Liabilities (and Bonus: Equity)</vt:lpstr>
      <vt:lpstr>PowerPoint Presentation</vt:lpstr>
      <vt:lpstr>PowerPoint Presentation</vt:lpstr>
      <vt:lpstr>PowerPoint Presentation</vt:lpstr>
      <vt:lpstr>PowerPoint Presentation</vt:lpstr>
      <vt:lpstr>T Accounts</vt:lpstr>
      <vt:lpstr>Bank Assets and Liabilities</vt:lpstr>
      <vt:lpstr>T Accounts Summary</vt:lpstr>
      <vt:lpstr>‘Change in Deposits’ – T Account Questions</vt:lpstr>
      <vt:lpstr>Example – decreasing deposits</vt:lpstr>
      <vt:lpstr>T Accounts Summary</vt:lpstr>
      <vt:lpstr>The Fractional Reserve Banking System</vt:lpstr>
      <vt:lpstr>The Money Multiplier</vt:lpstr>
      <vt:lpstr>Money Multiplier</vt:lpstr>
      <vt:lpstr>How the Money Multiplier Works</vt:lpstr>
      <vt:lpstr>How the Money Multiplier Works</vt:lpstr>
      <vt:lpstr>Excess Reserves = Possible Additional Loans</vt:lpstr>
      <vt:lpstr>Same Numbers but Different Question</vt:lpstr>
      <vt:lpstr>Maximum Money Supply Created vs Actual</vt:lpstr>
      <vt:lpstr>Money Multiplier Summary</vt:lpstr>
      <vt:lpstr>Buying Bonds vs Selling Bonds</vt:lpstr>
      <vt:lpstr>Buying Bonds – Increase Monetary Base THEN Money Supply Afterwards</vt:lpstr>
      <vt:lpstr>3 Types of Question – Money Multipliers</vt:lpstr>
      <vt:lpstr>Two types of money market.</vt:lpstr>
      <vt:lpstr>Money Market / Liquidity Preference Model</vt:lpstr>
      <vt:lpstr>Money Market / Liquidity Preference Model</vt:lpstr>
      <vt:lpstr>Reasons to Hold Money</vt:lpstr>
      <vt:lpstr>PowerPoint Presentation</vt:lpstr>
      <vt:lpstr>Shifters of Money Demand</vt:lpstr>
      <vt:lpstr>Money Demand Shifters</vt:lpstr>
      <vt:lpstr>Money Market Supply</vt:lpstr>
      <vt:lpstr>Money Supply Shifters</vt:lpstr>
      <vt:lpstr>Money Market Equilibrium</vt:lpstr>
      <vt:lpstr>Market Adjustment – Surplus and Shortage</vt:lpstr>
      <vt:lpstr>Change in Equilibrium</vt:lpstr>
      <vt:lpstr>The Money Market and Monetary Policy</vt:lpstr>
      <vt:lpstr>How the Money Market is Connected to Monetary Policy</vt:lpstr>
      <vt:lpstr>PowerPoint Presentation</vt:lpstr>
      <vt:lpstr>Money Market Summary</vt:lpstr>
      <vt:lpstr>Monetary Policy Review</vt:lpstr>
      <vt:lpstr>Three  Tools of Monetary Policy</vt:lpstr>
      <vt:lpstr>Monetary Policy Tools Summary</vt:lpstr>
      <vt:lpstr>Alternate Monetary Policy Tools Summary</vt:lpstr>
      <vt:lpstr>Limited Reserves vs Ample Reserves</vt:lpstr>
      <vt:lpstr>Three  Tools of Changing Money Supply for Monetary Policy</vt:lpstr>
      <vt:lpstr>Limited Reserve Economy vs Ample Reserve Economy</vt:lpstr>
      <vt:lpstr>PowerPoint Presentation</vt:lpstr>
      <vt:lpstr>Demand of Reserves</vt:lpstr>
      <vt:lpstr>Different Interest Rates Summary</vt:lpstr>
      <vt:lpstr>PowerPoint Presentation</vt:lpstr>
      <vt:lpstr>Administered Interest Rates and Reserve Demand</vt:lpstr>
      <vt:lpstr>Explaining the Strange Shape of Demand for Reserves</vt:lpstr>
      <vt:lpstr>Why the Discount Rate Creates a Horizontal Shape</vt:lpstr>
      <vt:lpstr>Why the Interest on Reserves Creates a Horizontal Shape</vt:lpstr>
      <vt:lpstr>Equilibrium of Reserves</vt:lpstr>
      <vt:lpstr>Demand for Reserves Shifters</vt:lpstr>
      <vt:lpstr>Supply of Reserves Shifters</vt:lpstr>
      <vt:lpstr>Limited Reserve Range vs Ample Reserves Range</vt:lpstr>
      <vt:lpstr>Limited vs Ample Reserves Equilibrium</vt:lpstr>
      <vt:lpstr>Changing Administered Interest Rates</vt:lpstr>
      <vt:lpstr>v</vt:lpstr>
      <vt:lpstr>Quick Summary </vt:lpstr>
      <vt:lpstr>PowerPoint Presentation</vt:lpstr>
      <vt:lpstr>Monetary Policy Tools Summary</vt:lpstr>
      <vt:lpstr>Monetary Policy Lags</vt:lpstr>
      <vt:lpstr>Loanable Funds Market</vt:lpstr>
      <vt:lpstr>Demand for Loanable Funds</vt:lpstr>
      <vt:lpstr>Shifters of Loanable Funds Demand</vt:lpstr>
      <vt:lpstr>Supply for Loanable Funds</vt:lpstr>
      <vt:lpstr>Shifters of Supply</vt:lpstr>
      <vt:lpstr>Loanable Funds Equilibrium</vt:lpstr>
      <vt:lpstr>Change of Equilibrium</vt:lpstr>
      <vt:lpstr>Market For Loanable Funds Summary</vt:lpstr>
      <vt:lpstr>Money Market vs Loanable Funds Market</vt:lpstr>
      <vt:lpstr>Monetary Policy Effect on the Market for Loanable Funds</vt:lpstr>
      <vt:lpstr>Expansionary Monetary Policy</vt:lpstr>
      <vt:lpstr>PowerPoint Presentation</vt:lpstr>
      <vt:lpstr>Contractionary Monetary Policy</vt:lpstr>
      <vt:lpstr>Interest Rates are connected</vt:lpstr>
      <vt:lpstr>Government Budgets and National Savings and Debt</vt:lpstr>
      <vt:lpstr>Government Budget</vt:lpstr>
      <vt:lpstr>National Savings, Public Savings, Private Savings</vt:lpstr>
      <vt:lpstr>Public Debt vs Public Savings</vt:lpstr>
      <vt:lpstr>Government Budgets/Savings/Debt effect on Market for Loanable Funds</vt:lpstr>
      <vt:lpstr>Budget Summary</vt:lpstr>
      <vt:lpstr>Unit 4 Progress Summary</vt:lpstr>
      <vt:lpstr>Benefits of a Financial System</vt:lpstr>
      <vt:lpstr>Summary - Reserves</vt:lpstr>
      <vt:lpstr>Money Aggregates Summary</vt:lpstr>
      <vt:lpstr>T Accounts Summary</vt:lpstr>
      <vt:lpstr>How the Money Multiplier Works</vt:lpstr>
      <vt:lpstr>PowerPoint Presentation</vt:lpstr>
      <vt:lpstr>Money Multiplier Summary</vt:lpstr>
      <vt:lpstr>3 Types of Question – Money Multipliers</vt:lpstr>
      <vt:lpstr>Change in Money Market Equilibrium</vt:lpstr>
      <vt:lpstr>Money Market Summary</vt:lpstr>
      <vt:lpstr>Three  Tools of Changing Money Supply for Monetary Policy</vt:lpstr>
      <vt:lpstr>Monetary Policy Tools Summary</vt:lpstr>
      <vt:lpstr>Alternate Monetary Policy Tools Summary</vt:lpstr>
      <vt:lpstr>Ample Reserves MP Summary</vt:lpstr>
      <vt:lpstr>PowerPoint Presentation</vt:lpstr>
      <vt:lpstr>Monetary Policy Tools Summary</vt:lpstr>
      <vt:lpstr>Two types of money market.</vt:lpstr>
      <vt:lpstr>Market For Loanable Funds Summary</vt:lpstr>
      <vt:lpstr>Money Market vs Loanable Funds Market</vt:lpstr>
      <vt:lpstr>Budget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4 Summary</dc:title>
  <dc:creator>Windows User</dc:creator>
  <cp:lastModifiedBy>David</cp:lastModifiedBy>
  <cp:revision>45</cp:revision>
  <dcterms:created xsi:type="dcterms:W3CDTF">2021-12-14T07:01:34Z</dcterms:created>
  <dcterms:modified xsi:type="dcterms:W3CDTF">2025-05-06T02:44:09Z</dcterms:modified>
</cp:coreProperties>
</file>